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67"/>
  </p:notesMasterIdLst>
  <p:sldIdLst>
    <p:sldId id="256" r:id="rId2"/>
    <p:sldId id="645" r:id="rId3"/>
    <p:sldId id="262" r:id="rId4"/>
    <p:sldId id="651" r:id="rId5"/>
    <p:sldId id="666" r:id="rId6"/>
    <p:sldId id="630" r:id="rId7"/>
    <p:sldId id="309" r:id="rId8"/>
    <p:sldId id="649" r:id="rId9"/>
    <p:sldId id="631" r:id="rId10"/>
    <p:sldId id="324" r:id="rId11"/>
    <p:sldId id="581" r:id="rId12"/>
    <p:sldId id="258" r:id="rId13"/>
    <p:sldId id="260" r:id="rId14"/>
    <p:sldId id="582" r:id="rId15"/>
    <p:sldId id="583" r:id="rId16"/>
    <p:sldId id="263" r:id="rId17"/>
    <p:sldId id="267" r:id="rId18"/>
    <p:sldId id="584" r:id="rId19"/>
    <p:sldId id="585" r:id="rId20"/>
    <p:sldId id="586" r:id="rId21"/>
    <p:sldId id="587" r:id="rId22"/>
    <p:sldId id="588" r:id="rId23"/>
    <p:sldId id="589" r:id="rId24"/>
    <p:sldId id="590" r:id="rId25"/>
    <p:sldId id="611" r:id="rId26"/>
    <p:sldId id="591" r:id="rId27"/>
    <p:sldId id="592" r:id="rId28"/>
    <p:sldId id="272" r:id="rId29"/>
    <p:sldId id="273" r:id="rId30"/>
    <p:sldId id="277" r:id="rId31"/>
    <p:sldId id="283" r:id="rId32"/>
    <p:sldId id="284" r:id="rId33"/>
    <p:sldId id="446" r:id="rId34"/>
    <p:sldId id="502" r:id="rId35"/>
    <p:sldId id="594" r:id="rId36"/>
    <p:sldId id="527" r:id="rId37"/>
    <p:sldId id="528" r:id="rId38"/>
    <p:sldId id="564" r:id="rId39"/>
    <p:sldId id="596" r:id="rId40"/>
    <p:sldId id="574" r:id="rId41"/>
    <p:sldId id="578" r:id="rId42"/>
    <p:sldId id="555" r:id="rId43"/>
    <p:sldId id="601" r:id="rId44"/>
    <p:sldId id="603" r:id="rId45"/>
    <p:sldId id="604" r:id="rId46"/>
    <p:sldId id="605" r:id="rId47"/>
    <p:sldId id="606" r:id="rId48"/>
    <p:sldId id="607" r:id="rId49"/>
    <p:sldId id="608" r:id="rId50"/>
    <p:sldId id="609" r:id="rId51"/>
    <p:sldId id="610" r:id="rId52"/>
    <p:sldId id="633" r:id="rId53"/>
    <p:sldId id="503" r:id="rId54"/>
    <p:sldId id="634" r:id="rId55"/>
    <p:sldId id="635" r:id="rId56"/>
    <p:sldId id="644" r:id="rId57"/>
    <p:sldId id="299" r:id="rId58"/>
    <p:sldId id="664" r:id="rId59"/>
    <p:sldId id="659" r:id="rId60"/>
    <p:sldId id="629" r:id="rId61"/>
    <p:sldId id="627" r:id="rId62"/>
    <p:sldId id="674" r:id="rId63"/>
    <p:sldId id="620" r:id="rId64"/>
    <p:sldId id="662" r:id="rId65"/>
    <p:sldId id="658" r:id="rId6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8312"/>
    <a:srgbClr val="A75F0A"/>
    <a:srgbClr val="C7D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8" autoAdjust="0"/>
    <p:restoredTop sz="83669" autoAdjust="0"/>
  </p:normalViewPr>
  <p:slideViewPr>
    <p:cSldViewPr snapToGrid="0" showGuides="1">
      <p:cViewPr varScale="1">
        <p:scale>
          <a:sx n="89" d="100"/>
          <a:sy n="89" d="100"/>
        </p:scale>
        <p:origin x="690" y="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Gladstone" userId="be562da8b8b29db5" providerId="LiveId" clId="{0CAB81DD-D301-47E4-B767-6504852AE1C5}"/>
    <pc:docChg chg="undo custSel addSld delSld modSld">
      <pc:chgData name="Jonathan Gladstone" userId="be562da8b8b29db5" providerId="LiveId" clId="{0CAB81DD-D301-47E4-B767-6504852AE1C5}" dt="2023-06-10T16:25:34.357" v="243" actId="20577"/>
      <pc:docMkLst>
        <pc:docMk/>
      </pc:docMkLst>
      <pc:sldChg chg="modSp mod">
        <pc:chgData name="Jonathan Gladstone" userId="be562da8b8b29db5" providerId="LiveId" clId="{0CAB81DD-D301-47E4-B767-6504852AE1C5}" dt="2023-06-10T16:10:34.698" v="7"/>
        <pc:sldMkLst>
          <pc:docMk/>
          <pc:sldMk cId="3703410964" sldId="256"/>
        </pc:sldMkLst>
        <pc:spChg chg="mod">
          <ac:chgData name="Jonathan Gladstone" userId="be562da8b8b29db5" providerId="LiveId" clId="{0CAB81DD-D301-47E4-B767-6504852AE1C5}" dt="2023-06-10T16:10:21.251" v="0" actId="20577"/>
          <ac:spMkLst>
            <pc:docMk/>
            <pc:sldMk cId="3703410964" sldId="256"/>
            <ac:spMk id="2" creationId="{3A7580C8-82DB-4909-9F3D-70FE9ECFE3F6}"/>
          </ac:spMkLst>
        </pc:spChg>
        <pc:spChg chg="mod">
          <ac:chgData name="Jonathan Gladstone" userId="be562da8b8b29db5" providerId="LiveId" clId="{0CAB81DD-D301-47E4-B767-6504852AE1C5}" dt="2023-06-10T16:10:34.698" v="7"/>
          <ac:spMkLst>
            <pc:docMk/>
            <pc:sldMk cId="3703410964" sldId="256"/>
            <ac:spMk id="3" creationId="{711E64DF-01A1-4249-AA51-D19FAFC93282}"/>
          </ac:spMkLst>
        </pc:spChg>
      </pc:sldChg>
      <pc:sldChg chg="modSp mod">
        <pc:chgData name="Jonathan Gladstone" userId="be562da8b8b29db5" providerId="LiveId" clId="{0CAB81DD-D301-47E4-B767-6504852AE1C5}" dt="2023-06-10T16:11:00.377" v="8" actId="20577"/>
        <pc:sldMkLst>
          <pc:docMk/>
          <pc:sldMk cId="3128772112" sldId="262"/>
        </pc:sldMkLst>
        <pc:spChg chg="mod">
          <ac:chgData name="Jonathan Gladstone" userId="be562da8b8b29db5" providerId="LiveId" clId="{0CAB81DD-D301-47E4-B767-6504852AE1C5}" dt="2023-06-10T16:11:00.377" v="8" actId="20577"/>
          <ac:spMkLst>
            <pc:docMk/>
            <pc:sldMk cId="3128772112" sldId="262"/>
            <ac:spMk id="2" creationId="{00000000-0000-0000-0000-000000000000}"/>
          </ac:spMkLst>
        </pc:spChg>
      </pc:sldChg>
      <pc:sldChg chg="addSp delSp mod">
        <pc:chgData name="Jonathan Gladstone" userId="be562da8b8b29db5" providerId="LiveId" clId="{0CAB81DD-D301-47E4-B767-6504852AE1C5}" dt="2023-06-10T16:17:50.910" v="51" actId="22"/>
        <pc:sldMkLst>
          <pc:docMk/>
          <pc:sldMk cId="3753796995" sldId="299"/>
        </pc:sldMkLst>
        <pc:spChg chg="add del">
          <ac:chgData name="Jonathan Gladstone" userId="be562da8b8b29db5" providerId="LiveId" clId="{0CAB81DD-D301-47E4-B767-6504852AE1C5}" dt="2023-06-10T16:17:50.910" v="51" actId="22"/>
          <ac:spMkLst>
            <pc:docMk/>
            <pc:sldMk cId="3753796995" sldId="299"/>
            <ac:spMk id="7" creationId="{ADECFB79-BF4C-9BDC-C8C1-F0B74126C0A6}"/>
          </ac:spMkLst>
        </pc:spChg>
      </pc:sldChg>
      <pc:sldChg chg="modNotesTx">
        <pc:chgData name="Jonathan Gladstone" userId="be562da8b8b29db5" providerId="LiveId" clId="{0CAB81DD-D301-47E4-B767-6504852AE1C5}" dt="2023-06-10T16:15:05.393" v="37" actId="20577"/>
        <pc:sldMkLst>
          <pc:docMk/>
          <pc:sldMk cId="2379361876" sldId="309"/>
        </pc:sldMkLst>
      </pc:sldChg>
      <pc:sldChg chg="modNotesTx">
        <pc:chgData name="Jonathan Gladstone" userId="be562da8b8b29db5" providerId="LiveId" clId="{0CAB81DD-D301-47E4-B767-6504852AE1C5}" dt="2023-06-10T16:16:31.357" v="49" actId="20577"/>
        <pc:sldMkLst>
          <pc:docMk/>
          <pc:sldMk cId="0" sldId="446"/>
        </pc:sldMkLst>
      </pc:sldChg>
      <pc:sldChg chg="modSp mod modNotesTx">
        <pc:chgData name="Jonathan Gladstone" userId="be562da8b8b29db5" providerId="LiveId" clId="{0CAB81DD-D301-47E4-B767-6504852AE1C5}" dt="2023-06-10T16:25:34.357" v="243" actId="20577"/>
        <pc:sldMkLst>
          <pc:docMk/>
          <pc:sldMk cId="689854204" sldId="620"/>
        </pc:sldMkLst>
        <pc:spChg chg="mod">
          <ac:chgData name="Jonathan Gladstone" userId="be562da8b8b29db5" providerId="LiveId" clId="{0CAB81DD-D301-47E4-B767-6504852AE1C5}" dt="2023-06-10T16:24:03.385" v="194" actId="207"/>
          <ac:spMkLst>
            <pc:docMk/>
            <pc:sldMk cId="689854204" sldId="620"/>
            <ac:spMk id="3" creationId="{00000000-0000-0000-0000-000000000000}"/>
          </ac:spMkLst>
        </pc:spChg>
      </pc:sldChg>
      <pc:sldChg chg="modNotesTx">
        <pc:chgData name="Jonathan Gladstone" userId="be562da8b8b29db5" providerId="LiveId" clId="{0CAB81DD-D301-47E4-B767-6504852AE1C5}" dt="2023-06-10T16:23:05.034" v="184" actId="20577"/>
        <pc:sldMkLst>
          <pc:docMk/>
          <pc:sldMk cId="20050436" sldId="627"/>
        </pc:sldMkLst>
      </pc:sldChg>
      <pc:sldChg chg="addSp delSp modSp mod modNotesTx">
        <pc:chgData name="Jonathan Gladstone" userId="be562da8b8b29db5" providerId="LiveId" clId="{0CAB81DD-D301-47E4-B767-6504852AE1C5}" dt="2023-06-10T16:22:20.945" v="166" actId="20577"/>
        <pc:sldMkLst>
          <pc:docMk/>
          <pc:sldMk cId="3764422855" sldId="629"/>
        </pc:sldMkLst>
        <pc:spChg chg="mod">
          <ac:chgData name="Jonathan Gladstone" userId="be562da8b8b29db5" providerId="LiveId" clId="{0CAB81DD-D301-47E4-B767-6504852AE1C5}" dt="2023-06-10T16:21:58.184" v="159" actId="20577"/>
          <ac:spMkLst>
            <pc:docMk/>
            <pc:sldMk cId="3764422855" sldId="629"/>
            <ac:spMk id="3" creationId="{00000000-0000-0000-0000-000000000000}"/>
          </ac:spMkLst>
        </pc:spChg>
        <pc:spChg chg="add del mod">
          <ac:chgData name="Jonathan Gladstone" userId="be562da8b8b29db5" providerId="LiveId" clId="{0CAB81DD-D301-47E4-B767-6504852AE1C5}" dt="2023-06-10T16:20:32.337" v="60"/>
          <ac:spMkLst>
            <pc:docMk/>
            <pc:sldMk cId="3764422855" sldId="629"/>
            <ac:spMk id="6" creationId="{2AF7C82D-63D4-0647-C4E6-629253D2D6B6}"/>
          </ac:spMkLst>
        </pc:spChg>
      </pc:sldChg>
      <pc:sldChg chg="delSp modSp add mod delAnim">
        <pc:chgData name="Jonathan Gladstone" userId="be562da8b8b29db5" providerId="LiveId" clId="{0CAB81DD-D301-47E4-B767-6504852AE1C5}" dt="2023-06-10T16:12:56.988" v="14" actId="207"/>
        <pc:sldMkLst>
          <pc:docMk/>
          <pc:sldMk cId="3725221134" sldId="630"/>
        </pc:sldMkLst>
        <pc:spChg chg="mod">
          <ac:chgData name="Jonathan Gladstone" userId="be562da8b8b29db5" providerId="LiveId" clId="{0CAB81DD-D301-47E4-B767-6504852AE1C5}" dt="2023-06-10T16:12:56.988" v="14" actId="207"/>
          <ac:spMkLst>
            <pc:docMk/>
            <pc:sldMk cId="3725221134" sldId="630"/>
            <ac:spMk id="3" creationId="{00000000-0000-0000-0000-000000000000}"/>
          </ac:spMkLst>
        </pc:spChg>
        <pc:spChg chg="del">
          <ac:chgData name="Jonathan Gladstone" userId="be562da8b8b29db5" providerId="LiveId" clId="{0CAB81DD-D301-47E4-B767-6504852AE1C5}" dt="2023-06-10T16:12:42.405" v="12" actId="478"/>
          <ac:spMkLst>
            <pc:docMk/>
            <pc:sldMk cId="3725221134" sldId="630"/>
            <ac:spMk id="8" creationId="{F2E0A248-7508-7230-3E70-71FEB51C063F}"/>
          </ac:spMkLst>
        </pc:spChg>
      </pc:sldChg>
      <pc:sldChg chg="modNotesTx">
        <pc:chgData name="Jonathan Gladstone" userId="be562da8b8b29db5" providerId="LiveId" clId="{0CAB81DD-D301-47E4-B767-6504852AE1C5}" dt="2023-06-10T16:15:21.939" v="38"/>
        <pc:sldMkLst>
          <pc:docMk/>
          <pc:sldMk cId="972978938" sldId="649"/>
        </pc:sldMkLst>
      </pc:sldChg>
      <pc:sldChg chg="del">
        <pc:chgData name="Jonathan Gladstone" userId="be562da8b8b29db5" providerId="LiveId" clId="{0CAB81DD-D301-47E4-B767-6504852AE1C5}" dt="2023-06-10T16:23:34.208" v="186" actId="47"/>
        <pc:sldMkLst>
          <pc:docMk/>
          <pc:sldMk cId="2199179644" sldId="656"/>
        </pc:sldMkLst>
      </pc:sldChg>
      <pc:sldChg chg="del">
        <pc:chgData name="Jonathan Gladstone" userId="be562da8b8b29db5" providerId="LiveId" clId="{0CAB81DD-D301-47E4-B767-6504852AE1C5}" dt="2023-06-10T16:13:39.145" v="15" actId="47"/>
        <pc:sldMkLst>
          <pc:docMk/>
          <pc:sldMk cId="3318039363" sldId="663"/>
        </pc:sldMkLst>
      </pc:sldChg>
      <pc:sldChg chg="modSp mod modNotesTx">
        <pc:chgData name="Jonathan Gladstone" userId="be562da8b8b29db5" providerId="LiveId" clId="{0CAB81DD-D301-47E4-B767-6504852AE1C5}" dt="2023-06-10T16:19:02.305" v="56" actId="1076"/>
        <pc:sldMkLst>
          <pc:docMk/>
          <pc:sldMk cId="1378773273" sldId="664"/>
        </pc:sldMkLst>
        <pc:spChg chg="mod">
          <ac:chgData name="Jonathan Gladstone" userId="be562da8b8b29db5" providerId="LiveId" clId="{0CAB81DD-D301-47E4-B767-6504852AE1C5}" dt="2023-06-10T16:18:48.631" v="55" actId="255"/>
          <ac:spMkLst>
            <pc:docMk/>
            <pc:sldMk cId="1378773273" sldId="664"/>
            <ac:spMk id="2" creationId="{00000000-0000-0000-0000-000000000000}"/>
          </ac:spMkLst>
        </pc:spChg>
        <pc:spChg chg="mod">
          <ac:chgData name="Jonathan Gladstone" userId="be562da8b8b29db5" providerId="LiveId" clId="{0CAB81DD-D301-47E4-B767-6504852AE1C5}" dt="2023-06-10T16:19:02.305" v="56" actId="1076"/>
          <ac:spMkLst>
            <pc:docMk/>
            <pc:sldMk cId="1378773273" sldId="664"/>
            <ac:spMk id="8" creationId="{32270BF4-AD80-4428-B824-1E49E6F483CA}"/>
          </ac:spMkLst>
        </pc:spChg>
      </pc:sldChg>
      <pc:sldChg chg="del">
        <pc:chgData name="Jonathan Gladstone" userId="be562da8b8b29db5" providerId="LiveId" clId="{0CAB81DD-D301-47E4-B767-6504852AE1C5}" dt="2023-06-10T16:12:18.083" v="10" actId="47"/>
        <pc:sldMkLst>
          <pc:docMk/>
          <pc:sldMk cId="547021225" sldId="665"/>
        </pc:sldMkLst>
      </pc:sldChg>
      <pc:sldChg chg="add">
        <pc:chgData name="Jonathan Gladstone" userId="be562da8b8b29db5" providerId="LiveId" clId="{0CAB81DD-D301-47E4-B767-6504852AE1C5}" dt="2023-06-10T16:12:11.356" v="9"/>
        <pc:sldMkLst>
          <pc:docMk/>
          <pc:sldMk cId="3337976324" sldId="666"/>
        </pc:sldMkLst>
      </pc:sldChg>
      <pc:sldChg chg="add">
        <pc:chgData name="Jonathan Gladstone" userId="be562da8b8b29db5" providerId="LiveId" clId="{0CAB81DD-D301-47E4-B767-6504852AE1C5}" dt="2023-06-10T16:23:31.209" v="185"/>
        <pc:sldMkLst>
          <pc:docMk/>
          <pc:sldMk cId="2750547163" sldId="6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C9D0B2-4454-43A8-B0CC-AE28019DD788}" type="datetimeFigureOut">
              <a:rPr lang="en-CA" smtClean="0"/>
              <a:t>2023-06-10</a:t>
            </a:fld>
            <a:endParaRPr lang="en-CA"/>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85C45A7-4137-42B5-93E3-29C1D665C7A6}" type="slidenum">
              <a:rPr lang="en-CA" smtClean="0"/>
              <a:t>‹#›</a:t>
            </a:fld>
            <a:endParaRPr lang="en-CA"/>
          </a:p>
        </p:txBody>
      </p:sp>
    </p:spTree>
    <p:extLst>
      <p:ext uri="{BB962C8B-B14F-4D97-AF65-F5344CB8AC3E}">
        <p14:creationId xmlns:p14="http://schemas.microsoft.com/office/powerpoint/2010/main" val="392768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users.sussex.ac.uk/~grahamh/RM1web/F-ratio%20table%202005.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Recordings will be available after class; go to the General channel in the course Team and look under Files / Recordings / View Only. Note that recording numbers are as planned, not necessarily actual; the number of recordings and where they’re split may vary depending on circumstances during class. Recording names include the date and start time, as </a:t>
            </a:r>
            <a:r>
              <a:rPr lang="en-CA" dirty="0" err="1"/>
              <a:t>yyyymmdd_hhmmss</a:t>
            </a:r>
            <a:r>
              <a:rPr lang="en-CA" dirty="0"/>
              <a:t> (in Eastern time, of course, with the hours in 24-hour format).</a:t>
            </a:r>
          </a:p>
          <a:p>
            <a:pPr marL="232943" indent="-232943">
              <a:buFont typeface="+mj-lt"/>
              <a:buAutoNum type="arabicPeriod"/>
            </a:pPr>
            <a:r>
              <a:rPr lang="en-US" dirty="0"/>
              <a:t>MANOVA is not included with Excel’s basic functions or internal add-ins. We’ll download a free external add-in that includes this functionality, and more that we’ll use later in the term.</a:t>
            </a:r>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US" dirty="0"/>
              <a:t>During this time, students may stay online to review material or work on assignments, or log off whenever they please. Your professor will be happy to publicly handle class or assignment questions or concerns. Individuals who have private concerns they want to discuss should make separate arrangements.</a:t>
            </a:r>
            <a:endParaRPr lang="en-CA" dirty="0"/>
          </a:p>
        </p:txBody>
      </p:sp>
      <p:sp>
        <p:nvSpPr>
          <p:cNvPr id="4" name="Slide Number Placeholder 3"/>
          <p:cNvSpPr>
            <a:spLocks noGrp="1"/>
          </p:cNvSpPr>
          <p:nvPr>
            <p:ph type="sldNum" sz="quarter" idx="10"/>
          </p:nvPr>
        </p:nvSpPr>
        <p:spPr/>
        <p:txBody>
          <a:bodyPr/>
          <a:lstStyle/>
          <a:p>
            <a:fld id="{1B58B4B4-2D58-434A-872C-5BDCFB876A6A}" type="slidenum">
              <a:rPr lang="en-CA" smtClean="0"/>
              <a:t>3</a:t>
            </a:fld>
            <a:endParaRPr lang="en-CA" dirty="0"/>
          </a:p>
        </p:txBody>
      </p:sp>
    </p:spTree>
    <p:extLst>
      <p:ext uri="{BB962C8B-B14F-4D97-AF65-F5344CB8AC3E}">
        <p14:creationId xmlns:p14="http://schemas.microsoft.com/office/powerpoint/2010/main" val="2244326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The means don’t need to be exactly the same for us to accept the null hypothesis. But to reject it, at least one of the differences among the means must be statistically significant.</a:t>
            </a:r>
          </a:p>
          <a:p>
            <a:pPr marL="228600" indent="-228600">
              <a:buFont typeface="+mj-lt"/>
              <a:buAutoNum type="arabicPeriod"/>
            </a:pPr>
            <a:r>
              <a:rPr lang="en-CA" dirty="0"/>
              <a:t>Some examples:</a:t>
            </a:r>
          </a:p>
          <a:p>
            <a:pPr marL="685800" lvl="1" indent="-228600">
              <a:buFont typeface="+mj-lt"/>
              <a:buAutoNum type="alphaLcPeriod"/>
            </a:pPr>
            <a:r>
              <a:rPr lang="en-CA" dirty="0"/>
              <a:t>In a medical study, no difference is found in recovery time among groups receiving three different treatments.</a:t>
            </a:r>
          </a:p>
          <a:p>
            <a:pPr marL="685800" lvl="1" indent="-228600">
              <a:buFont typeface="+mj-lt"/>
              <a:buAutoNum type="alphaLcPeriod"/>
            </a:pPr>
            <a:r>
              <a:rPr lang="en-CA" dirty="0"/>
              <a:t>In a computer performance analysis, no difference is found in CPU utilization for three different types of coding.</a:t>
            </a:r>
          </a:p>
          <a:p>
            <a:pPr marL="228600" lvl="0" indent="-228600">
              <a:buFont typeface="+mj-lt"/>
              <a:buAutoNum type="arabicPeriod"/>
            </a:pPr>
            <a:r>
              <a:rPr lang="en-CA" dirty="0"/>
              <a:t>In ANOVA, the ‘groups’ are the sub-populations we want to compare.</a:t>
            </a:r>
          </a:p>
        </p:txBody>
      </p:sp>
      <p:sp>
        <p:nvSpPr>
          <p:cNvPr id="4" name="Slide Number Placeholder 3"/>
          <p:cNvSpPr>
            <a:spLocks noGrp="1"/>
          </p:cNvSpPr>
          <p:nvPr>
            <p:ph type="sldNum" sz="quarter" idx="5"/>
          </p:nvPr>
        </p:nvSpPr>
        <p:spPr/>
        <p:txBody>
          <a:bodyPr/>
          <a:lstStyle/>
          <a:p>
            <a:fld id="{785C45A7-4137-42B5-93E3-29C1D665C7A6}" type="slidenum">
              <a:rPr lang="en-CA" smtClean="0"/>
              <a:t>15</a:t>
            </a:fld>
            <a:endParaRPr lang="en-CA"/>
          </a:p>
        </p:txBody>
      </p:sp>
    </p:spTree>
    <p:extLst>
      <p:ext uri="{BB962C8B-B14F-4D97-AF65-F5344CB8AC3E}">
        <p14:creationId xmlns:p14="http://schemas.microsoft.com/office/powerpoint/2010/main" val="1904300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altLang="en-US" dirty="0"/>
              <a:t>For example, </a:t>
            </a:r>
            <a:r>
              <a:rPr lang="en-US" altLang="en-US" dirty="0"/>
              <a:t>the use of independent variables (IVs) can change the interpretation of other IVs, so choice of IVs to include needs to be thought about carefully.</a:t>
            </a:r>
            <a:endParaRPr lang="en-CA" alt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altLang="en-US" dirty="0"/>
              <a:t>We can also look at the skewness and kurtosis, of course – the usual rule will apply: is the absolute value of each less than 2?</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altLang="en-US" dirty="0"/>
              <a:t>With very small data sets, there really isn’t a really good way to check normality from data. But physical measurements of related phenomena (e.g. people’s healing time, or the prices of similar goods or services, or the fuel consumptions of similar vehicles) tend to be normally distributed, so we can make that assumption.</a:t>
            </a:r>
          </a:p>
        </p:txBody>
      </p:sp>
      <p:sp>
        <p:nvSpPr>
          <p:cNvPr id="4" name="Slide Number Placeholder 3"/>
          <p:cNvSpPr>
            <a:spLocks noGrp="1"/>
          </p:cNvSpPr>
          <p:nvPr>
            <p:ph type="sldNum" sz="quarter" idx="5"/>
          </p:nvPr>
        </p:nvSpPr>
        <p:spPr/>
        <p:txBody>
          <a:bodyPr/>
          <a:lstStyle/>
          <a:p>
            <a:fld id="{785C45A7-4137-42B5-93E3-29C1D665C7A6}" type="slidenum">
              <a:rPr lang="en-CA" smtClean="0"/>
              <a:t>16</a:t>
            </a:fld>
            <a:endParaRPr lang="en-CA"/>
          </a:p>
        </p:txBody>
      </p:sp>
    </p:spTree>
    <p:extLst>
      <p:ext uri="{BB962C8B-B14F-4D97-AF65-F5344CB8AC3E}">
        <p14:creationId xmlns:p14="http://schemas.microsoft.com/office/powerpoint/2010/main" val="2480334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With apologies to Gregory F. Bateson, who wrote, “What we mean by information - the elementary unit of information - is a difference which makes a difference…” – Bateson, Gregory F., </a:t>
            </a:r>
            <a:r>
              <a:rPr lang="en-CA" u="sng" dirty="0"/>
              <a:t>Steps to an Ecology of Mind</a:t>
            </a:r>
            <a:r>
              <a:rPr lang="en-CA" dirty="0"/>
              <a:t>, Chandler Publishing, USA, 1972; p.318, in Part III, Form and Pathology in Relationship, in an essay entitled “The Cybernetics of Self: A Theory of Alcoholism”.</a:t>
            </a:r>
          </a:p>
        </p:txBody>
      </p:sp>
      <p:sp>
        <p:nvSpPr>
          <p:cNvPr id="4" name="Slide Number Placeholder 3"/>
          <p:cNvSpPr>
            <a:spLocks noGrp="1"/>
          </p:cNvSpPr>
          <p:nvPr>
            <p:ph type="sldNum" sz="quarter" idx="5"/>
          </p:nvPr>
        </p:nvSpPr>
        <p:spPr/>
        <p:txBody>
          <a:bodyPr/>
          <a:lstStyle/>
          <a:p>
            <a:fld id="{785C45A7-4137-42B5-93E3-29C1D665C7A6}" type="slidenum">
              <a:rPr lang="en-CA" smtClean="0"/>
              <a:t>17</a:t>
            </a:fld>
            <a:endParaRPr lang="en-CA"/>
          </a:p>
        </p:txBody>
      </p:sp>
    </p:spTree>
    <p:extLst>
      <p:ext uri="{BB962C8B-B14F-4D97-AF65-F5344CB8AC3E}">
        <p14:creationId xmlns:p14="http://schemas.microsoft.com/office/powerpoint/2010/main" val="3767224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It is possible to perform ANOVA with more than one ‘factor’, or independent categorical variable (IV). MS-Excel can handle one-factor or two-factor ANOVA, but not more.</a:t>
            </a:r>
          </a:p>
          <a:p>
            <a:pPr marL="228600" indent="-228600">
              <a:buFont typeface="+mj-lt"/>
              <a:buAutoNum type="arabicPeriod"/>
            </a:pPr>
            <a:r>
              <a:rPr lang="en-CA" dirty="0"/>
              <a:t>F</a:t>
            </a:r>
            <a:r>
              <a:rPr lang="en-CA" baseline="-25000" dirty="0"/>
              <a:t>U</a:t>
            </a:r>
            <a:r>
              <a:rPr lang="en-CA" dirty="0"/>
              <a:t> isn’t what it sounds like! It’s the expected value of the F-statistic for given degrees of freedom among and within groups, for a given Confidence Level.</a:t>
            </a:r>
          </a:p>
          <a:p>
            <a:pPr marL="228600" indent="-228600">
              <a:buFont typeface="+mj-lt"/>
              <a:buAutoNum type="arabicPeriod"/>
            </a:pPr>
            <a:r>
              <a:rPr lang="en-CA" dirty="0"/>
              <a:t>No, that’s not 0.05 squared! If </a:t>
            </a:r>
            <a:r>
              <a:rPr lang="en-US" altLang="en-US" sz="1200" dirty="0">
                <a:latin typeface="Arial" panose="020B0604020202020204" pitchFamily="34" charset="0"/>
                <a:sym typeface="Symbol" panose="05050102010706020507" pitchFamily="18" charset="2"/>
              </a:rPr>
              <a:t> ≤ 0.05, then we reject H</a:t>
            </a:r>
            <a:r>
              <a:rPr lang="en-US" altLang="en-US" sz="1200" baseline="-25000" dirty="0">
                <a:latin typeface="Arial" panose="020B0604020202020204" pitchFamily="34" charset="0"/>
                <a:sym typeface="Symbol" panose="05050102010706020507" pitchFamily="18" charset="2"/>
              </a:rPr>
              <a:t>0</a:t>
            </a:r>
            <a:r>
              <a:rPr lang="en-US" altLang="en-US" sz="1200" dirty="0">
                <a:latin typeface="Arial" panose="020B0604020202020204" pitchFamily="34" charset="0"/>
                <a:sym typeface="Symbol" panose="05050102010706020507" pitchFamily="18" charset="2"/>
              </a:rPr>
              <a:t> saying it could happen by chance only 1 in 20 times at most, and 1/20 = 0.05.</a:t>
            </a: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23</a:t>
            </a:fld>
            <a:endParaRPr lang="en-CA"/>
          </a:p>
        </p:txBody>
      </p:sp>
    </p:spTree>
    <p:extLst>
      <p:ext uri="{BB962C8B-B14F-4D97-AF65-F5344CB8AC3E}">
        <p14:creationId xmlns:p14="http://schemas.microsoft.com/office/powerpoint/2010/main" val="3401289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25</a:t>
            </a:fld>
            <a:endParaRPr lang="en-CA"/>
          </a:p>
        </p:txBody>
      </p:sp>
    </p:spTree>
    <p:extLst>
      <p:ext uri="{BB962C8B-B14F-4D97-AF65-F5344CB8AC3E}">
        <p14:creationId xmlns:p14="http://schemas.microsoft.com/office/powerpoint/2010/main" val="1974376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For an example of critical value tables for p=0.05 (as used here) and p=0.01, see </a:t>
            </a:r>
            <a:r>
              <a:rPr lang="en-CA" dirty="0">
                <a:hlinkClick r:id="rId3"/>
              </a:rPr>
              <a:t>http://users.sussex.ac.uk/~grahamh/RM1web/F-ratio%20table%202005.pdf</a:t>
            </a: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27</a:t>
            </a:fld>
            <a:endParaRPr lang="en-CA"/>
          </a:p>
        </p:txBody>
      </p:sp>
    </p:spTree>
    <p:extLst>
      <p:ext uri="{BB962C8B-B14F-4D97-AF65-F5344CB8AC3E}">
        <p14:creationId xmlns:p14="http://schemas.microsoft.com/office/powerpoint/2010/main" val="4017024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28</a:t>
            </a:fld>
            <a:endParaRPr lang="en-CA"/>
          </a:p>
        </p:txBody>
      </p:sp>
    </p:spTree>
    <p:extLst>
      <p:ext uri="{BB962C8B-B14F-4D97-AF65-F5344CB8AC3E}">
        <p14:creationId xmlns:p14="http://schemas.microsoft.com/office/powerpoint/2010/main" val="3229007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We’ll show you how to do this more easily with the Analysis </a:t>
            </a:r>
            <a:r>
              <a:rPr lang="en-US" dirty="0" err="1"/>
              <a:t>Toolpak</a:t>
            </a:r>
            <a:r>
              <a:rPr lang="en-US" dirty="0"/>
              <a:t>, but this example shows that it is, under the covers, a pretty straightforward kind of calculation.</a:t>
            </a: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29</a:t>
            </a:fld>
            <a:endParaRPr lang="en-CA"/>
          </a:p>
        </p:txBody>
      </p:sp>
    </p:spTree>
    <p:extLst>
      <p:ext uri="{BB962C8B-B14F-4D97-AF65-F5344CB8AC3E}">
        <p14:creationId xmlns:p14="http://schemas.microsoft.com/office/powerpoint/2010/main" val="143063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30</a:t>
            </a:fld>
            <a:endParaRPr lang="en-CA"/>
          </a:p>
        </p:txBody>
      </p:sp>
    </p:spTree>
    <p:extLst>
      <p:ext uri="{BB962C8B-B14F-4D97-AF65-F5344CB8AC3E}">
        <p14:creationId xmlns:p14="http://schemas.microsoft.com/office/powerpoint/2010/main" val="4172047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If we really just want to test the difference between one pair of groups, we should set up our study that way. But of course that only helps if we’re doing primary research, not if we’re using secondary data.</a:t>
            </a:r>
          </a:p>
        </p:txBody>
      </p:sp>
      <p:sp>
        <p:nvSpPr>
          <p:cNvPr id="4" name="Slide Number Placeholder 3"/>
          <p:cNvSpPr>
            <a:spLocks noGrp="1"/>
          </p:cNvSpPr>
          <p:nvPr>
            <p:ph type="sldNum" sz="quarter" idx="5"/>
          </p:nvPr>
        </p:nvSpPr>
        <p:spPr/>
        <p:txBody>
          <a:bodyPr/>
          <a:lstStyle/>
          <a:p>
            <a:fld id="{785C45A7-4137-42B5-93E3-29C1D665C7A6}" type="slidenum">
              <a:rPr lang="en-CA" smtClean="0"/>
              <a:t>32</a:t>
            </a:fld>
            <a:endParaRPr lang="en-CA"/>
          </a:p>
        </p:txBody>
      </p:sp>
    </p:spTree>
    <p:extLst>
      <p:ext uri="{BB962C8B-B14F-4D97-AF65-F5344CB8AC3E}">
        <p14:creationId xmlns:p14="http://schemas.microsoft.com/office/powerpoint/2010/main" val="2094906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sz="1200" dirty="0"/>
              <a:t>Remember, you are responsible for understanding </a:t>
            </a:r>
            <a:r>
              <a:rPr lang="en-CA" sz="1200" u="sng" dirty="0"/>
              <a:t>all</a:t>
            </a:r>
            <a:r>
              <a:rPr lang="en-CA" sz="1200" dirty="0"/>
              <a:t> course materials, including the explanations, clarifications, and citations/references in these speaker notes.</a:t>
            </a:r>
            <a:endParaRPr lang="en-CA" dirty="0"/>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Many of your professors teach multiple sections of multiple courses and have a hundred or more students each term. If you don’t provide this information, we have to look it up each time we receive a student communication.</a:t>
            </a:r>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Or don’t – it’s up to you, and of course depends on your other commitments. Lesson materials are available before class time each week, and recordings are available afterward.</a:t>
            </a:r>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This makes it quicker &amp; easier for us to separate you into breakout rooms for group activities and project work.</a:t>
            </a:r>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Some programs and/or courses may use other teaching modes, such as In-person, Hybrid, or Online.</a:t>
            </a:r>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Think of making a presentation at work, or running into a senior colleague in a meeting or around the office. If you can’t speak to these concepts without Googling them, what kind of data analyst will you be? It wouldn’t be very good for your career, that’s for sure!</a:t>
            </a:r>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baseline="0" dirty="0"/>
              <a:t>When you’re participating online, you can generally take your own breaks whenever you need them (as long as you’re not presenting) – but we’ll have breaks anyway when your professor (and everyone else) can relax for a few minutes. If you’re watching recordings, that won’t matter either.</a:t>
            </a:r>
            <a:endParaRPr lang="en-CA" dirty="0"/>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When you’re attending in person, don’t chatter, keep your phone and laptop silenced, and be as quiet as possible if you need to enter or leave the room during class. When you’re attending online, it’s up to you what and when to eat, chat with friends, listen to music or walk the dog… but none of us really wants to watch or listen to it! If you’re watching recordings afterward, this won’t matter.</a:t>
            </a:r>
          </a:p>
          <a:p>
            <a:pPr marL="232943" indent="-232943">
              <a:buFont typeface="+mj-lt"/>
              <a:buAutoNum type="arabicPeriod"/>
            </a:pP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5</a:t>
            </a:fld>
            <a:endParaRPr lang="en-CA"/>
          </a:p>
        </p:txBody>
      </p:sp>
    </p:spTree>
    <p:extLst>
      <p:ext uri="{BB962C8B-B14F-4D97-AF65-F5344CB8AC3E}">
        <p14:creationId xmlns:p14="http://schemas.microsoft.com/office/powerpoint/2010/main" val="3561674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Photo is of Prof. Gladstone’s grand-daughter in 2022, having her first taste (quite literally) of finger-painting.</a:t>
            </a:r>
          </a:p>
        </p:txBody>
      </p:sp>
      <p:sp>
        <p:nvSpPr>
          <p:cNvPr id="4" name="Slide Number Placeholder 3"/>
          <p:cNvSpPr>
            <a:spLocks noGrp="1"/>
          </p:cNvSpPr>
          <p:nvPr>
            <p:ph type="sldNum" sz="quarter" idx="5"/>
          </p:nvPr>
        </p:nvSpPr>
        <p:spPr/>
        <p:txBody>
          <a:bodyPr/>
          <a:lstStyle/>
          <a:p>
            <a:fld id="{785C45A7-4137-42B5-93E3-29C1D665C7A6}" type="slidenum">
              <a:rPr lang="en-CA" smtClean="0"/>
              <a:t>33</a:t>
            </a:fld>
            <a:endParaRPr lang="en-CA"/>
          </a:p>
        </p:txBody>
      </p:sp>
    </p:spTree>
    <p:extLst>
      <p:ext uri="{BB962C8B-B14F-4D97-AF65-F5344CB8AC3E}">
        <p14:creationId xmlns:p14="http://schemas.microsoft.com/office/powerpoint/2010/main" val="1658699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You may also be assigned readings each week. We won’t cover everything from the readings and lesson slides and footnotes each week – but it’s up to you to learn from all of them. Exam questions will all be based on the lesson slides, speaker notes and assigned readings.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The Mid-term Exam covers only Lessons 1-5 (and Exercises 2-5)… but of course you already knew that.</a:t>
            </a:r>
          </a:p>
        </p:txBody>
      </p:sp>
      <p:sp>
        <p:nvSpPr>
          <p:cNvPr id="4" name="Slide Number Placeholder 3"/>
          <p:cNvSpPr>
            <a:spLocks noGrp="1"/>
          </p:cNvSpPr>
          <p:nvPr>
            <p:ph type="sldNum" sz="quarter" idx="10"/>
          </p:nvPr>
        </p:nvSpPr>
        <p:spPr/>
        <p:txBody>
          <a:bodyPr/>
          <a:lstStyle/>
          <a:p>
            <a:fld id="{1B58B4B4-2D58-434A-872C-5BDCFB876A6A}" type="slidenum">
              <a:rPr lang="en-CA" smtClean="0"/>
              <a:t>34</a:t>
            </a:fld>
            <a:endParaRPr lang="en-CA"/>
          </a:p>
        </p:txBody>
      </p:sp>
    </p:spTree>
    <p:extLst>
      <p:ext uri="{BB962C8B-B14F-4D97-AF65-F5344CB8AC3E}">
        <p14:creationId xmlns:p14="http://schemas.microsoft.com/office/powerpoint/2010/main" val="196417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baseline="0" dirty="0"/>
              <a:t>The number of dependent variables is the difference between ANOVA and MANOVA. In this context, ‘multivariate’ means more than two variables… more specifically, MANOVA has more than one outcome (dependent) variable.</a:t>
            </a:r>
          </a:p>
        </p:txBody>
      </p:sp>
      <p:sp>
        <p:nvSpPr>
          <p:cNvPr id="4" name="Slide Number Placeholder 3"/>
          <p:cNvSpPr>
            <a:spLocks noGrp="1"/>
          </p:cNvSpPr>
          <p:nvPr>
            <p:ph type="sldNum" sz="quarter" idx="5"/>
          </p:nvPr>
        </p:nvSpPr>
        <p:spPr/>
        <p:txBody>
          <a:bodyPr/>
          <a:lstStyle/>
          <a:p>
            <a:fld id="{785C45A7-4137-42B5-93E3-29C1D665C7A6}" type="slidenum">
              <a:rPr lang="en-CA" smtClean="0"/>
              <a:t>35</a:t>
            </a:fld>
            <a:endParaRPr lang="en-CA"/>
          </a:p>
        </p:txBody>
      </p:sp>
    </p:spTree>
    <p:extLst>
      <p:ext uri="{BB962C8B-B14F-4D97-AF65-F5344CB8AC3E}">
        <p14:creationId xmlns:p14="http://schemas.microsoft.com/office/powerpoint/2010/main" val="317364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As always, we can create categorical variables by coding existing numerical variables more or less at will. A ‘one-factor’ MANOVA has one IV; a ‘two-way’ MANOVA has two IVs, and so on.</a:t>
            </a:r>
          </a:p>
          <a:p>
            <a:pPr marL="228600" indent="-228600">
              <a:buFont typeface="+mj-lt"/>
              <a:buAutoNum type="arabicPeriod"/>
            </a:pPr>
            <a:r>
              <a:rPr lang="en-CA" dirty="0"/>
              <a:t>A Type 1 error is a ‘false positive’: the rejection of a true null hypothesis (that is, finding a “difference that makes a difference” where there really is none). A Type 2 error is a ‘false negative’: the non-rejection of a false null hypothesis (that is, not finding a “difference that makes a difference” where there is one) – in simpler language, a Type 1 error is where we find something that isn’t really there, and Type 2 is where we miss something that really is there.</a:t>
            </a:r>
          </a:p>
          <a:p>
            <a:pPr marL="228600" indent="-228600">
              <a:buFont typeface="+mj-lt"/>
              <a:buAutoNum type="arabicPeriod"/>
            </a:pPr>
            <a:r>
              <a:rPr lang="en-CA" dirty="0"/>
              <a:t>We’ll see an example of this later in this lesson.</a:t>
            </a:r>
          </a:p>
        </p:txBody>
      </p:sp>
      <p:sp>
        <p:nvSpPr>
          <p:cNvPr id="4" name="Slide Number Placeholder 3"/>
          <p:cNvSpPr>
            <a:spLocks noGrp="1"/>
          </p:cNvSpPr>
          <p:nvPr>
            <p:ph type="sldNum" sz="quarter" idx="5"/>
          </p:nvPr>
        </p:nvSpPr>
        <p:spPr/>
        <p:txBody>
          <a:bodyPr/>
          <a:lstStyle/>
          <a:p>
            <a:fld id="{785C45A7-4137-42B5-93E3-29C1D665C7A6}" type="slidenum">
              <a:rPr lang="en-CA" smtClean="0"/>
              <a:t>38</a:t>
            </a:fld>
            <a:endParaRPr lang="en-CA"/>
          </a:p>
        </p:txBody>
      </p:sp>
    </p:spTree>
    <p:extLst>
      <p:ext uri="{BB962C8B-B14F-4D97-AF65-F5344CB8AC3E}">
        <p14:creationId xmlns:p14="http://schemas.microsoft.com/office/powerpoint/2010/main" val="505116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altLang="en-US" dirty="0"/>
              <a:t>For example, </a:t>
            </a:r>
            <a:r>
              <a:rPr lang="en-US" altLang="en-US" dirty="0"/>
              <a:t>the use of IVs can change the interpretation of other IVs, so choice of IVs to include needs to be thought about carefully. Sound familiar?</a:t>
            </a:r>
            <a:endParaRPr lang="en-CA" alt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altLang="en-US" dirty="0"/>
              <a:t>With very small data sets, there really isn’t a really good way to check normality from data. But physical measurements of related phenomena (e.g. people’s healing time, or the prices of similar goods or services, or the fuel consumptions of similar vehicles) tend to be normally distributed, so we can make that assumption. Smaller data sets are less suitable for MANOVA than for ANOVA, for reasons we’ll discuss later.</a:t>
            </a:r>
          </a:p>
        </p:txBody>
      </p:sp>
      <p:sp>
        <p:nvSpPr>
          <p:cNvPr id="4" name="Slide Number Placeholder 3"/>
          <p:cNvSpPr>
            <a:spLocks noGrp="1"/>
          </p:cNvSpPr>
          <p:nvPr>
            <p:ph type="sldNum" sz="quarter" idx="5"/>
          </p:nvPr>
        </p:nvSpPr>
        <p:spPr/>
        <p:txBody>
          <a:bodyPr/>
          <a:lstStyle/>
          <a:p>
            <a:fld id="{785C45A7-4137-42B5-93E3-29C1D665C7A6}" type="slidenum">
              <a:rPr lang="en-CA" smtClean="0"/>
              <a:t>39</a:t>
            </a:fld>
            <a:endParaRPr lang="en-CA"/>
          </a:p>
        </p:txBody>
      </p:sp>
    </p:spTree>
    <p:extLst>
      <p:ext uri="{BB962C8B-B14F-4D97-AF65-F5344CB8AC3E}">
        <p14:creationId xmlns:p14="http://schemas.microsoft.com/office/powerpoint/2010/main" val="123650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baseline="0" dirty="0"/>
              <a:t>This is saying that we cannot necessarily assume the results of a MANOVA analysis on a sample can be generalized to a population. This is related to another topic we’ll discuss later in the course, ‘overfitting’.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baseline="0" dirty="0"/>
              <a:t>Let’s call it twice as many cases than DVs in each cell, for now. This is why small data sets are less suitable for MANOVA than for ANOVA. We’ll see what that means later.</a:t>
            </a:r>
          </a:p>
        </p:txBody>
      </p:sp>
      <p:sp>
        <p:nvSpPr>
          <p:cNvPr id="4" name="Slide Number Placeholder 3"/>
          <p:cNvSpPr>
            <a:spLocks noGrp="1"/>
          </p:cNvSpPr>
          <p:nvPr>
            <p:ph type="sldNum" sz="quarter" idx="5"/>
          </p:nvPr>
        </p:nvSpPr>
        <p:spPr/>
        <p:txBody>
          <a:bodyPr/>
          <a:lstStyle/>
          <a:p>
            <a:fld id="{785C45A7-4137-42B5-93E3-29C1D665C7A6}" type="slidenum">
              <a:rPr lang="en-CA" smtClean="0"/>
              <a:t>40</a:t>
            </a:fld>
            <a:endParaRPr lang="en-CA"/>
          </a:p>
        </p:txBody>
      </p:sp>
    </p:spTree>
    <p:extLst>
      <p:ext uri="{BB962C8B-B14F-4D97-AF65-F5344CB8AC3E}">
        <p14:creationId xmlns:p14="http://schemas.microsoft.com/office/powerpoint/2010/main" val="2460673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As we have seen earlier in the course, a CV is a variable that is held constant in a given study.</a:t>
            </a:r>
          </a:p>
        </p:txBody>
      </p:sp>
      <p:sp>
        <p:nvSpPr>
          <p:cNvPr id="4" name="Slide Number Placeholder 3"/>
          <p:cNvSpPr>
            <a:spLocks noGrp="1"/>
          </p:cNvSpPr>
          <p:nvPr>
            <p:ph type="sldNum" sz="quarter" idx="5"/>
          </p:nvPr>
        </p:nvSpPr>
        <p:spPr/>
        <p:txBody>
          <a:bodyPr/>
          <a:lstStyle/>
          <a:p>
            <a:fld id="{785C45A7-4137-42B5-93E3-29C1D665C7A6}" type="slidenum">
              <a:rPr lang="en-CA" smtClean="0"/>
              <a:t>41</a:t>
            </a:fld>
            <a:endParaRPr lang="en-CA"/>
          </a:p>
        </p:txBody>
      </p:sp>
    </p:spTree>
    <p:extLst>
      <p:ext uri="{BB962C8B-B14F-4D97-AF65-F5344CB8AC3E}">
        <p14:creationId xmlns:p14="http://schemas.microsoft.com/office/powerpoint/2010/main" val="2741550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10713BB3-2185-4AA3-893B-47457CD63C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525285-A481-4BC4-8280-D7FA3B89185C}" type="slidenum">
              <a:rPr lang="en-US" altLang="en-US">
                <a:latin typeface="Arial" panose="020B0604020202020204" pitchFamily="34" charset="0"/>
              </a:rPr>
              <a:pPr>
                <a:spcBef>
                  <a:spcPct val="0"/>
                </a:spcBef>
              </a:pPr>
              <a:t>42</a:t>
            </a:fld>
            <a:endParaRPr lang="en-US" altLang="en-US">
              <a:latin typeface="Arial" panose="020B0604020202020204" pitchFamily="34" charset="0"/>
            </a:endParaRPr>
          </a:p>
        </p:txBody>
      </p:sp>
      <p:sp>
        <p:nvSpPr>
          <p:cNvPr id="54275" name="Rectangle 2">
            <a:extLst>
              <a:ext uri="{FF2B5EF4-FFF2-40B4-BE49-F238E27FC236}">
                <a16:creationId xmlns:a16="http://schemas.microsoft.com/office/drawing/2014/main" id="{A3A3D61B-40B7-4CBE-995B-4DA76D3759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13DA06BA-4F19-490D-B9EF-C95DB23CF9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In this case, we used https://web.ma.utexas.edu/users/davis/375/popecol/tables/f005.html</a:t>
            </a:r>
          </a:p>
        </p:txBody>
      </p:sp>
      <p:sp>
        <p:nvSpPr>
          <p:cNvPr id="4" name="Slide Number Placeholder 3"/>
          <p:cNvSpPr>
            <a:spLocks noGrp="1"/>
          </p:cNvSpPr>
          <p:nvPr>
            <p:ph type="sldNum" sz="quarter" idx="5"/>
          </p:nvPr>
        </p:nvSpPr>
        <p:spPr/>
        <p:txBody>
          <a:bodyPr/>
          <a:lstStyle/>
          <a:p>
            <a:fld id="{785C45A7-4137-42B5-93E3-29C1D665C7A6}" type="slidenum">
              <a:rPr lang="en-CA" smtClean="0"/>
              <a:t>45</a:t>
            </a:fld>
            <a:endParaRPr lang="en-CA"/>
          </a:p>
        </p:txBody>
      </p:sp>
    </p:spTree>
    <p:extLst>
      <p:ext uri="{BB962C8B-B14F-4D97-AF65-F5344CB8AC3E}">
        <p14:creationId xmlns:p14="http://schemas.microsoft.com/office/powerpoint/2010/main" val="399822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Be careful here! Customer satisfaction is certainly an ordinal variable; it’s a stretch to think of it as interval or ratio.</a:t>
            </a:r>
          </a:p>
        </p:txBody>
      </p:sp>
      <p:sp>
        <p:nvSpPr>
          <p:cNvPr id="4" name="Slide Number Placeholder 3"/>
          <p:cNvSpPr>
            <a:spLocks noGrp="1"/>
          </p:cNvSpPr>
          <p:nvPr>
            <p:ph type="sldNum" sz="quarter" idx="5"/>
          </p:nvPr>
        </p:nvSpPr>
        <p:spPr/>
        <p:txBody>
          <a:bodyPr/>
          <a:lstStyle/>
          <a:p>
            <a:fld id="{785C45A7-4137-42B5-93E3-29C1D665C7A6}" type="slidenum">
              <a:rPr lang="en-CA" smtClean="0"/>
              <a:t>46</a:t>
            </a:fld>
            <a:endParaRPr lang="en-CA"/>
          </a:p>
        </p:txBody>
      </p:sp>
    </p:spTree>
    <p:extLst>
      <p:ext uri="{BB962C8B-B14F-4D97-AF65-F5344CB8AC3E}">
        <p14:creationId xmlns:p14="http://schemas.microsoft.com/office/powerpoint/2010/main" val="151251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That’s Sun Jun 11, 23:59 Eastern Daylight Time (EDT=UTC-4h).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Complete it by Sun Jun 11, 23:59 EDT (UTC-4h). Exercises are not submitted or graded – you do them to assist you in learning the course material and building your skills.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That’s Sun Jun 18, 23:59 EDT (UTC-4h).</a:t>
            </a:r>
          </a:p>
          <a:p>
            <a:pPr marL="228600" indent="-228600">
              <a:buFont typeface="+mj-lt"/>
              <a:buAutoNum type="arabicPeriod"/>
            </a:pPr>
            <a:r>
              <a:rPr lang="en-CA" dirty="0"/>
              <a:t>That’s Sun Jun 25, 23:59 EST (UTC-5h).</a:t>
            </a:r>
          </a:p>
          <a:p>
            <a:pPr marL="228600" indent="-228600">
              <a:buFont typeface="+mj-lt"/>
              <a:buAutoNum type="arabicPeriod"/>
            </a:pP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6</a:t>
            </a:fld>
            <a:endParaRPr lang="en-CA"/>
          </a:p>
        </p:txBody>
      </p:sp>
    </p:spTree>
    <p:extLst>
      <p:ext uri="{BB962C8B-B14F-4D97-AF65-F5344CB8AC3E}">
        <p14:creationId xmlns:p14="http://schemas.microsoft.com/office/powerpoint/2010/main" val="2765760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Be careful here! Customer satisfaction is certainly an ordinal variable, but it’s a stretch to think of it as interval or continuous.</a:t>
            </a:r>
          </a:p>
        </p:txBody>
      </p:sp>
      <p:sp>
        <p:nvSpPr>
          <p:cNvPr id="4" name="Slide Number Placeholder 3"/>
          <p:cNvSpPr>
            <a:spLocks noGrp="1"/>
          </p:cNvSpPr>
          <p:nvPr>
            <p:ph type="sldNum" sz="quarter" idx="5"/>
          </p:nvPr>
        </p:nvSpPr>
        <p:spPr/>
        <p:txBody>
          <a:bodyPr/>
          <a:lstStyle/>
          <a:p>
            <a:fld id="{785C45A7-4137-42B5-93E3-29C1D665C7A6}" type="slidenum">
              <a:rPr lang="en-CA" smtClean="0"/>
              <a:t>47</a:t>
            </a:fld>
            <a:endParaRPr lang="en-CA"/>
          </a:p>
        </p:txBody>
      </p:sp>
    </p:spTree>
    <p:extLst>
      <p:ext uri="{BB962C8B-B14F-4D97-AF65-F5344CB8AC3E}">
        <p14:creationId xmlns:p14="http://schemas.microsoft.com/office/powerpoint/2010/main" val="1142833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48</a:t>
            </a:fld>
            <a:endParaRPr lang="en-CA"/>
          </a:p>
        </p:txBody>
      </p:sp>
    </p:spTree>
    <p:extLst>
      <p:ext uri="{BB962C8B-B14F-4D97-AF65-F5344CB8AC3E}">
        <p14:creationId xmlns:p14="http://schemas.microsoft.com/office/powerpoint/2010/main" val="2972200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The strongest relationship is between Handle Time and Customer Sat: r = -0.29, so r</a:t>
            </a:r>
            <a:r>
              <a:rPr lang="en-CA" baseline="30000" dirty="0"/>
              <a:t>2</a:t>
            </a:r>
            <a:r>
              <a:rPr lang="en-CA" dirty="0"/>
              <a:t> = 0.084.</a:t>
            </a:r>
          </a:p>
        </p:txBody>
      </p:sp>
      <p:sp>
        <p:nvSpPr>
          <p:cNvPr id="4" name="Slide Number Placeholder 3"/>
          <p:cNvSpPr>
            <a:spLocks noGrp="1"/>
          </p:cNvSpPr>
          <p:nvPr>
            <p:ph type="sldNum" sz="quarter" idx="5"/>
          </p:nvPr>
        </p:nvSpPr>
        <p:spPr/>
        <p:txBody>
          <a:bodyPr/>
          <a:lstStyle/>
          <a:p>
            <a:fld id="{785C45A7-4137-42B5-93E3-29C1D665C7A6}" type="slidenum">
              <a:rPr lang="en-CA" smtClean="0"/>
              <a:t>49</a:t>
            </a:fld>
            <a:endParaRPr lang="en-CA"/>
          </a:p>
        </p:txBody>
      </p:sp>
    </p:spTree>
    <p:extLst>
      <p:ext uri="{BB962C8B-B14F-4D97-AF65-F5344CB8AC3E}">
        <p14:creationId xmlns:p14="http://schemas.microsoft.com/office/powerpoint/2010/main" val="2989953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50</a:t>
            </a:fld>
            <a:endParaRPr lang="en-CA"/>
          </a:p>
        </p:txBody>
      </p:sp>
    </p:spTree>
    <p:extLst>
      <p:ext uri="{BB962C8B-B14F-4D97-AF65-F5344CB8AC3E}">
        <p14:creationId xmlns:p14="http://schemas.microsoft.com/office/powerpoint/2010/main" val="209830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comes from Real Statistics Using Excel, from Charles </a:t>
            </a:r>
            <a:r>
              <a:rPr lang="en-US" dirty="0" err="1"/>
              <a:t>Zaointz</a:t>
            </a:r>
            <a:r>
              <a:rPr lang="en-US" dirty="0"/>
              <a:t>, PhD. The resource pack is available free, with contributions encouraged if you’re using it extensively. The resource pack includes other data analysis tools for Excel too – if you want to explore them, the Real Statistics website also offers some exercises.</a:t>
            </a:r>
          </a:p>
          <a:p>
            <a:pPr marL="228600" indent="-228600">
              <a:buFont typeface="+mj-lt"/>
              <a:buAutoNum type="arabicPeriod"/>
            </a:pPr>
            <a:r>
              <a:rPr lang="en-US" dirty="0"/>
              <a:t>You will use the same procedure to do this as we used for ensuring the Analysis </a:t>
            </a:r>
            <a:r>
              <a:rPr lang="en-US" dirty="0" err="1"/>
              <a:t>ToolPak</a:t>
            </a:r>
            <a:r>
              <a:rPr lang="en-US" dirty="0"/>
              <a:t> was enabled back in week 2.</a:t>
            </a:r>
          </a:p>
          <a:p>
            <a:pPr marL="228600" indent="-228600">
              <a:buFont typeface="+mj-lt"/>
              <a:buAutoNum type="arabicPeriod"/>
            </a:pPr>
            <a:r>
              <a:rPr lang="en-US" dirty="0"/>
              <a:t>Be careful about this! If you put the file in the wrong location, it will be harder to move later on.</a:t>
            </a:r>
          </a:p>
          <a:p>
            <a:pPr marL="228600" indent="-228600">
              <a:buFont typeface="+mj-lt"/>
              <a:buAutoNum type="arabicPeriod"/>
            </a:pPr>
            <a:r>
              <a:rPr lang="en-US" dirty="0"/>
              <a:t>You should be familiar with this procedure by now!</a:t>
            </a:r>
          </a:p>
          <a:p>
            <a:pPr marL="228600" indent="-228600">
              <a:buFont typeface="+mj-lt"/>
              <a:buAutoNum type="arabicPeriod"/>
            </a:pPr>
            <a:r>
              <a:rPr lang="en-US" dirty="0"/>
              <a:t>Add-ins sometimes disappears! You can often get it to reappear by disabling the Real </a:t>
            </a:r>
            <a:r>
              <a:rPr lang="en-US" dirty="0" err="1"/>
              <a:t>Satatistics</a:t>
            </a:r>
            <a:r>
              <a:rPr lang="en-US" dirty="0"/>
              <a:t> add-in then re-enabling it. You may also be able to bring up the took pack by pressing ctrl-M on your keyboard. </a:t>
            </a:r>
          </a:p>
          <a:p>
            <a:pPr marL="228600" indent="-228600">
              <a:buFont typeface="+mj-lt"/>
              <a:buAutoNum type="arabicPeriod"/>
            </a:pPr>
            <a:r>
              <a:rPr lang="en-US" dirty="0"/>
              <a:t>You will see all sorts of interesting statistical tools here, which you are welcome to explore on your own time for use in other courses and/or in your future work. But for now the only thing we will use this for is MANOVA – we’ll stick with native Excel tools for everything else.</a:t>
            </a: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52</a:t>
            </a:fld>
            <a:endParaRPr lang="en-CA"/>
          </a:p>
        </p:txBody>
      </p:sp>
    </p:spTree>
    <p:extLst>
      <p:ext uri="{BB962C8B-B14F-4D97-AF65-F5344CB8AC3E}">
        <p14:creationId xmlns:p14="http://schemas.microsoft.com/office/powerpoint/2010/main" val="708053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CA" dirty="0"/>
          </a:p>
        </p:txBody>
      </p:sp>
      <p:sp>
        <p:nvSpPr>
          <p:cNvPr id="4" name="Slide Number Placeholder 3"/>
          <p:cNvSpPr>
            <a:spLocks noGrp="1"/>
          </p:cNvSpPr>
          <p:nvPr>
            <p:ph type="sldNum" sz="quarter" idx="10"/>
          </p:nvPr>
        </p:nvSpPr>
        <p:spPr/>
        <p:txBody>
          <a:bodyPr/>
          <a:lstStyle/>
          <a:p>
            <a:fld id="{1B58B4B4-2D58-434A-872C-5BDCFB876A6A}" type="slidenum">
              <a:rPr lang="en-CA" smtClean="0"/>
              <a:t>54</a:t>
            </a:fld>
            <a:endParaRPr lang="en-CA"/>
          </a:p>
        </p:txBody>
      </p:sp>
    </p:spTree>
    <p:extLst>
      <p:ext uri="{BB962C8B-B14F-4D97-AF65-F5344CB8AC3E}">
        <p14:creationId xmlns:p14="http://schemas.microsoft.com/office/powerpoint/2010/main" val="1964171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You probably want category labels for the columns.</a:t>
            </a:r>
          </a:p>
          <a:p>
            <a:pPr marL="228600" indent="-228600">
              <a:buFont typeface="+mj-lt"/>
              <a:buAutoNum type="arabicPeriod"/>
            </a:pPr>
            <a:r>
              <a:rPr lang="en-CA" dirty="0"/>
              <a:t>MS-Excel can only handle up to 2 IVs. In this case, our one categorical variable is spread across three columns.</a:t>
            </a:r>
          </a:p>
          <a:p>
            <a:pPr marL="228600" indent="-228600">
              <a:buFont typeface="+mj-lt"/>
              <a:buAutoNum type="arabicPeriod"/>
            </a:pPr>
            <a:r>
              <a:rPr lang="en-CA" dirty="0"/>
              <a:t>This independent categorical variable three possible values – that it, it is polytomous. We can’t use a t-test in this case, so we need a new kind of test.</a:t>
            </a:r>
          </a:p>
          <a:p>
            <a:pPr marL="228600" indent="-228600">
              <a:buFont typeface="+mj-lt"/>
              <a:buAutoNum type="arabicPeriod"/>
            </a:pPr>
            <a:r>
              <a:rPr lang="en-CA" dirty="0"/>
              <a:t>This pivot table has Job Number in ‘Rows’, Shift in ‘Columns’, and Sum of Queue Seconds in ‘Values’ – since the Job Number is unique within this one day, that’s enough for us! We’re excluding those pesky outliers again.</a:t>
            </a:r>
          </a:p>
          <a:p>
            <a:pPr marL="228600" indent="-228600">
              <a:buFont typeface="+mj-lt"/>
              <a:buAutoNum type="arabicPeriod"/>
            </a:pPr>
            <a:r>
              <a:rPr lang="en-CA" dirty="0"/>
              <a:t>This is for ANOVA with one independent variable (and the IVs in ANOVA are always categorical); you can also do it for two IVs.</a:t>
            </a:r>
          </a:p>
          <a:p>
            <a:pPr marL="228600" indent="-228600">
              <a:buFont typeface="+mj-lt"/>
              <a:buAutoNum type="arabicPeriod"/>
            </a:pPr>
            <a:r>
              <a:rPr lang="en-CA" dirty="0"/>
              <a:t>Remember that alpha is the selected equivalent of a calculated p-value – it is a value the analyst chooses as the acceptable probability that the results achieved are due to chance (sampling error).</a:t>
            </a:r>
          </a:p>
          <a:p>
            <a:pPr marL="228600" indent="-228600">
              <a:buFont typeface="+mj-lt"/>
              <a:buAutoNum type="arabicPeriod"/>
            </a:pPr>
            <a:r>
              <a:rPr lang="en-CA" dirty="0"/>
              <a:t>ANOVA output is at least seven columns wide and 14 rows deep.</a:t>
            </a:r>
          </a:p>
        </p:txBody>
      </p:sp>
      <p:sp>
        <p:nvSpPr>
          <p:cNvPr id="4" name="Slide Number Placeholder 3"/>
          <p:cNvSpPr>
            <a:spLocks noGrp="1"/>
          </p:cNvSpPr>
          <p:nvPr>
            <p:ph type="sldNum" sz="quarter" idx="5"/>
          </p:nvPr>
        </p:nvSpPr>
        <p:spPr/>
        <p:txBody>
          <a:bodyPr/>
          <a:lstStyle/>
          <a:p>
            <a:fld id="{785C45A7-4137-42B5-93E3-29C1D665C7A6}" type="slidenum">
              <a:rPr lang="en-CA" smtClean="0"/>
              <a:t>55</a:t>
            </a:fld>
            <a:endParaRPr lang="en-CA"/>
          </a:p>
        </p:txBody>
      </p:sp>
    </p:spTree>
    <p:extLst>
      <p:ext uri="{BB962C8B-B14F-4D97-AF65-F5344CB8AC3E}">
        <p14:creationId xmlns:p14="http://schemas.microsoft.com/office/powerpoint/2010/main" val="292602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You need category labels for the horizontal axis, and numerical values for the primary (left) vertical axis.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The Real Statistics add-in for MS-Excel can only handle up to 2 IVs. In this case, our one categorical variable is in a single column.</a:t>
            </a:r>
          </a:p>
          <a:p>
            <a:pPr marL="228600" indent="-228600">
              <a:buFont typeface="+mj-lt"/>
              <a:buAutoNum type="arabicPeriod"/>
            </a:pPr>
            <a:r>
              <a:rPr lang="en-CA" dirty="0"/>
              <a:t>If there was only one numerical DV, we would just use ANOVA.</a:t>
            </a:r>
          </a:p>
          <a:p>
            <a:pPr marL="228600" indent="-228600">
              <a:buFont typeface="+mj-lt"/>
              <a:buAutoNum type="arabicPeriod"/>
            </a:pPr>
            <a:r>
              <a:rPr lang="en-CA" dirty="0"/>
              <a:t>Now there are two numerical DVs plus one polytomous IV, so ANOVA won’t work for us any more. NOTE that this won’t work if there are blanks in the pivot table area. We’re still excluding those pesky outliers.</a:t>
            </a:r>
          </a:p>
          <a:p>
            <a:pPr marL="228600" indent="-228600">
              <a:buFont typeface="+mj-lt"/>
              <a:buAutoNum type="arabicPeriod"/>
            </a:pPr>
            <a:r>
              <a:rPr lang="en-CA" dirty="0"/>
              <a:t>This is for MANOVA with one independent variable; you can do it for two as well, with ‘Two Factor MANOVA’.</a:t>
            </a:r>
          </a:p>
          <a:p>
            <a:pPr marL="228600" indent="-228600">
              <a:buFont typeface="+mj-lt"/>
              <a:buAutoNum type="arabicPeriod"/>
            </a:pPr>
            <a:r>
              <a:rPr lang="en-CA" dirty="0"/>
              <a:t>If your data include before-and-after values or otherwise correlated data, you may need to use ‘Repeated Values’ analysis.</a:t>
            </a:r>
          </a:p>
          <a:p>
            <a:pPr marL="228600" indent="-228600">
              <a:buFont typeface="+mj-lt"/>
              <a:buAutoNum type="arabicPeriod"/>
            </a:pPr>
            <a:r>
              <a:rPr lang="en-CA" dirty="0"/>
              <a:t>Remember that alpha is the equivalent of a p-value – it is a value the analyst chooses as the acceptable probability that the results achieved are due to chance (sampling error).</a:t>
            </a:r>
          </a:p>
          <a:p>
            <a:pPr marL="228600" indent="-228600">
              <a:buFont typeface="+mj-lt"/>
              <a:buAutoNum type="arabicPeriod"/>
            </a:pPr>
            <a:r>
              <a:rPr lang="en-CA" dirty="0"/>
              <a:t>MANOVA output is dozens of columns wide and rows deep.</a:t>
            </a:r>
          </a:p>
        </p:txBody>
      </p:sp>
      <p:sp>
        <p:nvSpPr>
          <p:cNvPr id="4" name="Slide Number Placeholder 3"/>
          <p:cNvSpPr>
            <a:spLocks noGrp="1"/>
          </p:cNvSpPr>
          <p:nvPr>
            <p:ph type="sldNum" sz="quarter" idx="5"/>
          </p:nvPr>
        </p:nvSpPr>
        <p:spPr/>
        <p:txBody>
          <a:bodyPr/>
          <a:lstStyle/>
          <a:p>
            <a:fld id="{785C45A7-4137-42B5-93E3-29C1D665C7A6}" type="slidenum">
              <a:rPr lang="en-CA" smtClean="0"/>
              <a:t>56</a:t>
            </a:fld>
            <a:endParaRPr lang="en-CA"/>
          </a:p>
        </p:txBody>
      </p:sp>
    </p:spTree>
    <p:extLst>
      <p:ext uri="{BB962C8B-B14F-4D97-AF65-F5344CB8AC3E}">
        <p14:creationId xmlns:p14="http://schemas.microsoft.com/office/powerpoint/2010/main" val="419340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B58B4B4-2D58-434A-872C-5BDCFB876A6A}" type="slidenum">
              <a:rPr lang="en-CA" smtClean="0"/>
              <a:t>57</a:t>
            </a:fld>
            <a:endParaRPr lang="en-CA"/>
          </a:p>
        </p:txBody>
      </p:sp>
    </p:spTree>
    <p:extLst>
      <p:ext uri="{BB962C8B-B14F-4D97-AF65-F5344CB8AC3E}">
        <p14:creationId xmlns:p14="http://schemas.microsoft.com/office/powerpoint/2010/main" val="3005199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CA" dirty="0"/>
              <a:t>That’s Tue Jun 20, 00:00, to Thu Jun 22, 23:59 Eastern Daylight Time (EDT=UTC-4h).</a:t>
            </a:r>
          </a:p>
          <a:p>
            <a:pPr marL="232943" indent="-232943">
              <a:buFont typeface="+mj-lt"/>
              <a:buAutoNum type="arabicPeriod"/>
            </a:pPr>
            <a:r>
              <a:rPr lang="en-CA" dirty="0"/>
              <a:t>There will be no class in Week 7. If you want to meet with your professor, please reach out to arrange a mutually convenient time.</a:t>
            </a:r>
          </a:p>
        </p:txBody>
      </p:sp>
      <p:sp>
        <p:nvSpPr>
          <p:cNvPr id="4" name="Slide Number Placeholder 3"/>
          <p:cNvSpPr>
            <a:spLocks noGrp="1"/>
          </p:cNvSpPr>
          <p:nvPr>
            <p:ph type="sldNum" sz="quarter" idx="10"/>
          </p:nvPr>
        </p:nvSpPr>
        <p:spPr/>
        <p:txBody>
          <a:bodyPr/>
          <a:lstStyle/>
          <a:p>
            <a:fld id="{1B58B4B4-2D58-434A-872C-5BDCFB876A6A}" type="slidenum">
              <a:rPr lang="en-CA" smtClean="0"/>
              <a:t>58</a:t>
            </a:fld>
            <a:endParaRPr lang="en-CA"/>
          </a:p>
        </p:txBody>
      </p:sp>
    </p:spTree>
    <p:extLst>
      <p:ext uri="{BB962C8B-B14F-4D97-AF65-F5344CB8AC3E}">
        <p14:creationId xmlns:p14="http://schemas.microsoft.com/office/powerpoint/2010/main" val="1262860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CA" dirty="0"/>
              <a:t>That’s Tue Jun 20, 00:00, to Thu Jun 22, 23:59 Eastern Daylight Time (EDT=UTC-4h).</a:t>
            </a:r>
          </a:p>
          <a:p>
            <a:pPr marL="232943" indent="-232943">
              <a:buFont typeface="+mj-lt"/>
              <a:buAutoNum type="arabicPeriod"/>
            </a:pPr>
            <a:r>
              <a:rPr lang="en-CA" dirty="0"/>
              <a:t>There will be no class in Week 7. If you want to meet with your professor, please reach out to arrange a mutually convenient time.</a:t>
            </a:r>
          </a:p>
        </p:txBody>
      </p:sp>
      <p:sp>
        <p:nvSpPr>
          <p:cNvPr id="4" name="Slide Number Placeholder 3"/>
          <p:cNvSpPr>
            <a:spLocks noGrp="1"/>
          </p:cNvSpPr>
          <p:nvPr>
            <p:ph type="sldNum" sz="quarter" idx="10"/>
          </p:nvPr>
        </p:nvSpPr>
        <p:spPr/>
        <p:txBody>
          <a:bodyPr/>
          <a:lstStyle/>
          <a:p>
            <a:fld id="{1B58B4B4-2D58-434A-872C-5BDCFB876A6A}" type="slidenum">
              <a:rPr lang="en-CA" smtClean="0"/>
              <a:t>7</a:t>
            </a:fld>
            <a:endParaRPr lang="en-CA"/>
          </a:p>
        </p:txBody>
      </p:sp>
    </p:spTree>
    <p:extLst>
      <p:ext uri="{BB962C8B-B14F-4D97-AF65-F5344CB8AC3E}">
        <p14:creationId xmlns:p14="http://schemas.microsoft.com/office/powerpoint/2010/main" val="280402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CA" dirty="0"/>
              <a:t>Some students in past terms have ‘jumped ahead’ to applying statistical techniques we have not studied yet. Don’t! Many students won’t yet understand those techniques</a:t>
            </a:r>
            <a:r>
              <a:rPr lang="en-CA"/>
              <a:t>, and we </a:t>
            </a:r>
            <a:r>
              <a:rPr lang="en-CA" dirty="0"/>
              <a:t>really need to learn to use the techniques we’ve already learned.</a:t>
            </a:r>
          </a:p>
          <a:p>
            <a:pPr marL="232943" indent="-232943">
              <a:buFont typeface="+mj-lt"/>
              <a:buAutoNum type="arabicPeriod"/>
            </a:pPr>
            <a:r>
              <a:rPr lang="en-CA" dirty="0"/>
              <a:t>Check the rubric for details. This is also the way things work in the enterprise world – for example, if you submit your response to a Request for Proposals or a Request For Quotes (RFP or RFQ, when an enterprise seeks proposals or quotes from vendors for work that needs to be done) late or to the wrong place, it may be penalized, discounted or entirely ignored.</a:t>
            </a:r>
          </a:p>
          <a:p>
            <a:pPr marL="232943" indent="-232943">
              <a:buFont typeface="+mj-lt"/>
              <a:buAutoNum type="arabicPeriod"/>
            </a:pPr>
            <a:r>
              <a:rPr lang="en-CA" dirty="0"/>
              <a:t>This link won’t work on your computers because it depends on local file structure. You can view it in Blackboard.</a:t>
            </a:r>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If you quote or borrow material without citation, you may be subject to penalties up to and including Academic Misconduct. This includes any chart, graph, table or other representation of data in your submitted document unless it is also included in your submitted spreadsheet.</a:t>
            </a:r>
          </a:p>
          <a:p>
            <a:pPr marL="232943" indent="-232943">
              <a:buFont typeface="+mj-lt"/>
              <a:buAutoNum type="arabicPeriod"/>
            </a:pPr>
            <a:r>
              <a:rPr lang="en-CA" dirty="0"/>
              <a:t>That’s Sun Mar 19, 23:59 Eastern Daylight Time (EDT=UTC-4h), after the time change.</a:t>
            </a:r>
          </a:p>
        </p:txBody>
      </p:sp>
      <p:sp>
        <p:nvSpPr>
          <p:cNvPr id="4" name="Slide Number Placeholder 3"/>
          <p:cNvSpPr>
            <a:spLocks noGrp="1"/>
          </p:cNvSpPr>
          <p:nvPr>
            <p:ph type="sldNum" sz="quarter" idx="5"/>
          </p:nvPr>
        </p:nvSpPr>
        <p:spPr/>
        <p:txBody>
          <a:bodyPr/>
          <a:lstStyle/>
          <a:p>
            <a:fld id="{785C45A7-4137-42B5-93E3-29C1D665C7A6}" type="slidenum">
              <a:rPr lang="en-CA" smtClean="0"/>
              <a:t>59</a:t>
            </a:fld>
            <a:endParaRPr lang="en-CA"/>
          </a:p>
        </p:txBody>
      </p:sp>
    </p:spTree>
    <p:extLst>
      <p:ext uri="{BB962C8B-B14F-4D97-AF65-F5344CB8AC3E}">
        <p14:creationId xmlns:p14="http://schemas.microsoft.com/office/powerpoint/2010/main" val="3806146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CA" dirty="0"/>
              <a:t>That’s Tue Jun 20, 00:00, to Thu Jun 22, 23:59 Eastern Daylight Time (EDT=UTC-4h).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Complete it by Sun Jul 2, 23:59 EDT (UTC-4h), before our next class in week 8, after Study Week. Exercises are not submitted or graded – you do them to assist you in learning the course material and building your skills.</a:t>
            </a:r>
          </a:p>
          <a:p>
            <a:pPr marL="232943" indent="-232943">
              <a:buFont typeface="+mj-lt"/>
              <a:buAutoNum type="arabicPeriod"/>
            </a:pPr>
            <a:r>
              <a:rPr lang="en-CA" dirty="0"/>
              <a:t>That’s Sun Jul 16, 23:59 EDT (UTC-4h).</a:t>
            </a:r>
          </a:p>
        </p:txBody>
      </p:sp>
      <p:sp>
        <p:nvSpPr>
          <p:cNvPr id="4" name="Slide Number Placeholder 3"/>
          <p:cNvSpPr>
            <a:spLocks noGrp="1"/>
          </p:cNvSpPr>
          <p:nvPr>
            <p:ph type="sldNum" sz="quarter" idx="10"/>
          </p:nvPr>
        </p:nvSpPr>
        <p:spPr/>
        <p:txBody>
          <a:bodyPr/>
          <a:lstStyle/>
          <a:p>
            <a:fld id="{1B58B4B4-2D58-434A-872C-5BDCFB876A6A}" type="slidenum">
              <a:rPr lang="en-CA" smtClean="0"/>
              <a:t>60</a:t>
            </a:fld>
            <a:endParaRPr lang="en-CA"/>
          </a:p>
        </p:txBody>
      </p:sp>
    </p:spTree>
    <p:extLst>
      <p:ext uri="{BB962C8B-B14F-4D97-AF65-F5344CB8AC3E}">
        <p14:creationId xmlns:p14="http://schemas.microsoft.com/office/powerpoint/2010/main" val="2865348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That’s Sun Jun 18, 23:59 Eastern Daylight Time (EDT=UTC-4h).</a:t>
            </a:r>
          </a:p>
          <a:p>
            <a:pPr marL="228600" indent="-228600">
              <a:buFont typeface="+mj-lt"/>
              <a:buAutoNum type="arabicPeriod"/>
            </a:pPr>
            <a:r>
              <a:rPr lang="en-CA" dirty="0"/>
              <a:t>It’s the same material being tested, of course… but questions may be differently organized (e.g. fill-in-the-blank instead of multiple choice, or multiple choice instead of true/false) and worded.</a:t>
            </a:r>
          </a:p>
        </p:txBody>
      </p:sp>
      <p:sp>
        <p:nvSpPr>
          <p:cNvPr id="4" name="Slide Number Placeholder 3"/>
          <p:cNvSpPr>
            <a:spLocks noGrp="1"/>
          </p:cNvSpPr>
          <p:nvPr>
            <p:ph type="sldNum" sz="quarter" idx="5"/>
          </p:nvPr>
        </p:nvSpPr>
        <p:spPr/>
        <p:txBody>
          <a:bodyPr/>
          <a:lstStyle/>
          <a:p>
            <a:fld id="{785C45A7-4137-42B5-93E3-29C1D665C7A6}" type="slidenum">
              <a:rPr lang="en-CA" smtClean="0"/>
              <a:t>61</a:t>
            </a:fld>
            <a:endParaRPr lang="en-CA"/>
          </a:p>
        </p:txBody>
      </p:sp>
    </p:spTree>
    <p:extLst>
      <p:ext uri="{BB962C8B-B14F-4D97-AF65-F5344CB8AC3E}">
        <p14:creationId xmlns:p14="http://schemas.microsoft.com/office/powerpoint/2010/main" val="3806146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CA" dirty="0"/>
              <a:t>Some students in past terms have ‘jumped ahead’ to applying statistical techniques to try to answer their questions. Don’t! Many students won’t yet understand those techniques, as we won’t study them until later in the term… and perhaps more importantly, we really need to learn to understand our data before we start comparing variables.</a:t>
            </a:r>
          </a:p>
          <a:p>
            <a:pPr marL="232943" indent="-232943">
              <a:buFont typeface="+mj-lt"/>
              <a:buAutoNum type="arabicPeriod"/>
            </a:pPr>
            <a:r>
              <a:rPr lang="en-CA" dirty="0"/>
              <a:t>Check the rubric for details. This is also the way things work in the enterprise world – for example, if you submit your response to a Request for Proposals or a Request For Quotes (RFP or RFQ, when an enterprise seeks proposals or quotes from vendors for work that needs to be done) late or to the wrong place, it may be penalized, discounted or entirely ignored.</a:t>
            </a:r>
          </a:p>
          <a:p>
            <a:pPr marL="232943" indent="-232943">
              <a:buFont typeface="+mj-lt"/>
              <a:buAutoNum type="arabicPeriod"/>
            </a:pPr>
            <a:r>
              <a:rPr lang="en-CA" dirty="0"/>
              <a:t>This link won’t work on your computers because it depends on local file structure. You can view it in Blackboard.</a:t>
            </a:r>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If you quote or borrow material without citation, you may be subject to penalties up to and including Academic Misconduct. This includes any chart, graph, table or other representation of data in your submitted document unless it is also included in your submitted spreadsheet.</a:t>
            </a:r>
          </a:p>
          <a:p>
            <a:pPr marL="232943" indent="-232943">
              <a:buFont typeface="+mj-lt"/>
              <a:buAutoNum type="arabicPeriod"/>
            </a:pPr>
            <a:r>
              <a:rPr lang="en-CA" dirty="0"/>
              <a:t>That’s Sun Jun 25, 23:59 Eastern Daylight Time (EDT=UTC-4h).</a:t>
            </a:r>
          </a:p>
        </p:txBody>
      </p:sp>
      <p:sp>
        <p:nvSpPr>
          <p:cNvPr id="4" name="Slide Number Placeholder 3"/>
          <p:cNvSpPr>
            <a:spLocks noGrp="1"/>
          </p:cNvSpPr>
          <p:nvPr>
            <p:ph type="sldNum" sz="quarter" idx="5"/>
          </p:nvPr>
        </p:nvSpPr>
        <p:spPr/>
        <p:txBody>
          <a:bodyPr/>
          <a:lstStyle/>
          <a:p>
            <a:fld id="{785C45A7-4137-42B5-93E3-29C1D665C7A6}" type="slidenum">
              <a:rPr lang="en-CA" smtClean="0"/>
              <a:t>62</a:t>
            </a:fld>
            <a:endParaRPr lang="en-CA"/>
          </a:p>
        </p:txBody>
      </p:sp>
    </p:spTree>
    <p:extLst>
      <p:ext uri="{BB962C8B-B14F-4D97-AF65-F5344CB8AC3E}">
        <p14:creationId xmlns:p14="http://schemas.microsoft.com/office/powerpoint/2010/main" val="3806146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That’s Sun Jun 18, 23:59 Eastern Daylight Time (EDT=UTC-4h). </a:t>
            </a:r>
          </a:p>
          <a:p>
            <a:pPr marL="232943" indent="-232943">
              <a:buFont typeface="+mj-lt"/>
              <a:buAutoNum type="arabicPeriod"/>
            </a:pPr>
            <a:r>
              <a:rPr lang="en-CA" dirty="0"/>
              <a:t>That’s Tue Jun 20, 00:00, to Thu Jun 22, 23:59 EDT (UTC-4h).</a:t>
            </a:r>
          </a:p>
          <a:p>
            <a:pPr marL="232943" marR="0" lvl="0" indent="-232943" algn="l" defTabSz="914400" rtl="0" eaLnBrk="1" fontAlgn="auto" latinLnBrk="0" hangingPunct="1">
              <a:lnSpc>
                <a:spcPct val="100000"/>
              </a:lnSpc>
              <a:spcBef>
                <a:spcPts val="0"/>
              </a:spcBef>
              <a:spcAft>
                <a:spcPts val="0"/>
              </a:spcAft>
              <a:buClrTx/>
              <a:buSzTx/>
              <a:buFont typeface="+mj-lt"/>
              <a:buAutoNum type="arabicPeriod"/>
              <a:tabLst/>
              <a:defRPr/>
            </a:pPr>
            <a:r>
              <a:rPr lang="en-CA" dirty="0"/>
              <a:t>That’s Sun Jun 25, 23:59 EDT (UTC-4h).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Complete it by Sun Jul 2, 23:59 EDT (UTC-4h), before our next class in week 8, after Study Week. Exercises are not submitted or graded – you do them to assist you in learning the course material and building your skills.</a:t>
            </a:r>
          </a:p>
          <a:p>
            <a:pPr marL="232943" indent="-232943">
              <a:buFont typeface="+mj-lt"/>
              <a:buAutoNum type="arabicPeriod"/>
            </a:pPr>
            <a:r>
              <a:rPr lang="en-CA" dirty="0"/>
              <a:t>That’s Sun Jul 16, 23:59 EDT (UTC-4h).</a:t>
            </a:r>
          </a:p>
          <a:p>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63</a:t>
            </a:fld>
            <a:endParaRPr lang="en-CA"/>
          </a:p>
        </p:txBody>
      </p:sp>
    </p:spTree>
    <p:extLst>
      <p:ext uri="{BB962C8B-B14F-4D97-AF65-F5344CB8AC3E}">
        <p14:creationId xmlns:p14="http://schemas.microsoft.com/office/powerpoint/2010/main" val="2109055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defTabSz="931774">
              <a:buFont typeface="+mj-lt"/>
              <a:buAutoNum type="arabicPeriod"/>
              <a:defRPr/>
            </a:pPr>
            <a:r>
              <a:rPr lang="en-US" dirty="0"/>
              <a:t>Individuals who have personal questions, comments or concerns they want to discuss should find another time to meet by arrangement with their professor.</a:t>
            </a:r>
            <a:endParaRPr lang="en-CA" dirty="0"/>
          </a:p>
        </p:txBody>
      </p:sp>
      <p:sp>
        <p:nvSpPr>
          <p:cNvPr id="4" name="Slide Number Placeholder 3"/>
          <p:cNvSpPr>
            <a:spLocks noGrp="1"/>
          </p:cNvSpPr>
          <p:nvPr>
            <p:ph type="sldNum" sz="quarter" idx="5"/>
          </p:nvPr>
        </p:nvSpPr>
        <p:spPr/>
        <p:txBody>
          <a:bodyPr/>
          <a:lstStyle/>
          <a:p>
            <a:fld id="{785C45A7-4137-42B5-93E3-29C1D665C7A6}" type="slidenum">
              <a:rPr lang="en-CA" smtClean="0"/>
              <a:t>64</a:t>
            </a:fld>
            <a:endParaRPr lang="en-CA"/>
          </a:p>
        </p:txBody>
      </p:sp>
    </p:spTree>
    <p:extLst>
      <p:ext uri="{BB962C8B-B14F-4D97-AF65-F5344CB8AC3E}">
        <p14:creationId xmlns:p14="http://schemas.microsoft.com/office/powerpoint/2010/main" val="3953218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CA" dirty="0"/>
              <a:t>Except as discussed – for example, if people are online but not asking questions, I may ask if they need anything, then close the session if no-one says or writes anything.</a:t>
            </a:r>
          </a:p>
          <a:p>
            <a:pPr marL="232943" indent="-232943">
              <a:buFont typeface="+mj-lt"/>
              <a:buAutoNum type="arabicPeriod"/>
            </a:pPr>
            <a:r>
              <a:rPr lang="en-CA" dirty="0"/>
              <a:t>Or mics on mute, but at least one of us is old enough to remember the zappy 1978 pop song “Phasers on Stun”, by FM. Whichever.</a:t>
            </a:r>
          </a:p>
        </p:txBody>
      </p:sp>
      <p:sp>
        <p:nvSpPr>
          <p:cNvPr id="4" name="Slide Number Placeholder 3"/>
          <p:cNvSpPr>
            <a:spLocks noGrp="1"/>
          </p:cNvSpPr>
          <p:nvPr>
            <p:ph type="sldNum" sz="quarter" idx="10"/>
          </p:nvPr>
        </p:nvSpPr>
        <p:spPr/>
        <p:txBody>
          <a:bodyPr/>
          <a:lstStyle/>
          <a:p>
            <a:fld id="{1B58B4B4-2D58-434A-872C-5BDCFB876A6A}" type="slidenum">
              <a:rPr lang="en-CA" smtClean="0"/>
              <a:t>65</a:t>
            </a:fld>
            <a:endParaRPr lang="en-CA"/>
          </a:p>
        </p:txBody>
      </p:sp>
    </p:spTree>
    <p:extLst>
      <p:ext uri="{BB962C8B-B14F-4D97-AF65-F5344CB8AC3E}">
        <p14:creationId xmlns:p14="http://schemas.microsoft.com/office/powerpoint/2010/main" val="399588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CA" dirty="0"/>
              <a:t>That’s Tue Jun 20, 00:00, to Thu Jun 22, 23:59 Eastern Daylight Time (EDT=UTC-4h).</a:t>
            </a:r>
          </a:p>
          <a:p>
            <a:pPr marL="232943" indent="-232943">
              <a:buFont typeface="+mj-lt"/>
              <a:buAutoNum type="arabicPeriod"/>
            </a:pPr>
            <a:r>
              <a:rPr lang="en-CA" dirty="0"/>
              <a:t>There will be no class in Week 7. If you want to meet with your professor, please reach out to arrange a mutually convenient time.</a:t>
            </a:r>
          </a:p>
        </p:txBody>
      </p:sp>
      <p:sp>
        <p:nvSpPr>
          <p:cNvPr id="4" name="Slide Number Placeholder 3"/>
          <p:cNvSpPr>
            <a:spLocks noGrp="1"/>
          </p:cNvSpPr>
          <p:nvPr>
            <p:ph type="sldNum" sz="quarter" idx="10"/>
          </p:nvPr>
        </p:nvSpPr>
        <p:spPr/>
        <p:txBody>
          <a:bodyPr/>
          <a:lstStyle/>
          <a:p>
            <a:fld id="{1B58B4B4-2D58-434A-872C-5BDCFB876A6A}" type="slidenum">
              <a:rPr lang="en-CA" smtClean="0"/>
              <a:t>8</a:t>
            </a:fld>
            <a:endParaRPr lang="en-CA"/>
          </a:p>
        </p:txBody>
      </p:sp>
    </p:spTree>
    <p:extLst>
      <p:ext uri="{BB962C8B-B14F-4D97-AF65-F5344CB8AC3E}">
        <p14:creationId xmlns:p14="http://schemas.microsoft.com/office/powerpoint/2010/main" val="535775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CA" dirty="0"/>
              <a:t>The image is from </a:t>
            </a:r>
            <a:r>
              <a:rPr lang="en-CA" dirty="0" err="1"/>
              <a:t>xkcd</a:t>
            </a:r>
            <a:r>
              <a:rPr lang="en-CA" dirty="0"/>
              <a:t>, as usual: this one is https://xkcd.com/2357, originally published Sep 9, 2020. The alt-text is this: “</a:t>
            </a:r>
            <a:r>
              <a:rPr lang="en-US" dirty="0"/>
              <a:t>Other pollsters complain about declining response rates, but our poll showed that 96% of respondents would be 'somewhat likely' or 'very likely' to agree to answer a series of questions for a survey.” Can you see the problem Randall Munroe is making light of here?</a:t>
            </a:r>
            <a:br>
              <a:rPr lang="en-US" dirty="0"/>
            </a:br>
            <a:endParaRPr lang="en-CA" b="0" i="0" dirty="0">
              <a:solidFill>
                <a:srgbClr val="202122"/>
              </a:solidFill>
              <a:effectLst/>
              <a:latin typeface="Arial" panose="020B0604020202020204" pitchFamily="34" charset="0"/>
            </a:endParaRPr>
          </a:p>
          <a:p>
            <a:pPr marL="232943" indent="-232943">
              <a:buFont typeface="+mj-lt"/>
              <a:buAutoNum type="arabicPeriod"/>
            </a:pPr>
            <a:endParaRPr lang="en-CA" dirty="0"/>
          </a:p>
        </p:txBody>
      </p:sp>
      <p:sp>
        <p:nvSpPr>
          <p:cNvPr id="4" name="Slide Number Placeholder 3"/>
          <p:cNvSpPr>
            <a:spLocks noGrp="1"/>
          </p:cNvSpPr>
          <p:nvPr>
            <p:ph type="sldNum" sz="quarter" idx="10"/>
          </p:nvPr>
        </p:nvSpPr>
        <p:spPr/>
        <p:txBody>
          <a:bodyPr/>
          <a:lstStyle/>
          <a:p>
            <a:fld id="{1B58B4B4-2D58-434A-872C-5BDCFB876A6A}" type="slidenum">
              <a:rPr lang="en-CA" smtClean="0"/>
              <a:t>9</a:t>
            </a:fld>
            <a:endParaRPr lang="en-CA" dirty="0"/>
          </a:p>
        </p:txBody>
      </p:sp>
    </p:spTree>
    <p:extLst>
      <p:ext uri="{BB962C8B-B14F-4D97-AF65-F5344CB8AC3E}">
        <p14:creationId xmlns:p14="http://schemas.microsoft.com/office/powerpoint/2010/main" val="428815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You may also be assigned readings each week. We won’t cover everything from the readings and lesson slides and footnotes each week – but it’s up to you to learn from all of them. Exam questions will all be based on the lesson slides, speaker notes and assigned readings.</a:t>
            </a:r>
          </a:p>
          <a:p>
            <a:pPr marL="228600" indent="-228600">
              <a:buFont typeface="+mj-lt"/>
              <a:buAutoNum type="arabicPeriod"/>
            </a:pPr>
            <a:r>
              <a:rPr lang="en-CA" dirty="0"/>
              <a:t>The Mid-term Exam covers only Lessons 1-5 (and Exercises 2-5)… but of course you already knew that.</a:t>
            </a:r>
          </a:p>
        </p:txBody>
      </p:sp>
      <p:sp>
        <p:nvSpPr>
          <p:cNvPr id="4" name="Slide Number Placeholder 3"/>
          <p:cNvSpPr>
            <a:spLocks noGrp="1"/>
          </p:cNvSpPr>
          <p:nvPr>
            <p:ph type="sldNum" sz="quarter" idx="10"/>
          </p:nvPr>
        </p:nvSpPr>
        <p:spPr/>
        <p:txBody>
          <a:bodyPr/>
          <a:lstStyle/>
          <a:p>
            <a:fld id="{1B58B4B4-2D58-434A-872C-5BDCFB876A6A}" type="slidenum">
              <a:rPr lang="en-CA" smtClean="0"/>
              <a:t>10</a:t>
            </a:fld>
            <a:endParaRPr lang="en-CA"/>
          </a:p>
        </p:txBody>
      </p:sp>
    </p:spTree>
    <p:extLst>
      <p:ext uri="{BB962C8B-B14F-4D97-AF65-F5344CB8AC3E}">
        <p14:creationId xmlns:p14="http://schemas.microsoft.com/office/powerpoint/2010/main" val="2293880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ANOVA can handle more than one independent variable, but we’ll start off by imagining this simplest case.</a:t>
            </a:r>
          </a:p>
          <a:p>
            <a:pPr marL="228600" indent="-228600">
              <a:buFont typeface="+mj-lt"/>
              <a:buAutoNum type="arabicPeriod"/>
            </a:pPr>
            <a:r>
              <a:rPr lang="en-CA" dirty="0"/>
              <a:t>If you want to use a qualitative variable as the IV, you must first categorize it.</a:t>
            </a:r>
          </a:p>
        </p:txBody>
      </p:sp>
      <p:sp>
        <p:nvSpPr>
          <p:cNvPr id="4" name="Slide Number Placeholder 3"/>
          <p:cNvSpPr>
            <a:spLocks noGrp="1"/>
          </p:cNvSpPr>
          <p:nvPr>
            <p:ph type="sldNum" sz="quarter" idx="5"/>
          </p:nvPr>
        </p:nvSpPr>
        <p:spPr/>
        <p:txBody>
          <a:bodyPr/>
          <a:lstStyle/>
          <a:p>
            <a:fld id="{785C45A7-4137-42B5-93E3-29C1D665C7A6}" type="slidenum">
              <a:rPr lang="en-CA" smtClean="0"/>
              <a:t>11</a:t>
            </a:fld>
            <a:endParaRPr lang="en-CA"/>
          </a:p>
        </p:txBody>
      </p:sp>
    </p:spTree>
    <p:extLst>
      <p:ext uri="{BB962C8B-B14F-4D97-AF65-F5344CB8AC3E}">
        <p14:creationId xmlns:p14="http://schemas.microsoft.com/office/powerpoint/2010/main" val="256502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The means don’t need to be exactly the same for us to accept the null hypothesis. But to reject it, at least one of the differences among the means must be statistically significant.</a:t>
            </a:r>
          </a:p>
          <a:p>
            <a:pPr marL="228600" indent="-228600">
              <a:buFont typeface="+mj-lt"/>
              <a:buAutoNum type="arabicPeriod"/>
            </a:pPr>
            <a:r>
              <a:rPr lang="en-CA" dirty="0"/>
              <a:t>Some examples:</a:t>
            </a:r>
          </a:p>
          <a:p>
            <a:pPr marL="685800" lvl="1" indent="-228600">
              <a:buFont typeface="+mj-lt"/>
              <a:buAutoNum type="alphaLcPeriod"/>
            </a:pPr>
            <a:r>
              <a:rPr lang="en-CA" dirty="0"/>
              <a:t>In a medical study, no difference is found in recovery time among groups receiving three different treatments.</a:t>
            </a:r>
          </a:p>
          <a:p>
            <a:pPr marL="685800" lvl="1" indent="-228600">
              <a:buFont typeface="+mj-lt"/>
              <a:buAutoNum type="alphaLcPeriod"/>
            </a:pPr>
            <a:r>
              <a:rPr lang="en-CA" dirty="0"/>
              <a:t>In a computer performance analysis, no difference is found in CPU utilization for three different types of coding.</a:t>
            </a:r>
          </a:p>
        </p:txBody>
      </p:sp>
      <p:sp>
        <p:nvSpPr>
          <p:cNvPr id="4" name="Slide Number Placeholder 3"/>
          <p:cNvSpPr>
            <a:spLocks noGrp="1"/>
          </p:cNvSpPr>
          <p:nvPr>
            <p:ph type="sldNum" sz="quarter" idx="5"/>
          </p:nvPr>
        </p:nvSpPr>
        <p:spPr/>
        <p:txBody>
          <a:bodyPr/>
          <a:lstStyle/>
          <a:p>
            <a:fld id="{785C45A7-4137-42B5-93E3-29C1D665C7A6}" type="slidenum">
              <a:rPr lang="en-CA" smtClean="0"/>
              <a:t>14</a:t>
            </a:fld>
            <a:endParaRPr lang="en-CA"/>
          </a:p>
        </p:txBody>
      </p:sp>
    </p:spTree>
    <p:extLst>
      <p:ext uri="{BB962C8B-B14F-4D97-AF65-F5344CB8AC3E}">
        <p14:creationId xmlns:p14="http://schemas.microsoft.com/office/powerpoint/2010/main" val="3337774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571915"/>
            <a:ext cx="10058400" cy="1143000"/>
          </a:xfrm>
        </p:spPr>
        <p:txBody>
          <a:bodyPr lIns="91440" rIns="91440">
            <a:normAutofit/>
          </a:bodyPr>
          <a:lstStyle>
            <a:lvl1pPr marL="0" indent="0" algn="l">
              <a:buNone/>
              <a:defRPr sz="2400" cap="sm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E0C5E3F-8092-45AE-9EA5-B5AED1CD62A0}" type="datetime1">
              <a:rPr lang="en-US" smtClean="0"/>
              <a:t>6/10/2023</a:t>
            </a:fld>
            <a:endParaRPr lang="en-US" dirty="0"/>
          </a:p>
        </p:txBody>
      </p:sp>
      <p:sp>
        <p:nvSpPr>
          <p:cNvPr id="5" name="Footer Placeholder 4"/>
          <p:cNvSpPr>
            <a:spLocks noGrp="1"/>
          </p:cNvSpPr>
          <p:nvPr>
            <p:ph type="ftr" sz="quarter" idx="11"/>
          </p:nvPr>
        </p:nvSpPr>
        <p:spPr/>
        <p:txBody>
          <a:bodyPr/>
          <a:lstStyle/>
          <a:p>
            <a:r>
              <a:rPr lang="en-CA"/>
              <a:t>BDAT1005 - Week 6 - L6: Hypothesis Testing 2 - ANOVA, MANOVA; MT Exam, DE pt3</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310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EC2B8-84A3-4F9F-9B6D-EC123E3810E6}" type="datetime1">
              <a:rPr lang="en-US" smtClean="0"/>
              <a:t>6/10/2023</a:t>
            </a:fld>
            <a:endParaRPr lang="en-US" dirty="0"/>
          </a:p>
        </p:txBody>
      </p:sp>
      <p:sp>
        <p:nvSpPr>
          <p:cNvPr id="5" name="Footer Placeholder 4"/>
          <p:cNvSpPr>
            <a:spLocks noGrp="1"/>
          </p:cNvSpPr>
          <p:nvPr>
            <p:ph type="ftr" sz="quarter" idx="11"/>
          </p:nvPr>
        </p:nvSpPr>
        <p:spPr/>
        <p:txBody>
          <a:bodyPr/>
          <a:lstStyle/>
          <a:p>
            <a:r>
              <a:rPr lang="en-CA"/>
              <a:t>BDAT1005 - Week 6 - L6: Hypothesis Testing 2 - ANOVA, MANOVA; MT Exam, DE pt3</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35431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867285-FBE4-4129-8299-FBC84A24BE5E}" type="datetime1">
              <a:rPr lang="en-US" smtClean="0"/>
              <a:t>6/10/2023</a:t>
            </a:fld>
            <a:endParaRPr lang="en-US" dirty="0"/>
          </a:p>
        </p:txBody>
      </p:sp>
      <p:sp>
        <p:nvSpPr>
          <p:cNvPr id="5" name="Footer Placeholder 4"/>
          <p:cNvSpPr>
            <a:spLocks noGrp="1"/>
          </p:cNvSpPr>
          <p:nvPr>
            <p:ph type="ftr" sz="quarter" idx="11"/>
          </p:nvPr>
        </p:nvSpPr>
        <p:spPr/>
        <p:txBody>
          <a:bodyPr/>
          <a:lstStyle/>
          <a:p>
            <a:r>
              <a:rPr lang="en-CA"/>
              <a:t>BDAT1005 - Week 6 - L6: Hypothesis Testing 2 - ANOVA, MANOVA; MT Exam, DE pt3</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53745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endParaRPr lang="en-CA"/>
          </a:p>
        </p:txBody>
      </p:sp>
      <p:sp>
        <p:nvSpPr>
          <p:cNvPr id="3" name="Content Placeholder 2"/>
          <p:cNvSpPr>
            <a:spLocks noGrp="1"/>
          </p:cNvSpPr>
          <p:nvPr>
            <p:ph sz="quarter" idx="1"/>
          </p:nvPr>
        </p:nvSpPr>
        <p:spPr>
          <a:xfrm>
            <a:off x="1576917" y="20177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860117" y="20177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half" idx="3"/>
          </p:nvPr>
        </p:nvSpPr>
        <p:spPr>
          <a:xfrm>
            <a:off x="1576917" y="4151313"/>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Rectangle 5"/>
          <p:cNvSpPr>
            <a:spLocks noGrp="1" noChangeArrowheads="1"/>
          </p:cNvSpPr>
          <p:nvPr>
            <p:ph type="dt" sz="half" idx="10"/>
          </p:nvPr>
        </p:nvSpPr>
        <p:spPr>
          <a:ln/>
        </p:spPr>
        <p:txBody>
          <a:bodyPr/>
          <a:lstStyle>
            <a:lvl1pPr>
              <a:defRPr/>
            </a:lvl1pPr>
          </a:lstStyle>
          <a:p>
            <a:pPr>
              <a:defRPr/>
            </a:pPr>
            <a:fld id="{F9DBAD70-2BB7-4319-AE27-6612DAA799CB}" type="datetime1">
              <a:rPr lang="en-US" smtClean="0"/>
              <a:t>6/10/2023</a:t>
            </a:fld>
            <a:endParaRPr lang="en-US"/>
          </a:p>
        </p:txBody>
      </p:sp>
    </p:spTree>
    <p:extLst>
      <p:ext uri="{BB962C8B-B14F-4D97-AF65-F5344CB8AC3E}">
        <p14:creationId xmlns:p14="http://schemas.microsoft.com/office/powerpoint/2010/main" val="1820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609600" y="6245225"/>
            <a:ext cx="2844800" cy="476250"/>
          </a:xfrm>
        </p:spPr>
        <p:txBody>
          <a:bodyPr/>
          <a:lstStyle>
            <a:lvl1pPr>
              <a:defRPr/>
            </a:lvl1pPr>
          </a:lstStyle>
          <a:p>
            <a:fld id="{38CA5CC9-ADD2-47BB-8669-20335EE63E76}" type="datetime1">
              <a:rPr lang="en-US" smtClean="0"/>
              <a:t>6/10/2023</a:t>
            </a:fld>
            <a:endParaRPr lang="en-US"/>
          </a:p>
        </p:txBody>
      </p:sp>
      <p:sp>
        <p:nvSpPr>
          <p:cNvPr id="8" name="Footer Placeholder 7"/>
          <p:cNvSpPr>
            <a:spLocks noGrp="1"/>
          </p:cNvSpPr>
          <p:nvPr>
            <p:ph type="ftr" sz="quarter" idx="11"/>
          </p:nvPr>
        </p:nvSpPr>
        <p:spPr>
          <a:xfrm>
            <a:off x="4165600" y="6245225"/>
            <a:ext cx="3860800" cy="476250"/>
          </a:xfrm>
        </p:spPr>
        <p:txBody>
          <a:bodyPr/>
          <a:lstStyle>
            <a:lvl1pPr>
              <a:defRPr/>
            </a:lvl1pPr>
          </a:lstStyle>
          <a:p>
            <a:r>
              <a:rPr lang="en-CA"/>
              <a:t>BDAT1005 - Week 6 - L6: Hypothesis Testing 2 - ANOVA, MANOVA; MT Exam, DE pt3</a:t>
            </a:r>
            <a:endParaRPr lang="en-US"/>
          </a:p>
        </p:txBody>
      </p:sp>
      <p:sp>
        <p:nvSpPr>
          <p:cNvPr id="9" name="Slide Number Placeholder 8"/>
          <p:cNvSpPr>
            <a:spLocks noGrp="1"/>
          </p:cNvSpPr>
          <p:nvPr>
            <p:ph type="sldNum" sz="quarter" idx="12"/>
          </p:nvPr>
        </p:nvSpPr>
        <p:spPr>
          <a:xfrm>
            <a:off x="8737600" y="6245225"/>
            <a:ext cx="2844800" cy="476250"/>
          </a:xfrm>
        </p:spPr>
        <p:txBody>
          <a:bodyPr/>
          <a:lstStyle>
            <a:lvl1pPr>
              <a:defRPr/>
            </a:lvl1pPr>
          </a:lstStyle>
          <a:p>
            <a:fld id="{9B55FD68-A8A9-43CF-A3EF-EE10BE00BCA8}" type="slidenum">
              <a:rPr lang="en-US"/>
              <a:pPr/>
              <a:t>‹#›</a:t>
            </a:fld>
            <a:endParaRPr lang="en-US"/>
          </a:p>
        </p:txBody>
      </p:sp>
    </p:spTree>
    <p:extLst>
      <p:ext uri="{BB962C8B-B14F-4D97-AF65-F5344CB8AC3E}">
        <p14:creationId xmlns:p14="http://schemas.microsoft.com/office/powerpoint/2010/main" val="1021337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en-CA"/>
          </a:p>
        </p:txBody>
      </p:sp>
      <p:sp>
        <p:nvSpPr>
          <p:cNvPr id="3" name="Chart Placeholder 2"/>
          <p:cNvSpPr>
            <a:spLocks noGrp="1"/>
          </p:cNvSpPr>
          <p:nvPr>
            <p:ph type="chart" idx="1"/>
          </p:nvPr>
        </p:nvSpPr>
        <p:spPr>
          <a:xfrm>
            <a:off x="609600" y="1600200"/>
            <a:ext cx="10972800" cy="4495800"/>
          </a:xfrm>
        </p:spPr>
        <p:txBody>
          <a:bodyPr/>
          <a:lstStyle/>
          <a:p>
            <a:endParaRPr lang="en-CA"/>
          </a:p>
        </p:txBody>
      </p:sp>
      <p:sp>
        <p:nvSpPr>
          <p:cNvPr id="4" name="Date Placeholder 3"/>
          <p:cNvSpPr>
            <a:spLocks noGrp="1"/>
          </p:cNvSpPr>
          <p:nvPr>
            <p:ph type="dt" sz="half" idx="10"/>
          </p:nvPr>
        </p:nvSpPr>
        <p:spPr>
          <a:xfrm>
            <a:off x="609600" y="6248400"/>
            <a:ext cx="2844800" cy="457200"/>
          </a:xfrm>
        </p:spPr>
        <p:txBody>
          <a:bodyPr/>
          <a:lstStyle>
            <a:lvl1pPr>
              <a:defRPr/>
            </a:lvl1pPr>
          </a:lstStyle>
          <a:p>
            <a:fld id="{C48CD134-BD73-4BE4-95F2-A7B8E98FB9D3}" type="datetime1">
              <a:rPr lang="en-US" smtClean="0"/>
              <a:t>6/10/2023</a:t>
            </a:fld>
            <a:endParaRPr lang="tr-TR"/>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r>
              <a:rPr lang="en-CA"/>
              <a:t>BDAT1005 - Week 6 - L6: Hypothesis Testing 2 - ANOVA, MANOVA; MT Exam, DE pt3</a:t>
            </a:r>
            <a:endParaRPr lang="tr-TR"/>
          </a:p>
        </p:txBody>
      </p:sp>
      <p:sp>
        <p:nvSpPr>
          <p:cNvPr id="6" name="Slide Number Placeholder 5"/>
          <p:cNvSpPr>
            <a:spLocks noGrp="1"/>
          </p:cNvSpPr>
          <p:nvPr>
            <p:ph type="sldNum" sz="quarter" idx="12"/>
          </p:nvPr>
        </p:nvSpPr>
        <p:spPr>
          <a:xfrm>
            <a:off x="8737600" y="6248400"/>
            <a:ext cx="2844800" cy="457200"/>
          </a:xfrm>
        </p:spPr>
        <p:txBody>
          <a:bodyPr/>
          <a:lstStyle>
            <a:lvl1pPr>
              <a:defRPr/>
            </a:lvl1pPr>
          </a:lstStyle>
          <a:p>
            <a:fld id="{FA0D3534-8BFA-4C62-867E-3976C1425902}" type="slidenum">
              <a:rPr lang="tr-TR"/>
              <a:pPr/>
              <a:t>‹#›</a:t>
            </a:fld>
            <a:endParaRPr lang="tr-TR"/>
          </a:p>
        </p:txBody>
      </p:sp>
    </p:spTree>
    <p:extLst>
      <p:ext uri="{BB962C8B-B14F-4D97-AF65-F5344CB8AC3E}">
        <p14:creationId xmlns:p14="http://schemas.microsoft.com/office/powerpoint/2010/main" val="2418220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endParaRPr lang="en-CA"/>
          </a:p>
        </p:txBody>
      </p:sp>
      <p:sp>
        <p:nvSpPr>
          <p:cNvPr id="3" name="Content Placeholder 2"/>
          <p:cNvSpPr>
            <a:spLocks noGrp="1"/>
          </p:cNvSpPr>
          <p:nvPr>
            <p:ph sz="half" idx="1"/>
          </p:nvPr>
        </p:nvSpPr>
        <p:spPr>
          <a:xfrm>
            <a:off x="1576917" y="2017713"/>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1576917" y="4151313"/>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5"/>
          <p:cNvSpPr>
            <a:spLocks noGrp="1" noChangeArrowheads="1"/>
          </p:cNvSpPr>
          <p:nvPr>
            <p:ph type="dt" sz="half" idx="10"/>
          </p:nvPr>
        </p:nvSpPr>
        <p:spPr>
          <a:ln/>
        </p:spPr>
        <p:txBody>
          <a:bodyPr/>
          <a:lstStyle>
            <a:lvl1pPr>
              <a:defRPr/>
            </a:lvl1pPr>
          </a:lstStyle>
          <a:p>
            <a:pPr>
              <a:defRPr/>
            </a:pPr>
            <a:fld id="{4C1850EE-4A20-4836-A40A-74031D3F0F85}" type="datetime1">
              <a:rPr lang="en-US" altLang="en-US" smtClean="0"/>
              <a:t>6/10/2023</a:t>
            </a:fld>
            <a:endParaRPr lang="en-US" altLang="en-US"/>
          </a:p>
        </p:txBody>
      </p:sp>
    </p:spTree>
    <p:extLst>
      <p:ext uri="{BB962C8B-B14F-4D97-AF65-F5344CB8AC3E}">
        <p14:creationId xmlns:p14="http://schemas.microsoft.com/office/powerpoint/2010/main" val="348729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CE09E3-2801-4408-88C4-529EBA3C425D}" type="datetime1">
              <a:rPr lang="en-US" smtClean="0"/>
              <a:t>6/10/2023</a:t>
            </a:fld>
            <a:endParaRPr lang="en-US" dirty="0"/>
          </a:p>
        </p:txBody>
      </p:sp>
      <p:sp>
        <p:nvSpPr>
          <p:cNvPr id="5" name="Footer Placeholder 4"/>
          <p:cNvSpPr>
            <a:spLocks noGrp="1"/>
          </p:cNvSpPr>
          <p:nvPr>
            <p:ph type="ftr" sz="quarter" idx="11"/>
          </p:nvPr>
        </p:nvSpPr>
        <p:spPr/>
        <p:txBody>
          <a:bodyPr/>
          <a:lstStyle/>
          <a:p>
            <a:r>
              <a:rPr lang="en-CA"/>
              <a:t>BDAT1005 - Week 6 - L6: Hypothesis Testing 2 - ANOVA, MANOVA; MT Exam, DE pt3</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7348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86F9AA-34B6-4436-B067-23E674067EE2}" type="datetime1">
              <a:rPr lang="en-US" smtClean="0"/>
              <a:t>6/10/2023</a:t>
            </a:fld>
            <a:endParaRPr lang="en-US" dirty="0"/>
          </a:p>
        </p:txBody>
      </p:sp>
      <p:sp>
        <p:nvSpPr>
          <p:cNvPr id="5" name="Footer Placeholder 4"/>
          <p:cNvSpPr>
            <a:spLocks noGrp="1"/>
          </p:cNvSpPr>
          <p:nvPr>
            <p:ph type="ftr" sz="quarter" idx="11"/>
          </p:nvPr>
        </p:nvSpPr>
        <p:spPr/>
        <p:txBody>
          <a:bodyPr/>
          <a:lstStyle/>
          <a:p>
            <a:r>
              <a:rPr lang="en-CA"/>
              <a:t>BDAT1005 - Week 6 - L6: Hypothesis Testing 2 - ANOVA, MANOVA; MT Exam, DE pt3</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940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D8B792-30EF-4F54-A9CF-89F65F024919}" type="datetime1">
              <a:rPr lang="en-US" smtClean="0"/>
              <a:t>6/10/2023</a:t>
            </a:fld>
            <a:endParaRPr lang="en-US" dirty="0"/>
          </a:p>
        </p:txBody>
      </p:sp>
      <p:sp>
        <p:nvSpPr>
          <p:cNvPr id="6" name="Footer Placeholder 5"/>
          <p:cNvSpPr>
            <a:spLocks noGrp="1"/>
          </p:cNvSpPr>
          <p:nvPr>
            <p:ph type="ftr" sz="quarter" idx="11"/>
          </p:nvPr>
        </p:nvSpPr>
        <p:spPr/>
        <p:txBody>
          <a:bodyPr/>
          <a:lstStyle/>
          <a:p>
            <a:r>
              <a:rPr lang="en-CA"/>
              <a:t>BDAT1005 - Week 6 - L6: Hypothesis Testing 2 - ANOVA, MANOVA; MT Exam, DE pt3</a:t>
            </a:r>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9377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A18527-8ABC-467A-A037-0CE00F13F0BC}" type="datetime1">
              <a:rPr lang="en-US" smtClean="0"/>
              <a:t>6/10/2023</a:t>
            </a:fld>
            <a:endParaRPr lang="en-US" dirty="0"/>
          </a:p>
        </p:txBody>
      </p:sp>
      <p:sp>
        <p:nvSpPr>
          <p:cNvPr id="8" name="Footer Placeholder 7"/>
          <p:cNvSpPr>
            <a:spLocks noGrp="1"/>
          </p:cNvSpPr>
          <p:nvPr>
            <p:ph type="ftr" sz="quarter" idx="11"/>
          </p:nvPr>
        </p:nvSpPr>
        <p:spPr/>
        <p:txBody>
          <a:bodyPr/>
          <a:lstStyle/>
          <a:p>
            <a:r>
              <a:rPr lang="en-CA"/>
              <a:t>BDAT1005 - Week 6 - L6: Hypothesis Testing 2 - ANOVA, MANOVA; MT Exam, DE pt3</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04965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51B36E-CBFC-4608-911A-F543B05F860B}" type="datetime1">
              <a:rPr lang="en-US" smtClean="0"/>
              <a:t>6/10/2023</a:t>
            </a:fld>
            <a:endParaRPr lang="en-US" dirty="0"/>
          </a:p>
        </p:txBody>
      </p:sp>
      <p:sp>
        <p:nvSpPr>
          <p:cNvPr id="4" name="Footer Placeholder 3"/>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74437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CA9084C-097E-4C3B-94A9-0FBC4AE1D497}" type="datetime1">
              <a:rPr lang="en-US" smtClean="0"/>
              <a:t>6/10/2023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CA"/>
              <a:t>BDAT1005 - Week 6 - L6: Hypothesis Testing 2 - ANOVA, MANOVA; MT Exam, DE pt3</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8950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16F822-E05D-4C2A-837B-DE434E5FDC63}" type="datetime1">
              <a:rPr lang="en-US" smtClean="0"/>
              <a:t>6/10/2023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CA"/>
              <a:t>BDAT1005 - Week 6 - L6: Hypothesis Testing 2 - ANOVA, MANOVA; MT Exam, DE pt3</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t>‹#›</a:t>
            </a:fld>
            <a:endParaRPr lang="en-US" dirty="0"/>
          </a:p>
        </p:txBody>
      </p:sp>
    </p:spTree>
    <p:extLst>
      <p:ext uri="{BB962C8B-B14F-4D97-AF65-F5344CB8AC3E}">
        <p14:creationId xmlns:p14="http://schemas.microsoft.com/office/powerpoint/2010/main" val="3852535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98A249-4CA7-4C1F-B415-D5874498E7EC}" type="datetime1">
              <a:rPr lang="en-US" smtClean="0"/>
              <a:t>6/10/2023</a:t>
            </a:fld>
            <a:endParaRPr lang="en-US" dirty="0"/>
          </a:p>
        </p:txBody>
      </p:sp>
      <p:sp>
        <p:nvSpPr>
          <p:cNvPr id="6" name="Footer Placeholder 5"/>
          <p:cNvSpPr>
            <a:spLocks noGrp="1"/>
          </p:cNvSpPr>
          <p:nvPr>
            <p:ph type="ftr" sz="quarter" idx="11"/>
          </p:nvPr>
        </p:nvSpPr>
        <p:spPr/>
        <p:txBody>
          <a:bodyPr/>
          <a:lstStyle/>
          <a:p>
            <a:r>
              <a:rPr lang="en-CA"/>
              <a:t>BDAT1005 - Week 6 - L6: Hypothesis Testing 2 - ANOVA, MANOVA; MT Exam, DE pt3</a:t>
            </a:r>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6307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914400" cy="365125"/>
          </a:xfrm>
          <a:prstGeom prst="rect">
            <a:avLst/>
          </a:prstGeom>
        </p:spPr>
        <p:txBody>
          <a:bodyPr vert="horz" lIns="91440" tIns="45720" rIns="91440" bIns="45720" rtlCol="0" anchor="ctr"/>
          <a:lstStyle>
            <a:lvl1pPr algn="l">
              <a:defRPr sz="1200" b="1">
                <a:solidFill>
                  <a:srgbClr val="FFFFFF"/>
                </a:solidFill>
                <a:effectLst>
                  <a:outerShdw blurRad="38100" dist="38100" dir="2700000" algn="tl">
                    <a:srgbClr val="000000">
                      <a:alpha val="43137"/>
                    </a:srgbClr>
                  </a:outerShdw>
                </a:effectLst>
              </a:defRPr>
            </a:lvl1pPr>
          </a:lstStyle>
          <a:p>
            <a:fld id="{C1342272-6EB5-4700-AE29-C56236294C5E}" type="datetime1">
              <a:rPr lang="en-US" smtClean="0"/>
              <a:t>6/10/2023</a:t>
            </a:fld>
            <a:endParaRPr lang="en-US" dirty="0"/>
          </a:p>
        </p:txBody>
      </p:sp>
      <p:sp>
        <p:nvSpPr>
          <p:cNvPr id="5" name="Footer Placeholder 4"/>
          <p:cNvSpPr>
            <a:spLocks noGrp="1"/>
          </p:cNvSpPr>
          <p:nvPr>
            <p:ph type="ftr" sz="quarter" idx="3"/>
          </p:nvPr>
        </p:nvSpPr>
        <p:spPr>
          <a:xfrm>
            <a:off x="2286000" y="6459785"/>
            <a:ext cx="7772400" cy="365125"/>
          </a:xfrm>
          <a:prstGeom prst="rect">
            <a:avLst/>
          </a:prstGeom>
        </p:spPr>
        <p:txBody>
          <a:bodyPr vert="horz" lIns="91440" tIns="45720" rIns="91440" bIns="45720" rtlCol="0" anchor="ctr"/>
          <a:lstStyle>
            <a:lvl1pPr algn="ctr">
              <a:defRPr sz="1200" b="1" cap="all" baseline="0">
                <a:solidFill>
                  <a:srgbClr val="FFFFFF"/>
                </a:solidFill>
                <a:effectLst>
                  <a:outerShdw blurRad="38100" dist="38100" dir="2700000" algn="tl">
                    <a:srgbClr val="000000">
                      <a:alpha val="43137"/>
                    </a:srgbClr>
                  </a:outerShdw>
                </a:effectLst>
              </a:defRPr>
            </a:lvl1pPr>
          </a:lstStyle>
          <a:p>
            <a:r>
              <a:rPr lang="en-CA"/>
              <a:t>BDAT1005 - Week 6 - L6: Hypothesis Testing 2 - ANOVA, MANOVA; MT Exam, DE pt3</a:t>
            </a:r>
            <a:endParaRPr lang="en-US" dirty="0"/>
          </a:p>
        </p:txBody>
      </p:sp>
      <p:sp>
        <p:nvSpPr>
          <p:cNvPr id="6" name="Slide Number Placeholder 5"/>
          <p:cNvSpPr>
            <a:spLocks noGrp="1"/>
          </p:cNvSpPr>
          <p:nvPr>
            <p:ph type="sldNum" sz="quarter" idx="4"/>
          </p:nvPr>
        </p:nvSpPr>
        <p:spPr>
          <a:xfrm>
            <a:off x="10287000" y="6459785"/>
            <a:ext cx="914400" cy="365125"/>
          </a:xfrm>
          <a:prstGeom prst="rect">
            <a:avLst/>
          </a:prstGeom>
        </p:spPr>
        <p:txBody>
          <a:bodyPr vert="horz" lIns="91440" tIns="45720" rIns="91440" bIns="45720" rtlCol="0" anchor="ctr"/>
          <a:lstStyle>
            <a:lvl1pPr algn="r">
              <a:defRPr sz="1200" b="1">
                <a:solidFill>
                  <a:srgbClr val="FFFFFF"/>
                </a:solidFill>
                <a:effectLst>
                  <a:outerShdw blurRad="38100" dist="38100" dir="2700000" algn="tl">
                    <a:srgbClr val="000000">
                      <a:alpha val="43137"/>
                    </a:srgbClr>
                  </a:outerShdw>
                </a:effectLst>
              </a:defRPr>
            </a:lvl1pPr>
          </a:lstStyle>
          <a:p>
            <a:fld id="{8A7A6979-0714-4377-B894-6BE4C2D6E202}"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79677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3" r:id="rId12"/>
    <p:sldLayoutId id="2147483736" r:id="rId13"/>
    <p:sldLayoutId id="2147483738" r:id="rId14"/>
    <p:sldLayoutId id="2147483739" r:id="rId15"/>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 Id="rId9" Type="http://schemas.openxmlformats.org/officeDocument/2006/relationships/image" Target="../media/image9.wmf"/></Relationships>
</file>

<file path=ppt/slides/_rels/slide22.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9.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8.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10.wm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wmf"/></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wmf"/><Relationship Id="rId7"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image" Target="../media/image120.png"/><Relationship Id="rId4" Type="http://schemas.openxmlformats.org/officeDocument/2006/relationships/image" Target="../media/image11.wmf"/></Relationships>
</file>

<file path=ppt/slides/_rels/slide2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itsupport@georgiancollege.c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georgiancollege.ca/student-life/student-services/accessibility-services/" TargetMode="External"/><Relationship Id="rId4" Type="http://schemas.openxmlformats.org/officeDocument/2006/relationships/hyperlink" Target="mailto:support@comptuerstudi.es"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real-statistics.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file:///C:\Users\jbgla\OneDrive\Documents\Georgian%20College\BDAT1005%20202305%2023S%20-%20Math%20for%20Big%20Data\Assignments%20&amp;%20Tests\Dataset%20Exploration%20Pt%203%20BDAT1005-23S.docx"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Assignments%20&amp;%20Tests/Dataset%20Exploration%20Pt%202%20Rubric%20BDAT1005-23W.docx"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80C8-82DB-4909-9F3D-70FE9ECFE3F6}"/>
              </a:ext>
            </a:extLst>
          </p:cNvPr>
          <p:cNvSpPr>
            <a:spLocks noGrp="1"/>
          </p:cNvSpPr>
          <p:nvPr>
            <p:ph type="ctrTitle"/>
          </p:nvPr>
        </p:nvSpPr>
        <p:spPr/>
        <p:txBody>
          <a:bodyPr/>
          <a:lstStyle/>
          <a:p>
            <a:r>
              <a:rPr lang="en-CA" dirty="0"/>
              <a:t>BDAT1005 – 23S</a:t>
            </a:r>
            <a:br>
              <a:rPr lang="en-CA" dirty="0"/>
            </a:br>
            <a:r>
              <a:rPr lang="en-CA" dirty="0"/>
              <a:t>Math for Data Analytics</a:t>
            </a:r>
          </a:p>
        </p:txBody>
      </p:sp>
      <p:sp>
        <p:nvSpPr>
          <p:cNvPr id="3" name="Subtitle 2">
            <a:extLst>
              <a:ext uri="{FF2B5EF4-FFF2-40B4-BE49-F238E27FC236}">
                <a16:creationId xmlns:a16="http://schemas.microsoft.com/office/drawing/2014/main" id="{711E64DF-01A1-4249-AA51-D19FAFC93282}"/>
              </a:ext>
            </a:extLst>
          </p:cNvPr>
          <p:cNvSpPr>
            <a:spLocks noGrp="1"/>
          </p:cNvSpPr>
          <p:nvPr>
            <p:ph type="subTitle" idx="1"/>
          </p:nvPr>
        </p:nvSpPr>
        <p:spPr>
          <a:xfrm>
            <a:off x="1100051" y="4571915"/>
            <a:ext cx="10270782" cy="1143000"/>
          </a:xfrm>
        </p:spPr>
        <p:txBody>
          <a:bodyPr>
            <a:normAutofit fontScale="92500" lnSpcReduction="10000"/>
          </a:bodyPr>
          <a:lstStyle/>
          <a:p>
            <a:r>
              <a:rPr lang="en-CA" dirty="0"/>
              <a:t>Week 6 – </a:t>
            </a:r>
            <a:r>
              <a:rPr lang="en-CA" i="1" dirty="0"/>
              <a:t>starting Jun 12, 2023</a:t>
            </a:r>
          </a:p>
          <a:p>
            <a:r>
              <a:rPr lang="en-CA" dirty="0"/>
              <a:t>Instructors:</a:t>
            </a:r>
            <a:br>
              <a:rPr lang="en-CA" dirty="0"/>
            </a:br>
            <a:r>
              <a:rPr lang="en-CA" dirty="0"/>
              <a:t>ss.1,2 – Ehsan Pourjavad; s.3 – Jonathan Gladstone; s.4 – Jonathan Wiersma</a:t>
            </a:r>
          </a:p>
        </p:txBody>
      </p:sp>
      <p:sp>
        <p:nvSpPr>
          <p:cNvPr id="4" name="Footer Placeholder 3">
            <a:extLst>
              <a:ext uri="{FF2B5EF4-FFF2-40B4-BE49-F238E27FC236}">
                <a16:creationId xmlns:a16="http://schemas.microsoft.com/office/drawing/2014/main" id="{4A87807A-F777-4302-8E9F-0C8D83CC6566}"/>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A52F2CB2-3EBB-49D5-8FF2-459809167BF0}"/>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3703410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dirty="0"/>
              <a:t>Lesson #6a – </a:t>
            </a:r>
            <a:r>
              <a:rPr lang="en-CA" b="1" dirty="0"/>
              <a:t>ANOVA</a:t>
            </a:r>
          </a:p>
        </p:txBody>
      </p:sp>
      <p:sp>
        <p:nvSpPr>
          <p:cNvPr id="3" name="Subtitle 2"/>
          <p:cNvSpPr>
            <a:spLocks noGrp="1"/>
          </p:cNvSpPr>
          <p:nvPr>
            <p:ph type="subTitle" idx="1"/>
          </p:nvPr>
        </p:nvSpPr>
        <p:spPr>
          <a:xfrm>
            <a:off x="1100051" y="4571915"/>
            <a:ext cx="10058400" cy="1527134"/>
          </a:xfrm>
        </p:spPr>
        <p:txBody>
          <a:bodyPr>
            <a:normAutofit/>
          </a:bodyPr>
          <a:lstStyle/>
          <a:p>
            <a:r>
              <a:rPr lang="en-CA" dirty="0"/>
              <a:t>You have to understand your course information, but…</a:t>
            </a:r>
          </a:p>
          <a:p>
            <a:r>
              <a:rPr lang="en-CA" dirty="0"/>
              <a:t>This is the part you have to study.</a:t>
            </a:r>
            <a:r>
              <a:rPr lang="en-CA" b="1" baseline="30000" dirty="0">
                <a:solidFill>
                  <a:srgbClr val="A53010"/>
                </a:solidFill>
              </a:rPr>
              <a:t>1</a:t>
            </a:r>
          </a:p>
          <a:p>
            <a:r>
              <a:rPr lang="en-CA" b="1" dirty="0">
                <a:solidFill>
                  <a:srgbClr val="A53010"/>
                </a:solidFill>
              </a:rPr>
              <a:t>Remember, Lesson 6 is not covered in the Mid-term Exam!</a:t>
            </a:r>
            <a:r>
              <a:rPr lang="en-CA" b="1" baseline="30000" dirty="0">
                <a:solidFill>
                  <a:schemeClr val="tx1">
                    <a:lumMod val="75000"/>
                    <a:lumOff val="25000"/>
                  </a:schemeClr>
                </a:solidFill>
              </a:rPr>
              <a:t>2</a:t>
            </a:r>
            <a:endParaRPr lang="en-CA" baseline="30000" dirty="0">
              <a:solidFill>
                <a:schemeClr val="tx1">
                  <a:lumMod val="75000"/>
                  <a:lumOff val="25000"/>
                </a:schemeClr>
              </a:solidFill>
            </a:endParaRPr>
          </a:p>
        </p:txBody>
      </p:sp>
      <p:sp>
        <p:nvSpPr>
          <p:cNvPr id="4" name="Footer Placeholder 3">
            <a:extLst>
              <a:ext uri="{FF2B5EF4-FFF2-40B4-BE49-F238E27FC236}">
                <a16:creationId xmlns:a16="http://schemas.microsoft.com/office/drawing/2014/main" id="{F5A3179C-ECC2-4581-A258-48FBCA38B83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ABDA1800-7640-45D5-8AEA-38918531E6F1}"/>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40842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98E9-8ECD-45AC-ADB3-912E0FF0F9BD}"/>
              </a:ext>
            </a:extLst>
          </p:cNvPr>
          <p:cNvSpPr>
            <a:spLocks noGrp="1"/>
          </p:cNvSpPr>
          <p:nvPr>
            <p:ph type="title"/>
          </p:nvPr>
        </p:nvSpPr>
        <p:spPr/>
        <p:txBody>
          <a:bodyPr/>
          <a:lstStyle/>
          <a:p>
            <a:r>
              <a:rPr lang="en-CA" dirty="0"/>
              <a:t>What is ANOVA?</a:t>
            </a:r>
          </a:p>
        </p:txBody>
      </p:sp>
      <p:sp>
        <p:nvSpPr>
          <p:cNvPr id="3" name="Content Placeholder 2">
            <a:extLst>
              <a:ext uri="{FF2B5EF4-FFF2-40B4-BE49-F238E27FC236}">
                <a16:creationId xmlns:a16="http://schemas.microsoft.com/office/drawing/2014/main" id="{64EA0C47-DE38-4FF0-8883-B5165C51F1A1}"/>
              </a:ext>
            </a:extLst>
          </p:cNvPr>
          <p:cNvSpPr>
            <a:spLocks noGrp="1"/>
          </p:cNvSpPr>
          <p:nvPr>
            <p:ph idx="1"/>
          </p:nvPr>
        </p:nvSpPr>
        <p:spPr/>
        <p:txBody>
          <a:bodyPr/>
          <a:lstStyle/>
          <a:p>
            <a:r>
              <a:rPr lang="en-CA" b="1" dirty="0">
                <a:solidFill>
                  <a:schemeClr val="accent2"/>
                </a:solidFill>
              </a:rPr>
              <a:t>An</a:t>
            </a:r>
            <a:r>
              <a:rPr lang="en-CA" dirty="0"/>
              <a:t>alysis </a:t>
            </a:r>
            <a:r>
              <a:rPr lang="en-CA" b="1" dirty="0">
                <a:solidFill>
                  <a:schemeClr val="accent2"/>
                </a:solidFill>
              </a:rPr>
              <a:t>O</a:t>
            </a:r>
            <a:r>
              <a:rPr lang="en-CA" dirty="0"/>
              <a:t>f </a:t>
            </a:r>
            <a:r>
              <a:rPr lang="en-CA" b="1" dirty="0">
                <a:solidFill>
                  <a:schemeClr val="accent2"/>
                </a:solidFill>
              </a:rPr>
              <a:t>Va</a:t>
            </a:r>
            <a:r>
              <a:rPr lang="en-CA" dirty="0"/>
              <a:t>riation – comparing the means of a given variable for multiple groups</a:t>
            </a:r>
          </a:p>
          <a:p>
            <a:r>
              <a:rPr lang="en-CA" dirty="0"/>
              <a:t>Classic situation</a:t>
            </a:r>
            <a:r>
              <a:rPr lang="en-CA" b="1" baseline="30000" dirty="0">
                <a:solidFill>
                  <a:schemeClr val="accent2"/>
                </a:solidFill>
              </a:rPr>
              <a:t>1</a:t>
            </a:r>
          </a:p>
          <a:p>
            <a:pPr lvl="1"/>
            <a:r>
              <a:rPr lang="en-CA" dirty="0"/>
              <a:t>One </a:t>
            </a:r>
            <a:r>
              <a:rPr lang="en-CA" b="1" dirty="0"/>
              <a:t>IV</a:t>
            </a:r>
            <a:r>
              <a:rPr lang="en-CA" dirty="0"/>
              <a:t> (independent variable; must be categorical</a:t>
            </a:r>
            <a:r>
              <a:rPr lang="en-CA" b="1" baseline="30000" dirty="0">
                <a:solidFill>
                  <a:schemeClr val="accent2"/>
                </a:solidFill>
              </a:rPr>
              <a:t>2</a:t>
            </a:r>
            <a:r>
              <a:rPr lang="en-CA" dirty="0"/>
              <a:t>), one </a:t>
            </a:r>
            <a:r>
              <a:rPr lang="en-CA" b="1" dirty="0"/>
              <a:t>DV</a:t>
            </a:r>
            <a:r>
              <a:rPr lang="en-CA" dirty="0"/>
              <a:t> (dependent variable; must be quantitative)</a:t>
            </a:r>
            <a:br>
              <a:rPr lang="en-CA" dirty="0"/>
            </a:br>
            <a:r>
              <a:rPr lang="en-CA" i="1" dirty="0"/>
              <a:t>e.g. from a previous DE project, are IMDb movie ratings dependent on gender of lead actor?</a:t>
            </a:r>
          </a:p>
          <a:p>
            <a:pPr lvl="1"/>
            <a:r>
              <a:rPr lang="en-CA" b="1" dirty="0"/>
              <a:t>Question</a:t>
            </a:r>
            <a:r>
              <a:rPr lang="en-CA" dirty="0"/>
              <a:t>: Does the quantitative variable depend on the categorical grouping?</a:t>
            </a:r>
          </a:p>
          <a:p>
            <a:pPr lvl="1"/>
            <a:r>
              <a:rPr lang="en-CA" b="1" dirty="0"/>
              <a:t>Null Hypothesis:</a:t>
            </a:r>
            <a:r>
              <a:rPr lang="en-CA" dirty="0"/>
              <a:t> There is no statistically significant difference among the groups’ means</a:t>
            </a:r>
          </a:p>
        </p:txBody>
      </p:sp>
      <p:sp>
        <p:nvSpPr>
          <p:cNvPr id="4" name="Footer Placeholder 3">
            <a:extLst>
              <a:ext uri="{FF2B5EF4-FFF2-40B4-BE49-F238E27FC236}">
                <a16:creationId xmlns:a16="http://schemas.microsoft.com/office/drawing/2014/main" id="{18CCEFE0-F408-46B3-B2DE-747C17F92EB2}"/>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7DAF3AC0-3E18-4FFF-834E-1CB6FD8C2DAC}"/>
              </a:ext>
            </a:extLst>
          </p:cNvPr>
          <p:cNvSpPr>
            <a:spLocks noGrp="1"/>
          </p:cNvSpPr>
          <p:nvPr>
            <p:ph type="sldNum" sz="quarter" idx="12"/>
          </p:nvPr>
        </p:nvSpPr>
        <p:spPr/>
        <p:txBody>
          <a:bodyPr/>
          <a:lstStyle/>
          <a:p>
            <a:fld id="{8A7A6979-0714-4377-B894-6BE4C2D6E202}" type="slidenum">
              <a:rPr lang="en-US" smtClean="0"/>
              <a:pPr/>
              <a:t>11</a:t>
            </a:fld>
            <a:endParaRPr lang="en-US" dirty="0"/>
          </a:p>
        </p:txBody>
      </p:sp>
      <p:grpSp>
        <p:nvGrpSpPr>
          <p:cNvPr id="6" name="Group 5" descr="Three normal curves: two share a mean, but the third is off to the right.">
            <a:extLst>
              <a:ext uri="{FF2B5EF4-FFF2-40B4-BE49-F238E27FC236}">
                <a16:creationId xmlns:a16="http://schemas.microsoft.com/office/drawing/2014/main" id="{58250653-71F7-4A57-94D1-6918E1E4D69C}"/>
              </a:ext>
            </a:extLst>
          </p:cNvPr>
          <p:cNvGrpSpPr/>
          <p:nvPr/>
        </p:nvGrpSpPr>
        <p:grpSpPr>
          <a:xfrm>
            <a:off x="1782449" y="4073526"/>
            <a:ext cx="3733800" cy="1600199"/>
            <a:chOff x="1702439" y="2416176"/>
            <a:chExt cx="3733800" cy="1600199"/>
          </a:xfrm>
        </p:grpSpPr>
        <p:sp>
          <p:nvSpPr>
            <p:cNvPr id="7" name="Freeform 3">
              <a:extLst>
                <a:ext uri="{FF2B5EF4-FFF2-40B4-BE49-F238E27FC236}">
                  <a16:creationId xmlns:a16="http://schemas.microsoft.com/office/drawing/2014/main" id="{FE6E0D28-1637-41D0-8179-5BD6A7403A6C}"/>
                </a:ext>
              </a:extLst>
            </p:cNvPr>
            <p:cNvSpPr>
              <a:spLocks/>
            </p:cNvSpPr>
            <p:nvPr/>
          </p:nvSpPr>
          <p:spPr bwMode="auto">
            <a:xfrm>
              <a:off x="3297239" y="2492376"/>
              <a:ext cx="1055687"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8" name="Freeform 4">
              <a:extLst>
                <a:ext uri="{FF2B5EF4-FFF2-40B4-BE49-F238E27FC236}">
                  <a16:creationId xmlns:a16="http://schemas.microsoft.com/office/drawing/2014/main" id="{4B6CF9E0-5186-49DF-9423-D1CC41448934}"/>
                </a:ext>
              </a:extLst>
            </p:cNvPr>
            <p:cNvSpPr>
              <a:spLocks/>
            </p:cNvSpPr>
            <p:nvPr/>
          </p:nvSpPr>
          <p:spPr bwMode="auto">
            <a:xfrm>
              <a:off x="2306639" y="2492376"/>
              <a:ext cx="1011237" cy="1446213"/>
            </a:xfrm>
            <a:custGeom>
              <a:avLst/>
              <a:gdLst>
                <a:gd name="T0" fmla="*/ 0 w 1103"/>
                <a:gd name="T1" fmla="*/ 2147483646 h 911"/>
                <a:gd name="T2" fmla="*/ 2147483646 w 1103"/>
                <a:gd name="T3" fmla="*/ 2147483646 h 911"/>
                <a:gd name="T4" fmla="*/ 2147483646 w 1103"/>
                <a:gd name="T5" fmla="*/ 2147483646 h 911"/>
                <a:gd name="T6" fmla="*/ 2147483646 w 1103"/>
                <a:gd name="T7" fmla="*/ 2147483646 h 911"/>
                <a:gd name="T8" fmla="*/ 2147483646 w 1103"/>
                <a:gd name="T9" fmla="*/ 2147483646 h 911"/>
                <a:gd name="T10" fmla="*/ 2147483646 w 1103"/>
                <a:gd name="T11" fmla="*/ 2147483646 h 911"/>
                <a:gd name="T12" fmla="*/ 2147483646 w 1103"/>
                <a:gd name="T13" fmla="*/ 2147483646 h 911"/>
                <a:gd name="T14" fmla="*/ 2147483646 w 1103"/>
                <a:gd name="T15" fmla="*/ 2147483646 h 911"/>
                <a:gd name="T16" fmla="*/ 2147483646 w 1103"/>
                <a:gd name="T17" fmla="*/ 2147483646 h 911"/>
                <a:gd name="T18" fmla="*/ 2147483646 w 1103"/>
                <a:gd name="T19" fmla="*/ 2147483646 h 911"/>
                <a:gd name="T20" fmla="*/ 2147483646 w 1103"/>
                <a:gd name="T21" fmla="*/ 2147483646 h 911"/>
                <a:gd name="T22" fmla="*/ 2147483646 w 1103"/>
                <a:gd name="T23" fmla="*/ 2147483646 h 911"/>
                <a:gd name="T24" fmla="*/ 2147483646 w 1103"/>
                <a:gd name="T25" fmla="*/ 2147483646 h 911"/>
                <a:gd name="T26" fmla="*/ 2147483646 w 1103"/>
                <a:gd name="T27" fmla="*/ 2147483646 h 911"/>
                <a:gd name="T28" fmla="*/ 2147483646 w 1103"/>
                <a:gd name="T29" fmla="*/ 2147483646 h 911"/>
                <a:gd name="T30" fmla="*/ 2147483646 w 1103"/>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3" h="911">
                  <a:moveTo>
                    <a:pt x="0" y="910"/>
                  </a:moveTo>
                  <a:lnTo>
                    <a:pt x="116" y="899"/>
                  </a:lnTo>
                  <a:lnTo>
                    <a:pt x="174" y="889"/>
                  </a:lnTo>
                  <a:lnTo>
                    <a:pt x="234" y="872"/>
                  </a:lnTo>
                  <a:lnTo>
                    <a:pt x="290" y="852"/>
                  </a:lnTo>
                  <a:lnTo>
                    <a:pt x="349" y="825"/>
                  </a:lnTo>
                  <a:lnTo>
                    <a:pt x="405" y="787"/>
                  </a:lnTo>
                  <a:lnTo>
                    <a:pt x="521" y="683"/>
                  </a:lnTo>
                  <a:lnTo>
                    <a:pt x="637" y="533"/>
                  </a:lnTo>
                  <a:lnTo>
                    <a:pt x="755" y="356"/>
                  </a:lnTo>
                  <a:lnTo>
                    <a:pt x="811" y="265"/>
                  </a:lnTo>
                  <a:lnTo>
                    <a:pt x="870" y="181"/>
                  </a:lnTo>
                  <a:lnTo>
                    <a:pt x="927" y="107"/>
                  </a:lnTo>
                  <a:lnTo>
                    <a:pt x="986" y="49"/>
                  </a:lnTo>
                  <a:lnTo>
                    <a:pt x="1042" y="14"/>
                  </a:lnTo>
                  <a:lnTo>
                    <a:pt x="1102"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9" name="Freeform 5">
              <a:extLst>
                <a:ext uri="{FF2B5EF4-FFF2-40B4-BE49-F238E27FC236}">
                  <a16:creationId xmlns:a16="http://schemas.microsoft.com/office/drawing/2014/main" id="{3AAE98AD-0E37-44B1-A278-E46248874F3B}"/>
                </a:ext>
              </a:extLst>
            </p:cNvPr>
            <p:cNvSpPr>
              <a:spLocks/>
            </p:cNvSpPr>
            <p:nvPr/>
          </p:nvSpPr>
          <p:spPr bwMode="auto">
            <a:xfrm>
              <a:off x="3297239" y="2416176"/>
              <a:ext cx="1055687"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 name="Freeform 6">
              <a:extLst>
                <a:ext uri="{FF2B5EF4-FFF2-40B4-BE49-F238E27FC236}">
                  <a16:creationId xmlns:a16="http://schemas.microsoft.com/office/drawing/2014/main" id="{76C46407-53B1-4965-B9AB-C5C13269A2DC}"/>
                </a:ext>
              </a:extLst>
            </p:cNvPr>
            <p:cNvSpPr>
              <a:spLocks/>
            </p:cNvSpPr>
            <p:nvPr/>
          </p:nvSpPr>
          <p:spPr bwMode="auto">
            <a:xfrm>
              <a:off x="2230439" y="2416176"/>
              <a:ext cx="1055687" cy="1446213"/>
            </a:xfrm>
            <a:custGeom>
              <a:avLst/>
              <a:gdLst>
                <a:gd name="T0" fmla="*/ 0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2147483646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0" y="910"/>
                  </a:moveTo>
                  <a:lnTo>
                    <a:pt x="121" y="899"/>
                  </a:lnTo>
                  <a:lnTo>
                    <a:pt x="181" y="889"/>
                  </a:lnTo>
                  <a:lnTo>
                    <a:pt x="244" y="872"/>
                  </a:lnTo>
                  <a:lnTo>
                    <a:pt x="302" y="852"/>
                  </a:lnTo>
                  <a:lnTo>
                    <a:pt x="365" y="825"/>
                  </a:lnTo>
                  <a:lnTo>
                    <a:pt x="423" y="787"/>
                  </a:lnTo>
                  <a:lnTo>
                    <a:pt x="544" y="683"/>
                  </a:lnTo>
                  <a:lnTo>
                    <a:pt x="665" y="533"/>
                  </a:lnTo>
                  <a:lnTo>
                    <a:pt x="787" y="356"/>
                  </a:lnTo>
                  <a:lnTo>
                    <a:pt x="846" y="265"/>
                  </a:lnTo>
                  <a:lnTo>
                    <a:pt x="908" y="181"/>
                  </a:lnTo>
                  <a:lnTo>
                    <a:pt x="967" y="107"/>
                  </a:lnTo>
                  <a:lnTo>
                    <a:pt x="1029" y="49"/>
                  </a:lnTo>
                  <a:lnTo>
                    <a:pt x="1088" y="14"/>
                  </a:lnTo>
                  <a:lnTo>
                    <a:pt x="115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 name="Freeform 7">
              <a:extLst>
                <a:ext uri="{FF2B5EF4-FFF2-40B4-BE49-F238E27FC236}">
                  <a16:creationId xmlns:a16="http://schemas.microsoft.com/office/drawing/2014/main" id="{3941C261-25DE-4B79-8E49-0B3AF6CB5FFC}"/>
                </a:ext>
              </a:extLst>
            </p:cNvPr>
            <p:cNvSpPr>
              <a:spLocks/>
            </p:cNvSpPr>
            <p:nvPr/>
          </p:nvSpPr>
          <p:spPr bwMode="auto">
            <a:xfrm>
              <a:off x="3678240" y="2492376"/>
              <a:ext cx="1143000" cy="1446213"/>
            </a:xfrm>
            <a:custGeom>
              <a:avLst/>
              <a:gdLst>
                <a:gd name="T0" fmla="*/ 2147483646 w 1247"/>
                <a:gd name="T1" fmla="*/ 2147483646 h 911"/>
                <a:gd name="T2" fmla="*/ 2147483646 w 1247"/>
                <a:gd name="T3" fmla="*/ 2147483646 h 911"/>
                <a:gd name="T4" fmla="*/ 2147483646 w 1247"/>
                <a:gd name="T5" fmla="*/ 2147483646 h 911"/>
                <a:gd name="T6" fmla="*/ 2147483646 w 1247"/>
                <a:gd name="T7" fmla="*/ 2147483646 h 911"/>
                <a:gd name="T8" fmla="*/ 2147483646 w 1247"/>
                <a:gd name="T9" fmla="*/ 2147483646 h 911"/>
                <a:gd name="T10" fmla="*/ 2147483646 w 1247"/>
                <a:gd name="T11" fmla="*/ 2147483646 h 911"/>
                <a:gd name="T12" fmla="*/ 2147483646 w 1247"/>
                <a:gd name="T13" fmla="*/ 2147483646 h 911"/>
                <a:gd name="T14" fmla="*/ 2147483646 w 1247"/>
                <a:gd name="T15" fmla="*/ 2147483646 h 911"/>
                <a:gd name="T16" fmla="*/ 2147483646 w 1247"/>
                <a:gd name="T17" fmla="*/ 2147483646 h 911"/>
                <a:gd name="T18" fmla="*/ 2147483646 w 1247"/>
                <a:gd name="T19" fmla="*/ 2147483646 h 911"/>
                <a:gd name="T20" fmla="*/ 2147483646 w 1247"/>
                <a:gd name="T21" fmla="*/ 2147483646 h 911"/>
                <a:gd name="T22" fmla="*/ 2147483646 w 1247"/>
                <a:gd name="T23" fmla="*/ 2147483646 h 911"/>
                <a:gd name="T24" fmla="*/ 2147483646 w 1247"/>
                <a:gd name="T25" fmla="*/ 2147483646 h 911"/>
                <a:gd name="T26" fmla="*/ 2147483646 w 1247"/>
                <a:gd name="T27" fmla="*/ 2147483646 h 911"/>
                <a:gd name="T28" fmla="*/ 2147483646 w 1247"/>
                <a:gd name="T29" fmla="*/ 2147483646 h 911"/>
                <a:gd name="T30" fmla="*/ 0 w 1247"/>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7" h="911">
                  <a:moveTo>
                    <a:pt x="1246" y="910"/>
                  </a:moveTo>
                  <a:lnTo>
                    <a:pt x="1115" y="899"/>
                  </a:lnTo>
                  <a:lnTo>
                    <a:pt x="1050" y="889"/>
                  </a:lnTo>
                  <a:lnTo>
                    <a:pt x="982" y="872"/>
                  </a:lnTo>
                  <a:lnTo>
                    <a:pt x="919" y="852"/>
                  </a:lnTo>
                  <a:lnTo>
                    <a:pt x="851" y="825"/>
                  </a:lnTo>
                  <a:lnTo>
                    <a:pt x="788" y="787"/>
                  </a:lnTo>
                  <a:lnTo>
                    <a:pt x="655" y="683"/>
                  </a:lnTo>
                  <a:lnTo>
                    <a:pt x="524" y="533"/>
                  </a:lnTo>
                  <a:lnTo>
                    <a:pt x="393" y="356"/>
                  </a:lnTo>
                  <a:lnTo>
                    <a:pt x="327" y="265"/>
                  </a:lnTo>
                  <a:lnTo>
                    <a:pt x="260" y="181"/>
                  </a:lnTo>
                  <a:lnTo>
                    <a:pt x="196" y="107"/>
                  </a:lnTo>
                  <a:lnTo>
                    <a:pt x="129" y="49"/>
                  </a:lnTo>
                  <a:lnTo>
                    <a:pt x="65" y="14"/>
                  </a:lnTo>
                  <a:lnTo>
                    <a:pt x="0"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2" name="Freeform 8">
              <a:extLst>
                <a:ext uri="{FF2B5EF4-FFF2-40B4-BE49-F238E27FC236}">
                  <a16:creationId xmlns:a16="http://schemas.microsoft.com/office/drawing/2014/main" id="{251301BA-5D59-4A74-A014-ABEE108F8371}"/>
                </a:ext>
              </a:extLst>
            </p:cNvPr>
            <p:cNvSpPr>
              <a:spLocks/>
            </p:cNvSpPr>
            <p:nvPr/>
          </p:nvSpPr>
          <p:spPr bwMode="auto">
            <a:xfrm>
              <a:off x="2535241" y="2492376"/>
              <a:ext cx="1127125" cy="1444625"/>
            </a:xfrm>
            <a:custGeom>
              <a:avLst/>
              <a:gdLst>
                <a:gd name="T0" fmla="*/ 0 w 710"/>
                <a:gd name="T1" fmla="*/ 2147483646 h 910"/>
                <a:gd name="T2" fmla="*/ 2147483646 w 710"/>
                <a:gd name="T3" fmla="*/ 2147483646 h 910"/>
                <a:gd name="T4" fmla="*/ 2147483646 w 710"/>
                <a:gd name="T5" fmla="*/ 2147483646 h 910"/>
                <a:gd name="T6" fmla="*/ 2147483646 w 710"/>
                <a:gd name="T7" fmla="*/ 2147483646 h 910"/>
                <a:gd name="T8" fmla="*/ 2147483646 w 710"/>
                <a:gd name="T9" fmla="*/ 2147483646 h 910"/>
                <a:gd name="T10" fmla="*/ 2147483646 w 710"/>
                <a:gd name="T11" fmla="*/ 2147483646 h 910"/>
                <a:gd name="T12" fmla="*/ 2147483646 w 710"/>
                <a:gd name="T13" fmla="*/ 2147483646 h 910"/>
                <a:gd name="T14" fmla="*/ 2147483646 w 710"/>
                <a:gd name="T15" fmla="*/ 2147483646 h 910"/>
                <a:gd name="T16" fmla="*/ 2147483646 w 710"/>
                <a:gd name="T17" fmla="*/ 2147483646 h 910"/>
                <a:gd name="T18" fmla="*/ 2147483646 w 710"/>
                <a:gd name="T19" fmla="*/ 2147483646 h 910"/>
                <a:gd name="T20" fmla="*/ 2147483646 w 710"/>
                <a:gd name="T21" fmla="*/ 2147483646 h 910"/>
                <a:gd name="T22" fmla="*/ 2147483646 w 710"/>
                <a:gd name="T23" fmla="*/ 2147483646 h 910"/>
                <a:gd name="T24" fmla="*/ 2147483646 w 710"/>
                <a:gd name="T25" fmla="*/ 2147483646 h 910"/>
                <a:gd name="T26" fmla="*/ 2147483646 w 710"/>
                <a:gd name="T27" fmla="*/ 2147483646 h 910"/>
                <a:gd name="T28" fmla="*/ 2147483646 w 710"/>
                <a:gd name="T29" fmla="*/ 2147483646 h 910"/>
                <a:gd name="T30" fmla="*/ 2147483646 w 710"/>
                <a:gd name="T31" fmla="*/ 0 h 9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10" h="910">
                  <a:moveTo>
                    <a:pt x="0" y="910"/>
                  </a:moveTo>
                  <a:lnTo>
                    <a:pt x="73" y="899"/>
                  </a:lnTo>
                  <a:lnTo>
                    <a:pt x="109" y="889"/>
                  </a:lnTo>
                  <a:lnTo>
                    <a:pt x="147" y="872"/>
                  </a:lnTo>
                  <a:lnTo>
                    <a:pt x="182" y="852"/>
                  </a:lnTo>
                  <a:lnTo>
                    <a:pt x="219" y="825"/>
                  </a:lnTo>
                  <a:lnTo>
                    <a:pt x="255" y="787"/>
                  </a:lnTo>
                  <a:lnTo>
                    <a:pt x="327" y="683"/>
                  </a:lnTo>
                  <a:lnTo>
                    <a:pt x="399" y="533"/>
                  </a:lnTo>
                  <a:lnTo>
                    <a:pt x="473" y="356"/>
                  </a:lnTo>
                  <a:lnTo>
                    <a:pt x="508" y="265"/>
                  </a:lnTo>
                  <a:lnTo>
                    <a:pt x="546" y="181"/>
                  </a:lnTo>
                  <a:lnTo>
                    <a:pt x="581" y="107"/>
                  </a:lnTo>
                  <a:lnTo>
                    <a:pt x="619" y="49"/>
                  </a:lnTo>
                  <a:lnTo>
                    <a:pt x="654" y="14"/>
                  </a:lnTo>
                  <a:lnTo>
                    <a:pt x="710"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3" name="Line 12">
              <a:extLst>
                <a:ext uri="{FF2B5EF4-FFF2-40B4-BE49-F238E27FC236}">
                  <a16:creationId xmlns:a16="http://schemas.microsoft.com/office/drawing/2014/main" id="{5C57A054-A74B-47A0-8038-248E97D2ABE4}"/>
                </a:ext>
              </a:extLst>
            </p:cNvPr>
            <p:cNvSpPr>
              <a:spLocks noChangeShapeType="1"/>
            </p:cNvSpPr>
            <p:nvPr/>
          </p:nvSpPr>
          <p:spPr bwMode="auto">
            <a:xfrm>
              <a:off x="1702439" y="4016375"/>
              <a:ext cx="3733800"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grpSp>
      <p:grpSp>
        <p:nvGrpSpPr>
          <p:cNvPr id="14" name="Group 13" descr="Three normal curves, all with different means.">
            <a:extLst>
              <a:ext uri="{FF2B5EF4-FFF2-40B4-BE49-F238E27FC236}">
                <a16:creationId xmlns:a16="http://schemas.microsoft.com/office/drawing/2014/main" id="{0DB8ED93-5234-420B-A8B0-B08114838391}"/>
              </a:ext>
            </a:extLst>
          </p:cNvPr>
          <p:cNvGrpSpPr/>
          <p:nvPr/>
        </p:nvGrpSpPr>
        <p:grpSpPr>
          <a:xfrm>
            <a:off x="6577646" y="4149726"/>
            <a:ext cx="4236719" cy="1523999"/>
            <a:chOff x="6096000" y="2492376"/>
            <a:chExt cx="4236719" cy="1523999"/>
          </a:xfrm>
        </p:grpSpPr>
        <p:sp>
          <p:nvSpPr>
            <p:cNvPr id="15" name="Freeform 14">
              <a:extLst>
                <a:ext uri="{FF2B5EF4-FFF2-40B4-BE49-F238E27FC236}">
                  <a16:creationId xmlns:a16="http://schemas.microsoft.com/office/drawing/2014/main" id="{92C8198B-C984-4C7A-BC3F-3002A3D409E4}"/>
                </a:ext>
              </a:extLst>
            </p:cNvPr>
            <p:cNvSpPr>
              <a:spLocks/>
            </p:cNvSpPr>
            <p:nvPr/>
          </p:nvSpPr>
          <p:spPr bwMode="auto">
            <a:xfrm>
              <a:off x="7945439" y="2492376"/>
              <a:ext cx="1055687"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6" name="Freeform 15">
              <a:extLst>
                <a:ext uri="{FF2B5EF4-FFF2-40B4-BE49-F238E27FC236}">
                  <a16:creationId xmlns:a16="http://schemas.microsoft.com/office/drawing/2014/main" id="{DA05BA57-AD3A-4553-850B-D84B80A9E319}"/>
                </a:ext>
              </a:extLst>
            </p:cNvPr>
            <p:cNvSpPr>
              <a:spLocks/>
            </p:cNvSpPr>
            <p:nvPr/>
          </p:nvSpPr>
          <p:spPr bwMode="auto">
            <a:xfrm>
              <a:off x="6954839" y="2492376"/>
              <a:ext cx="1011237" cy="1446213"/>
            </a:xfrm>
            <a:custGeom>
              <a:avLst/>
              <a:gdLst>
                <a:gd name="T0" fmla="*/ 0 w 1103"/>
                <a:gd name="T1" fmla="*/ 2147483646 h 911"/>
                <a:gd name="T2" fmla="*/ 2147483646 w 1103"/>
                <a:gd name="T3" fmla="*/ 2147483646 h 911"/>
                <a:gd name="T4" fmla="*/ 2147483646 w 1103"/>
                <a:gd name="T5" fmla="*/ 2147483646 h 911"/>
                <a:gd name="T6" fmla="*/ 2147483646 w 1103"/>
                <a:gd name="T7" fmla="*/ 2147483646 h 911"/>
                <a:gd name="T8" fmla="*/ 2147483646 w 1103"/>
                <a:gd name="T9" fmla="*/ 2147483646 h 911"/>
                <a:gd name="T10" fmla="*/ 2147483646 w 1103"/>
                <a:gd name="T11" fmla="*/ 2147483646 h 911"/>
                <a:gd name="T12" fmla="*/ 2147483646 w 1103"/>
                <a:gd name="T13" fmla="*/ 2147483646 h 911"/>
                <a:gd name="T14" fmla="*/ 2147483646 w 1103"/>
                <a:gd name="T15" fmla="*/ 2147483646 h 911"/>
                <a:gd name="T16" fmla="*/ 2147483646 w 1103"/>
                <a:gd name="T17" fmla="*/ 2147483646 h 911"/>
                <a:gd name="T18" fmla="*/ 2147483646 w 1103"/>
                <a:gd name="T19" fmla="*/ 2147483646 h 911"/>
                <a:gd name="T20" fmla="*/ 2147483646 w 1103"/>
                <a:gd name="T21" fmla="*/ 2147483646 h 911"/>
                <a:gd name="T22" fmla="*/ 2147483646 w 1103"/>
                <a:gd name="T23" fmla="*/ 2147483646 h 911"/>
                <a:gd name="T24" fmla="*/ 2147483646 w 1103"/>
                <a:gd name="T25" fmla="*/ 2147483646 h 911"/>
                <a:gd name="T26" fmla="*/ 2147483646 w 1103"/>
                <a:gd name="T27" fmla="*/ 2147483646 h 911"/>
                <a:gd name="T28" fmla="*/ 2147483646 w 1103"/>
                <a:gd name="T29" fmla="*/ 2147483646 h 911"/>
                <a:gd name="T30" fmla="*/ 2147483646 w 1103"/>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3" h="911">
                  <a:moveTo>
                    <a:pt x="0" y="910"/>
                  </a:moveTo>
                  <a:lnTo>
                    <a:pt x="116" y="899"/>
                  </a:lnTo>
                  <a:lnTo>
                    <a:pt x="174" y="889"/>
                  </a:lnTo>
                  <a:lnTo>
                    <a:pt x="234" y="872"/>
                  </a:lnTo>
                  <a:lnTo>
                    <a:pt x="290" y="852"/>
                  </a:lnTo>
                  <a:lnTo>
                    <a:pt x="349" y="825"/>
                  </a:lnTo>
                  <a:lnTo>
                    <a:pt x="405" y="787"/>
                  </a:lnTo>
                  <a:lnTo>
                    <a:pt x="521" y="683"/>
                  </a:lnTo>
                  <a:lnTo>
                    <a:pt x="637" y="533"/>
                  </a:lnTo>
                  <a:lnTo>
                    <a:pt x="755" y="356"/>
                  </a:lnTo>
                  <a:lnTo>
                    <a:pt x="811" y="265"/>
                  </a:lnTo>
                  <a:lnTo>
                    <a:pt x="870" y="181"/>
                  </a:lnTo>
                  <a:lnTo>
                    <a:pt x="927" y="107"/>
                  </a:lnTo>
                  <a:lnTo>
                    <a:pt x="986" y="49"/>
                  </a:lnTo>
                  <a:lnTo>
                    <a:pt x="1042" y="14"/>
                  </a:lnTo>
                  <a:lnTo>
                    <a:pt x="1102"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7" name="Freeform 16">
              <a:extLst>
                <a:ext uri="{FF2B5EF4-FFF2-40B4-BE49-F238E27FC236}">
                  <a16:creationId xmlns:a16="http://schemas.microsoft.com/office/drawing/2014/main" id="{2656E370-E65E-4518-925F-38B335E82904}"/>
                </a:ext>
              </a:extLst>
            </p:cNvPr>
            <p:cNvSpPr>
              <a:spLocks/>
            </p:cNvSpPr>
            <p:nvPr/>
          </p:nvSpPr>
          <p:spPr bwMode="auto">
            <a:xfrm>
              <a:off x="7335839" y="2492376"/>
              <a:ext cx="1055687"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8" name="Freeform 17">
              <a:extLst>
                <a:ext uri="{FF2B5EF4-FFF2-40B4-BE49-F238E27FC236}">
                  <a16:creationId xmlns:a16="http://schemas.microsoft.com/office/drawing/2014/main" id="{0947D339-EE02-4CE1-A6F8-C0503FB68608}"/>
                </a:ext>
              </a:extLst>
            </p:cNvPr>
            <p:cNvSpPr>
              <a:spLocks/>
            </p:cNvSpPr>
            <p:nvPr/>
          </p:nvSpPr>
          <p:spPr bwMode="auto">
            <a:xfrm>
              <a:off x="6269039" y="2492376"/>
              <a:ext cx="1055687" cy="1446213"/>
            </a:xfrm>
            <a:custGeom>
              <a:avLst/>
              <a:gdLst>
                <a:gd name="T0" fmla="*/ 0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2147483646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0" y="910"/>
                  </a:moveTo>
                  <a:lnTo>
                    <a:pt x="121" y="899"/>
                  </a:lnTo>
                  <a:lnTo>
                    <a:pt x="181" y="889"/>
                  </a:lnTo>
                  <a:lnTo>
                    <a:pt x="244" y="872"/>
                  </a:lnTo>
                  <a:lnTo>
                    <a:pt x="302" y="852"/>
                  </a:lnTo>
                  <a:lnTo>
                    <a:pt x="365" y="825"/>
                  </a:lnTo>
                  <a:lnTo>
                    <a:pt x="423" y="787"/>
                  </a:lnTo>
                  <a:lnTo>
                    <a:pt x="544" y="683"/>
                  </a:lnTo>
                  <a:lnTo>
                    <a:pt x="665" y="533"/>
                  </a:lnTo>
                  <a:lnTo>
                    <a:pt x="787" y="356"/>
                  </a:lnTo>
                  <a:lnTo>
                    <a:pt x="846" y="265"/>
                  </a:lnTo>
                  <a:lnTo>
                    <a:pt x="908" y="181"/>
                  </a:lnTo>
                  <a:lnTo>
                    <a:pt x="967" y="107"/>
                  </a:lnTo>
                  <a:lnTo>
                    <a:pt x="1029" y="49"/>
                  </a:lnTo>
                  <a:lnTo>
                    <a:pt x="1088" y="14"/>
                  </a:lnTo>
                  <a:lnTo>
                    <a:pt x="115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9" name="Freeform 18">
              <a:extLst>
                <a:ext uri="{FF2B5EF4-FFF2-40B4-BE49-F238E27FC236}">
                  <a16:creationId xmlns:a16="http://schemas.microsoft.com/office/drawing/2014/main" id="{A88167A1-8FE6-4674-93E7-3DF2E1D4F427}"/>
                </a:ext>
              </a:extLst>
            </p:cNvPr>
            <p:cNvSpPr>
              <a:spLocks/>
            </p:cNvSpPr>
            <p:nvPr/>
          </p:nvSpPr>
          <p:spPr bwMode="auto">
            <a:xfrm>
              <a:off x="9088438" y="2492376"/>
              <a:ext cx="1143000" cy="1446213"/>
            </a:xfrm>
            <a:custGeom>
              <a:avLst/>
              <a:gdLst>
                <a:gd name="T0" fmla="*/ 2147483646 w 1247"/>
                <a:gd name="T1" fmla="*/ 2147483646 h 911"/>
                <a:gd name="T2" fmla="*/ 2147483646 w 1247"/>
                <a:gd name="T3" fmla="*/ 2147483646 h 911"/>
                <a:gd name="T4" fmla="*/ 2147483646 w 1247"/>
                <a:gd name="T5" fmla="*/ 2147483646 h 911"/>
                <a:gd name="T6" fmla="*/ 2147483646 w 1247"/>
                <a:gd name="T7" fmla="*/ 2147483646 h 911"/>
                <a:gd name="T8" fmla="*/ 2147483646 w 1247"/>
                <a:gd name="T9" fmla="*/ 2147483646 h 911"/>
                <a:gd name="T10" fmla="*/ 2147483646 w 1247"/>
                <a:gd name="T11" fmla="*/ 2147483646 h 911"/>
                <a:gd name="T12" fmla="*/ 2147483646 w 1247"/>
                <a:gd name="T13" fmla="*/ 2147483646 h 911"/>
                <a:gd name="T14" fmla="*/ 2147483646 w 1247"/>
                <a:gd name="T15" fmla="*/ 2147483646 h 911"/>
                <a:gd name="T16" fmla="*/ 2147483646 w 1247"/>
                <a:gd name="T17" fmla="*/ 2147483646 h 911"/>
                <a:gd name="T18" fmla="*/ 2147483646 w 1247"/>
                <a:gd name="T19" fmla="*/ 2147483646 h 911"/>
                <a:gd name="T20" fmla="*/ 2147483646 w 1247"/>
                <a:gd name="T21" fmla="*/ 2147483646 h 911"/>
                <a:gd name="T22" fmla="*/ 2147483646 w 1247"/>
                <a:gd name="T23" fmla="*/ 2147483646 h 911"/>
                <a:gd name="T24" fmla="*/ 2147483646 w 1247"/>
                <a:gd name="T25" fmla="*/ 2147483646 h 911"/>
                <a:gd name="T26" fmla="*/ 2147483646 w 1247"/>
                <a:gd name="T27" fmla="*/ 2147483646 h 911"/>
                <a:gd name="T28" fmla="*/ 2147483646 w 1247"/>
                <a:gd name="T29" fmla="*/ 2147483646 h 911"/>
                <a:gd name="T30" fmla="*/ 0 w 1247"/>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7" h="911">
                  <a:moveTo>
                    <a:pt x="1246" y="910"/>
                  </a:moveTo>
                  <a:lnTo>
                    <a:pt x="1115" y="899"/>
                  </a:lnTo>
                  <a:lnTo>
                    <a:pt x="1050" y="889"/>
                  </a:lnTo>
                  <a:lnTo>
                    <a:pt x="982" y="872"/>
                  </a:lnTo>
                  <a:lnTo>
                    <a:pt x="919" y="852"/>
                  </a:lnTo>
                  <a:lnTo>
                    <a:pt x="851" y="825"/>
                  </a:lnTo>
                  <a:lnTo>
                    <a:pt x="788" y="787"/>
                  </a:lnTo>
                  <a:lnTo>
                    <a:pt x="655" y="683"/>
                  </a:lnTo>
                  <a:lnTo>
                    <a:pt x="524" y="533"/>
                  </a:lnTo>
                  <a:lnTo>
                    <a:pt x="393" y="356"/>
                  </a:lnTo>
                  <a:lnTo>
                    <a:pt x="327" y="265"/>
                  </a:lnTo>
                  <a:lnTo>
                    <a:pt x="260" y="181"/>
                  </a:lnTo>
                  <a:lnTo>
                    <a:pt x="196" y="107"/>
                  </a:lnTo>
                  <a:lnTo>
                    <a:pt x="129" y="49"/>
                  </a:lnTo>
                  <a:lnTo>
                    <a:pt x="65" y="14"/>
                  </a:lnTo>
                  <a:lnTo>
                    <a:pt x="0"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0" name="Freeform 19">
              <a:extLst>
                <a:ext uri="{FF2B5EF4-FFF2-40B4-BE49-F238E27FC236}">
                  <a16:creationId xmlns:a16="http://schemas.microsoft.com/office/drawing/2014/main" id="{FCC41761-19B7-496E-AB74-A502BC423A39}"/>
                </a:ext>
              </a:extLst>
            </p:cNvPr>
            <p:cNvSpPr>
              <a:spLocks/>
            </p:cNvSpPr>
            <p:nvPr/>
          </p:nvSpPr>
          <p:spPr bwMode="auto">
            <a:xfrm>
              <a:off x="7945439" y="2492376"/>
              <a:ext cx="1127125" cy="1444625"/>
            </a:xfrm>
            <a:custGeom>
              <a:avLst/>
              <a:gdLst>
                <a:gd name="T0" fmla="*/ 0 w 710"/>
                <a:gd name="T1" fmla="*/ 2147483646 h 910"/>
                <a:gd name="T2" fmla="*/ 2147483646 w 710"/>
                <a:gd name="T3" fmla="*/ 2147483646 h 910"/>
                <a:gd name="T4" fmla="*/ 2147483646 w 710"/>
                <a:gd name="T5" fmla="*/ 2147483646 h 910"/>
                <a:gd name="T6" fmla="*/ 2147483646 w 710"/>
                <a:gd name="T7" fmla="*/ 2147483646 h 910"/>
                <a:gd name="T8" fmla="*/ 2147483646 w 710"/>
                <a:gd name="T9" fmla="*/ 2147483646 h 910"/>
                <a:gd name="T10" fmla="*/ 2147483646 w 710"/>
                <a:gd name="T11" fmla="*/ 2147483646 h 910"/>
                <a:gd name="T12" fmla="*/ 2147483646 w 710"/>
                <a:gd name="T13" fmla="*/ 2147483646 h 910"/>
                <a:gd name="T14" fmla="*/ 2147483646 w 710"/>
                <a:gd name="T15" fmla="*/ 2147483646 h 910"/>
                <a:gd name="T16" fmla="*/ 2147483646 w 710"/>
                <a:gd name="T17" fmla="*/ 2147483646 h 910"/>
                <a:gd name="T18" fmla="*/ 2147483646 w 710"/>
                <a:gd name="T19" fmla="*/ 2147483646 h 910"/>
                <a:gd name="T20" fmla="*/ 2147483646 w 710"/>
                <a:gd name="T21" fmla="*/ 2147483646 h 910"/>
                <a:gd name="T22" fmla="*/ 2147483646 w 710"/>
                <a:gd name="T23" fmla="*/ 2147483646 h 910"/>
                <a:gd name="T24" fmla="*/ 2147483646 w 710"/>
                <a:gd name="T25" fmla="*/ 2147483646 h 910"/>
                <a:gd name="T26" fmla="*/ 2147483646 w 710"/>
                <a:gd name="T27" fmla="*/ 2147483646 h 910"/>
                <a:gd name="T28" fmla="*/ 2147483646 w 710"/>
                <a:gd name="T29" fmla="*/ 2147483646 h 910"/>
                <a:gd name="T30" fmla="*/ 2147483646 w 710"/>
                <a:gd name="T31" fmla="*/ 0 h 9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10" h="910">
                  <a:moveTo>
                    <a:pt x="0" y="910"/>
                  </a:moveTo>
                  <a:lnTo>
                    <a:pt x="73" y="899"/>
                  </a:lnTo>
                  <a:lnTo>
                    <a:pt x="109" y="889"/>
                  </a:lnTo>
                  <a:lnTo>
                    <a:pt x="147" y="872"/>
                  </a:lnTo>
                  <a:lnTo>
                    <a:pt x="182" y="852"/>
                  </a:lnTo>
                  <a:lnTo>
                    <a:pt x="219" y="825"/>
                  </a:lnTo>
                  <a:lnTo>
                    <a:pt x="255" y="787"/>
                  </a:lnTo>
                  <a:lnTo>
                    <a:pt x="327" y="683"/>
                  </a:lnTo>
                  <a:lnTo>
                    <a:pt x="399" y="533"/>
                  </a:lnTo>
                  <a:lnTo>
                    <a:pt x="473" y="356"/>
                  </a:lnTo>
                  <a:lnTo>
                    <a:pt x="508" y="265"/>
                  </a:lnTo>
                  <a:lnTo>
                    <a:pt x="546" y="181"/>
                  </a:lnTo>
                  <a:lnTo>
                    <a:pt x="581" y="107"/>
                  </a:lnTo>
                  <a:lnTo>
                    <a:pt x="619" y="49"/>
                  </a:lnTo>
                  <a:lnTo>
                    <a:pt x="654" y="14"/>
                  </a:lnTo>
                  <a:lnTo>
                    <a:pt x="710"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1" name="Line 20">
              <a:extLst>
                <a:ext uri="{FF2B5EF4-FFF2-40B4-BE49-F238E27FC236}">
                  <a16:creationId xmlns:a16="http://schemas.microsoft.com/office/drawing/2014/main" id="{BB98B29F-2FF1-4FD2-8EB2-17BAA06738C0}"/>
                </a:ext>
              </a:extLst>
            </p:cNvPr>
            <p:cNvSpPr>
              <a:spLocks noChangeShapeType="1"/>
            </p:cNvSpPr>
            <p:nvPr/>
          </p:nvSpPr>
          <p:spPr bwMode="auto">
            <a:xfrm>
              <a:off x="6096000" y="4016375"/>
              <a:ext cx="4236719"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grpSp>
      <p:sp>
        <p:nvSpPr>
          <p:cNvPr id="22" name="Text Box 22">
            <a:extLst>
              <a:ext uri="{FF2B5EF4-FFF2-40B4-BE49-F238E27FC236}">
                <a16:creationId xmlns:a16="http://schemas.microsoft.com/office/drawing/2014/main" id="{176FF1B5-40B2-46D5-96CC-356405910FE9}"/>
              </a:ext>
            </a:extLst>
          </p:cNvPr>
          <p:cNvSpPr txBox="1">
            <a:spLocks noChangeArrowheads="1"/>
          </p:cNvSpPr>
          <p:nvPr/>
        </p:nvSpPr>
        <p:spPr bwMode="auto">
          <a:xfrm>
            <a:off x="5815648" y="460692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a:latin typeface="Arial" panose="020B0604020202020204" pitchFamily="34" charset="0"/>
              </a:rPr>
              <a:t>or</a:t>
            </a:r>
          </a:p>
        </p:txBody>
      </p:sp>
    </p:spTree>
    <p:extLst>
      <p:ext uri="{BB962C8B-B14F-4D97-AF65-F5344CB8AC3E}">
        <p14:creationId xmlns:p14="http://schemas.microsoft.com/office/powerpoint/2010/main" val="40240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9316D48-88C4-46E0-936B-58B608DF6FD0}"/>
              </a:ext>
            </a:extLst>
          </p:cNvPr>
          <p:cNvSpPr>
            <a:spLocks noGrp="1" noChangeArrowheads="1"/>
          </p:cNvSpPr>
          <p:nvPr>
            <p:ph type="title"/>
          </p:nvPr>
        </p:nvSpPr>
        <p:spPr/>
        <p:txBody>
          <a:bodyPr/>
          <a:lstStyle/>
          <a:p>
            <a:r>
              <a:rPr lang="en-US" altLang="en-US"/>
              <a:t>The basic ANOVA situation</a:t>
            </a:r>
          </a:p>
        </p:txBody>
      </p:sp>
      <p:sp>
        <p:nvSpPr>
          <p:cNvPr id="4" name="Content Placeholder 3">
            <a:extLst>
              <a:ext uri="{FF2B5EF4-FFF2-40B4-BE49-F238E27FC236}">
                <a16:creationId xmlns:a16="http://schemas.microsoft.com/office/drawing/2014/main" id="{918BF14D-B997-4526-A98D-EF59B04FE34F}"/>
              </a:ext>
            </a:extLst>
          </p:cNvPr>
          <p:cNvSpPr>
            <a:spLocks noGrp="1"/>
          </p:cNvSpPr>
          <p:nvPr>
            <p:ph idx="1"/>
          </p:nvPr>
        </p:nvSpPr>
        <p:spPr>
          <a:xfrm>
            <a:off x="1097280" y="1845734"/>
            <a:ext cx="10058400" cy="4189306"/>
          </a:xfrm>
        </p:spPr>
        <p:txBody>
          <a:bodyPr>
            <a:normAutofit/>
          </a:bodyPr>
          <a:lstStyle/>
          <a:p>
            <a:r>
              <a:rPr lang="en-CA" dirty="0"/>
              <a:t>ANOVA allows for comparison of 3 or more groups</a:t>
            </a:r>
          </a:p>
          <a:p>
            <a:pPr lvl="1"/>
            <a:r>
              <a:rPr lang="en-CA" dirty="0"/>
              <a:t>If the grouping (categorical) variable has only two values, just use a 2-sample T-Test! </a:t>
            </a:r>
          </a:p>
          <a:p>
            <a:r>
              <a:rPr lang="en-CA" dirty="0"/>
              <a:t>An example: </a:t>
            </a:r>
          </a:p>
          <a:p>
            <a:pPr lvl="1"/>
            <a:r>
              <a:rPr lang="en-CA" dirty="0"/>
              <a:t>Subjects: 25 patients with blisters</a:t>
            </a:r>
          </a:p>
          <a:p>
            <a:pPr lvl="1"/>
            <a:r>
              <a:rPr lang="en-CA" dirty="0"/>
              <a:t>Treatments: Treatment A, Treatment B, Placebo</a:t>
            </a:r>
          </a:p>
          <a:p>
            <a:pPr lvl="1"/>
            <a:r>
              <a:rPr lang="en-CA" dirty="0"/>
              <a:t>Measurement: # of days until blisters heal</a:t>
            </a:r>
          </a:p>
          <a:p>
            <a:pPr lvl="1"/>
            <a:r>
              <a:rPr lang="en-CA" dirty="0"/>
              <a:t>Data values [counts, means]:</a:t>
            </a:r>
          </a:p>
          <a:p>
            <a:pPr marL="201168" lvl="1" indent="0">
              <a:buNone/>
            </a:pPr>
            <a:r>
              <a:rPr lang="en-CA" dirty="0"/>
              <a:t>	 A: 5,6,6,7,7,8,9,10		[8, 7.250]</a:t>
            </a:r>
          </a:p>
          <a:p>
            <a:pPr marL="201168" lvl="1" indent="0">
              <a:buNone/>
            </a:pPr>
            <a:r>
              <a:rPr lang="en-CA" dirty="0"/>
              <a:t>	 B: 7,7,8,9,9,10,10,11	[8, 8.875]</a:t>
            </a:r>
          </a:p>
          <a:p>
            <a:pPr marL="201168" lvl="1" indent="0">
              <a:buNone/>
            </a:pPr>
            <a:r>
              <a:rPr lang="en-CA" dirty="0"/>
              <a:t>	 P: 7,9,9,10,10,10,11,12,13	[9, 10.11]</a:t>
            </a:r>
          </a:p>
          <a:p>
            <a:pPr lvl="1"/>
            <a:r>
              <a:rPr lang="en-CA" dirty="0"/>
              <a:t>Are these differences significant?</a:t>
            </a:r>
          </a:p>
        </p:txBody>
      </p:sp>
      <p:sp>
        <p:nvSpPr>
          <p:cNvPr id="5" name="Footer Placeholder 4">
            <a:extLst>
              <a:ext uri="{FF2B5EF4-FFF2-40B4-BE49-F238E27FC236}">
                <a16:creationId xmlns:a16="http://schemas.microsoft.com/office/drawing/2014/main" id="{CD5A2AA3-DCFC-40F3-B15F-CD86ED0D7556}"/>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6" name="Slide Number Placeholder 5">
            <a:extLst>
              <a:ext uri="{FF2B5EF4-FFF2-40B4-BE49-F238E27FC236}">
                <a16:creationId xmlns:a16="http://schemas.microsoft.com/office/drawing/2014/main" id="{69809991-6FE1-4D4E-AC31-B5E722440A25}"/>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3" descr="Three box plots on a single chart, showing clearly different medians, IQRs and ranges within the upper and lower bounds.">
            <a:extLst>
              <a:ext uri="{FF2B5EF4-FFF2-40B4-BE49-F238E27FC236}">
                <a16:creationId xmlns:a16="http://schemas.microsoft.com/office/drawing/2014/main" id="{100B4E74-0206-4FDF-ACAB-9067AD2E38E2}"/>
              </a:ext>
            </a:extLst>
          </p:cNvPr>
          <p:cNvGraphicFramePr>
            <a:graphicFrameLocks noChangeAspect="1"/>
          </p:cNvGraphicFramePr>
          <p:nvPr>
            <p:extLst>
              <p:ext uri="{D42A27DB-BD31-4B8C-83A1-F6EECF244321}">
                <p14:modId xmlns:p14="http://schemas.microsoft.com/office/powerpoint/2010/main" val="171582409"/>
              </p:ext>
            </p:extLst>
          </p:nvPr>
        </p:nvGraphicFramePr>
        <p:xfrm>
          <a:off x="5649786" y="1788584"/>
          <a:ext cx="6542214" cy="4475056"/>
        </p:xfrm>
        <a:graphic>
          <a:graphicData uri="http://schemas.openxmlformats.org/presentationml/2006/ole">
            <mc:AlternateContent xmlns:mc="http://schemas.openxmlformats.org/markup-compatibility/2006">
              <mc:Choice xmlns:v="urn:schemas-microsoft-com:vml" Requires="v">
                <p:oleObj name="Mtb Graph" r:id="rId2" imgW="3753360" imgH="2574000" progId="MinitabGraph.Document">
                  <p:embed/>
                </p:oleObj>
              </mc:Choice>
              <mc:Fallback>
                <p:oleObj name="Mtb Graph" r:id="rId2" imgW="3753360" imgH="2574000" progId="MinitabGraph.Document">
                  <p:embed/>
                  <p:pic>
                    <p:nvPicPr>
                      <p:cNvPr id="18" name="Object 3" descr="Three box plots on a single chart, showing clearly different medians, IQRs and ranges within the upper and lower bounds.">
                        <a:extLst>
                          <a:ext uri="{FF2B5EF4-FFF2-40B4-BE49-F238E27FC236}">
                            <a16:creationId xmlns:a16="http://schemas.microsoft.com/office/drawing/2014/main" id="{100B4E74-0206-4FDF-ACAB-9067AD2E3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786" y="1788584"/>
                        <a:ext cx="6542214" cy="4475056"/>
                      </a:xfrm>
                      <a:prstGeom prst="rect">
                        <a:avLst/>
                      </a:prstGeom>
                      <a:noFill/>
                      <a:ln>
                        <a:noFill/>
                      </a:ln>
                      <a:effectLst/>
                    </p:spPr>
                  </p:pic>
                </p:oleObj>
              </mc:Fallback>
            </mc:AlternateContent>
          </a:graphicData>
        </a:graphic>
      </p:graphicFrame>
      <p:sp>
        <p:nvSpPr>
          <p:cNvPr id="21506" name="Rectangle 2">
            <a:extLst>
              <a:ext uri="{FF2B5EF4-FFF2-40B4-BE49-F238E27FC236}">
                <a16:creationId xmlns:a16="http://schemas.microsoft.com/office/drawing/2014/main" id="{67FCD220-3B4A-4461-BB0D-3804BC67FEAE}"/>
              </a:ext>
            </a:extLst>
          </p:cNvPr>
          <p:cNvSpPr>
            <a:spLocks noGrp="1" noChangeArrowheads="1"/>
          </p:cNvSpPr>
          <p:nvPr>
            <p:ph type="title"/>
          </p:nvPr>
        </p:nvSpPr>
        <p:spPr/>
        <p:txBody>
          <a:bodyPr/>
          <a:lstStyle/>
          <a:p>
            <a:r>
              <a:rPr lang="en-US" altLang="en-US" dirty="0"/>
              <a:t>Investigating the ANOVA Question</a:t>
            </a:r>
          </a:p>
        </p:txBody>
      </p:sp>
      <p:sp>
        <p:nvSpPr>
          <p:cNvPr id="11" name="Content Placeholder 10">
            <a:extLst>
              <a:ext uri="{FF2B5EF4-FFF2-40B4-BE49-F238E27FC236}">
                <a16:creationId xmlns:a16="http://schemas.microsoft.com/office/drawing/2014/main" id="{6D6B66DF-13BE-4DB6-AFEC-AFD8AA381BD5}"/>
              </a:ext>
            </a:extLst>
          </p:cNvPr>
          <p:cNvSpPr>
            <a:spLocks noGrp="1"/>
          </p:cNvSpPr>
          <p:nvPr>
            <p:ph idx="1"/>
          </p:nvPr>
        </p:nvSpPr>
        <p:spPr/>
        <p:txBody>
          <a:bodyPr>
            <a:normAutofit/>
          </a:bodyPr>
          <a:lstStyle/>
          <a:p>
            <a:r>
              <a:rPr lang="en-US" altLang="en-US" dirty="0"/>
              <a:t>We can perform an informal graphical investigation</a:t>
            </a:r>
          </a:p>
          <a:p>
            <a:pPr lvl="1"/>
            <a:r>
              <a:rPr lang="en-US" altLang="en-US" dirty="0"/>
              <a:t>side-by-side box plots</a:t>
            </a:r>
          </a:p>
          <a:p>
            <a:pPr lvl="1"/>
            <a:r>
              <a:rPr lang="en-US" altLang="en-US" dirty="0"/>
              <a:t>multiple histograms</a:t>
            </a:r>
          </a:p>
          <a:p>
            <a:r>
              <a:rPr lang="en-US" altLang="en-US" dirty="0"/>
              <a:t>But we want real values, and likelihoods that </a:t>
            </a:r>
            <a:br>
              <a:rPr lang="en-US" altLang="en-US" dirty="0"/>
            </a:br>
            <a:r>
              <a:rPr lang="en-US" altLang="en-US" dirty="0"/>
              <a:t>they are right</a:t>
            </a:r>
          </a:p>
          <a:p>
            <a:r>
              <a:rPr lang="en-US" altLang="en-US" dirty="0"/>
              <a:t>Whether the differences between the groups </a:t>
            </a:r>
            <a:br>
              <a:rPr lang="en-US" altLang="en-US" dirty="0"/>
            </a:br>
            <a:r>
              <a:rPr lang="en-US" altLang="en-US" dirty="0"/>
              <a:t>are significant depends on </a:t>
            </a:r>
          </a:p>
          <a:p>
            <a:pPr lvl="1"/>
            <a:r>
              <a:rPr lang="en-US" altLang="en-US" dirty="0"/>
              <a:t>the difference in the means</a:t>
            </a:r>
          </a:p>
          <a:p>
            <a:pPr lvl="1"/>
            <a:r>
              <a:rPr lang="en-US" altLang="en-US" dirty="0"/>
              <a:t>the standard deviations of each group</a:t>
            </a:r>
          </a:p>
          <a:p>
            <a:pPr lvl="1"/>
            <a:r>
              <a:rPr lang="en-US" altLang="en-US" dirty="0"/>
              <a:t>the sample sizes</a:t>
            </a:r>
          </a:p>
          <a:p>
            <a:r>
              <a:rPr lang="en-US" altLang="en-US" dirty="0"/>
              <a:t>ANOVA determines P-value from F-statistic</a:t>
            </a:r>
          </a:p>
        </p:txBody>
      </p:sp>
      <p:sp>
        <p:nvSpPr>
          <p:cNvPr id="14" name="Footer Placeholder 13">
            <a:extLst>
              <a:ext uri="{FF2B5EF4-FFF2-40B4-BE49-F238E27FC236}">
                <a16:creationId xmlns:a16="http://schemas.microsoft.com/office/drawing/2014/main" id="{C82EC0DE-D2DD-4889-A7E2-C230403E7EE2}"/>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15" name="Slide Number Placeholder 14">
            <a:extLst>
              <a:ext uri="{FF2B5EF4-FFF2-40B4-BE49-F238E27FC236}">
                <a16:creationId xmlns:a16="http://schemas.microsoft.com/office/drawing/2014/main" id="{BF976325-A359-4094-94E3-E187C36EED5E}"/>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B4AD-4915-4D49-9AC3-7974178CBECE}"/>
              </a:ext>
            </a:extLst>
          </p:cNvPr>
          <p:cNvSpPr>
            <a:spLocks noGrp="1"/>
          </p:cNvSpPr>
          <p:nvPr>
            <p:ph type="title"/>
          </p:nvPr>
        </p:nvSpPr>
        <p:spPr/>
        <p:txBody>
          <a:bodyPr/>
          <a:lstStyle/>
          <a:p>
            <a:r>
              <a:rPr lang="en-US" dirty="0"/>
              <a:t>One-Factor ANOVA </a:t>
            </a:r>
            <a:endParaRPr lang="en-CA" dirty="0"/>
          </a:p>
        </p:txBody>
      </p:sp>
      <p:sp>
        <p:nvSpPr>
          <p:cNvPr id="3" name="Content Placeholder 2">
            <a:extLst>
              <a:ext uri="{FF2B5EF4-FFF2-40B4-BE49-F238E27FC236}">
                <a16:creationId xmlns:a16="http://schemas.microsoft.com/office/drawing/2014/main" id="{22A9724D-6384-49E7-AA7B-46AFD3686C40}"/>
              </a:ext>
            </a:extLst>
          </p:cNvPr>
          <p:cNvSpPr>
            <a:spLocks noGrp="1"/>
          </p:cNvSpPr>
          <p:nvPr>
            <p:ph idx="1"/>
          </p:nvPr>
        </p:nvSpPr>
        <p:spPr/>
        <p:txBody>
          <a:bodyPr/>
          <a:lstStyle/>
          <a:p>
            <a:r>
              <a:rPr lang="en-CA" dirty="0"/>
              <a:t>The ‘null hypothesis’ is that all means are the same</a:t>
            </a:r>
            <a:r>
              <a:rPr lang="en-CA" b="1" baseline="30000" dirty="0">
                <a:solidFill>
                  <a:schemeClr val="accent2"/>
                </a:solidFill>
              </a:rPr>
              <a:t>1</a:t>
            </a:r>
            <a:r>
              <a:rPr lang="en-CA" dirty="0"/>
              <a:t>... </a:t>
            </a:r>
          </a:p>
          <a:p>
            <a:endParaRPr lang="en-CA" dirty="0"/>
          </a:p>
          <a:p>
            <a:endParaRPr lang="en-CA" dirty="0"/>
          </a:p>
          <a:p>
            <a:r>
              <a:rPr lang="en-CA" dirty="0"/>
              <a:t>... and the alternative is anything else</a:t>
            </a:r>
          </a:p>
          <a:p>
            <a:endParaRPr lang="en-CA" dirty="0"/>
          </a:p>
          <a:p>
            <a:endParaRPr lang="en-CA" dirty="0"/>
          </a:p>
          <a:p>
            <a:endParaRPr lang="en-CA" dirty="0"/>
          </a:p>
        </p:txBody>
      </p:sp>
      <p:sp>
        <p:nvSpPr>
          <p:cNvPr id="4" name="Footer Placeholder 3">
            <a:extLst>
              <a:ext uri="{FF2B5EF4-FFF2-40B4-BE49-F238E27FC236}">
                <a16:creationId xmlns:a16="http://schemas.microsoft.com/office/drawing/2014/main" id="{1AEBAAE0-BDB1-4FCC-83A6-4D4EFD5FDC3C}"/>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2BB31815-0752-4AC0-A1AF-273EB6706845}"/>
              </a:ext>
            </a:extLst>
          </p:cNvPr>
          <p:cNvSpPr>
            <a:spLocks noGrp="1"/>
          </p:cNvSpPr>
          <p:nvPr>
            <p:ph type="sldNum" sz="quarter" idx="12"/>
          </p:nvPr>
        </p:nvSpPr>
        <p:spPr/>
        <p:txBody>
          <a:bodyPr/>
          <a:lstStyle/>
          <a:p>
            <a:fld id="{8A7A6979-0714-4377-B894-6BE4C2D6E202}" type="slidenum">
              <a:rPr lang="en-US" smtClean="0"/>
              <a:pPr/>
              <a:t>14</a:t>
            </a:fld>
            <a:endParaRPr lang="en-US" dirty="0"/>
          </a:p>
        </p:txBody>
      </p:sp>
      <mc:AlternateContent xmlns:mc="http://schemas.openxmlformats.org/markup-compatibility/2006" xmlns:a14="http://schemas.microsoft.com/office/drawing/2010/main">
        <mc:Choice Requires="a14">
          <p:sp>
            <p:nvSpPr>
              <p:cNvPr id="6" name="Object 12">
                <a:extLst>
                  <a:ext uri="{FF2B5EF4-FFF2-40B4-BE49-F238E27FC236}">
                    <a16:creationId xmlns:a16="http://schemas.microsoft.com/office/drawing/2014/main" id="{F28EF6CD-EE56-4C7C-A7BB-81AC7B527ED0}"/>
                  </a:ext>
                </a:extLst>
              </p:cNvPr>
              <p:cNvSpPr txBox="1"/>
              <p:nvPr/>
            </p:nvSpPr>
            <p:spPr bwMode="auto">
              <a:xfrm>
                <a:off x="1612900" y="2281238"/>
                <a:ext cx="4122738" cy="554037"/>
              </a:xfrm>
              <a:prstGeom prst="rect">
                <a:avLst/>
              </a:prstGeom>
              <a:solidFill>
                <a:srgbClr val="FDE0BD"/>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CA" sz="2400" i="1" smtClean="0">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H</m:t>
                          </m:r>
                        </m:e>
                        <m:sub>
                          <m:r>
                            <a:rPr lang="en-CA" sz="2400" i="0">
                              <a:solidFill>
                                <a:srgbClr val="000000"/>
                              </a:solidFill>
                              <a:latin typeface="Cambria Math" panose="02040503050406030204" pitchFamily="18" charset="0"/>
                            </a:rPr>
                            <m:t>0</m:t>
                          </m:r>
                        </m:sub>
                      </m:sSub>
                      <m:r>
                        <a:rPr lang="en-CA" sz="2400" i="0">
                          <a:solidFill>
                            <a:srgbClr val="000000"/>
                          </a:solidFill>
                          <a:latin typeface="Cambria Math" panose="02040503050406030204" pitchFamily="18" charset="0"/>
                        </a:rPr>
                        <m:t>:</m:t>
                      </m:r>
                      <m:r>
                        <a:rPr lang="en-CA" sz="2400" i="1">
                          <a:solidFill>
                            <a:srgbClr val="000000"/>
                          </a:solidFill>
                          <a:latin typeface="Cambria Math" panose="02040503050406030204" pitchFamily="18" charset="0"/>
                        </a:rPr>
                        <m:t> </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1</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2</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3</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m:rPr>
                              <m:sty m:val="p"/>
                            </m:rPr>
                            <a:rPr lang="en-CA" sz="2400" b="0" i="0" smtClean="0">
                              <a:solidFill>
                                <a:srgbClr val="000000"/>
                              </a:solidFill>
                              <a:latin typeface="Cambria Math" panose="02040503050406030204" pitchFamily="18" charset="0"/>
                            </a:rPr>
                            <m:t>n</m:t>
                          </m:r>
                        </m:sub>
                      </m:sSub>
                    </m:oMath>
                  </m:oMathPara>
                </a14:m>
                <a:endParaRPr lang="en-CA" sz="2400" dirty="0"/>
              </a:p>
            </p:txBody>
          </p:sp>
        </mc:Choice>
        <mc:Fallback xmlns="">
          <p:sp>
            <p:nvSpPr>
              <p:cNvPr id="6" name="Object 12">
                <a:extLst>
                  <a:ext uri="{FF2B5EF4-FFF2-40B4-BE49-F238E27FC236}">
                    <a16:creationId xmlns:a16="http://schemas.microsoft.com/office/drawing/2014/main" id="{F28EF6CD-EE56-4C7C-A7BB-81AC7B527ED0}"/>
                  </a:ext>
                </a:extLst>
              </p:cNvPr>
              <p:cNvSpPr txBox="1">
                <a:spLocks noRot="1" noChangeAspect="1" noMove="1" noResize="1" noEditPoints="1" noAdjustHandles="1" noChangeArrowheads="1" noChangeShapeType="1" noTextEdit="1"/>
              </p:cNvSpPr>
              <p:nvPr/>
            </p:nvSpPr>
            <p:spPr bwMode="auto">
              <a:xfrm>
                <a:off x="1612900" y="2281238"/>
                <a:ext cx="4122738" cy="554037"/>
              </a:xfrm>
              <a:prstGeom prst="rect">
                <a:avLst/>
              </a:prstGeom>
              <a:blipFill>
                <a:blip r:embed="rId3"/>
                <a:stretch>
                  <a:fillRect l="-444"/>
                </a:stretch>
              </a:blipFill>
              <a:ln>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Object 13">
                <a:extLst>
                  <a:ext uri="{FF2B5EF4-FFF2-40B4-BE49-F238E27FC236}">
                    <a16:creationId xmlns:a16="http://schemas.microsoft.com/office/drawing/2014/main" id="{53756DF4-470E-4B2C-B386-370152C6A8E6}"/>
                  </a:ext>
                </a:extLst>
              </p:cNvPr>
              <p:cNvSpPr txBox="1"/>
              <p:nvPr/>
            </p:nvSpPr>
            <p:spPr bwMode="auto">
              <a:xfrm>
                <a:off x="1612900" y="3751645"/>
                <a:ext cx="4122738" cy="554038"/>
              </a:xfrm>
              <a:prstGeom prst="rect">
                <a:avLst/>
              </a:prstGeom>
              <a:solidFill>
                <a:srgbClr val="FDE0BD"/>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H</m:t>
                          </m:r>
                        </m:e>
                        <m:sub>
                          <m:r>
                            <a:rPr lang="en-CA" sz="2400" i="0">
                              <a:solidFill>
                                <a:srgbClr val="000000"/>
                              </a:solidFill>
                              <a:latin typeface="Cambria Math" panose="02040503050406030204" pitchFamily="18" charset="0"/>
                            </a:rPr>
                            <m:t>1</m:t>
                          </m:r>
                        </m:sub>
                      </m:sSub>
                      <m:r>
                        <a:rPr lang="en-CA" sz="2400" i="0">
                          <a:solidFill>
                            <a:srgbClr val="000000"/>
                          </a:solidFill>
                          <a:latin typeface="Cambria Math" panose="02040503050406030204" pitchFamily="18" charset="0"/>
                        </a:rPr>
                        <m:t>:</m:t>
                      </m:r>
                      <m:r>
                        <a:rPr lang="en-CA" sz="2400" i="1">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Not</m:t>
                      </m:r>
                      <m:r>
                        <m:rPr>
                          <m:nor/>
                        </m:rPr>
                        <a:rPr lang="en-CA" sz="2400" i="0">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all</m:t>
                      </m:r>
                      <m:r>
                        <m:rPr>
                          <m:nor/>
                        </m:rPr>
                        <a:rPr lang="en-CA" sz="2400" i="0">
                          <a:solidFill>
                            <a:srgbClr val="000000"/>
                          </a:solidFill>
                          <a:latin typeface="Cambria Math" panose="02040503050406030204" pitchFamily="18" charset="0"/>
                        </a:rPr>
                        <m:t> </m:t>
                      </m:r>
                      <m:sSub>
                        <m:sSubPr>
                          <m:ctrlPr>
                            <a:rPr lang="en-CA" sz="2400" i="1">
                              <a:solidFill>
                                <a:srgbClr val="000000"/>
                              </a:solidFill>
                              <a:latin typeface="Cambria Math" panose="02040503050406030204" pitchFamily="18" charset="0"/>
                            </a:rPr>
                          </m:ctrlPr>
                        </m:sSubPr>
                        <m:e>
                          <m:r>
                            <m:rPr>
                              <m:nor/>
                            </m:rPr>
                            <a:rPr lang="en-CA" sz="2400" i="0">
                              <a:solidFill>
                                <a:srgbClr val="000000"/>
                              </a:solidFill>
                              <a:latin typeface="Cambria Math" panose="02040503050406030204" pitchFamily="18" charset="0"/>
                            </a:rPr>
                            <m:t>μ</m:t>
                          </m:r>
                        </m:e>
                        <m:sub>
                          <m:r>
                            <m:rPr>
                              <m:sty m:val="p"/>
                            </m:rPr>
                            <a:rPr lang="en-CA" sz="2400" i="0">
                              <a:solidFill>
                                <a:srgbClr val="000000"/>
                              </a:solidFill>
                              <a:latin typeface="Cambria Math" panose="02040503050406030204" pitchFamily="18" charset="0"/>
                            </a:rPr>
                            <m:t>i</m:t>
                          </m:r>
                        </m:sub>
                      </m:sSub>
                      <m:r>
                        <m:rPr>
                          <m:nor/>
                        </m:rPr>
                        <a:rPr lang="en-CA" sz="2400" i="0">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are</m:t>
                      </m:r>
                      <m:r>
                        <m:rPr>
                          <m:nor/>
                        </m:rPr>
                        <a:rPr lang="en-CA" sz="2400" i="0">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the</m:t>
                      </m:r>
                      <m:r>
                        <m:rPr>
                          <m:nor/>
                        </m:rPr>
                        <a:rPr lang="en-CA" sz="2400" i="0">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same</m:t>
                      </m:r>
                    </m:oMath>
                  </m:oMathPara>
                </a14:m>
                <a:endParaRPr lang="en-CA" sz="2400" dirty="0"/>
              </a:p>
            </p:txBody>
          </p:sp>
        </mc:Choice>
        <mc:Fallback xmlns="">
          <p:sp>
            <p:nvSpPr>
              <p:cNvPr id="7" name="Object 13">
                <a:extLst>
                  <a:ext uri="{FF2B5EF4-FFF2-40B4-BE49-F238E27FC236}">
                    <a16:creationId xmlns:a16="http://schemas.microsoft.com/office/drawing/2014/main" id="{53756DF4-470E-4B2C-B386-370152C6A8E6}"/>
                  </a:ext>
                </a:extLst>
              </p:cNvPr>
              <p:cNvSpPr txBox="1">
                <a:spLocks noRot="1" noChangeAspect="1" noMove="1" noResize="1" noEditPoints="1" noAdjustHandles="1" noChangeArrowheads="1" noChangeShapeType="1" noTextEdit="1"/>
              </p:cNvSpPr>
              <p:nvPr/>
            </p:nvSpPr>
            <p:spPr bwMode="auto">
              <a:xfrm>
                <a:off x="1612900" y="3751645"/>
                <a:ext cx="4122738" cy="554038"/>
              </a:xfrm>
              <a:prstGeom prst="rect">
                <a:avLst/>
              </a:prstGeom>
              <a:blipFill>
                <a:blip r:embed="rId4"/>
                <a:stretch>
                  <a:fillRect l="-444"/>
                </a:stretch>
              </a:blipFill>
              <a:ln>
                <a:noFill/>
              </a:ln>
              <a:effectLst/>
            </p:spPr>
            <p:txBody>
              <a:bodyPr/>
              <a:lstStyle/>
              <a:p>
                <a:r>
                  <a:rPr lang="en-CA">
                    <a:noFill/>
                  </a:rPr>
                  <a:t> </a:t>
                </a:r>
              </a:p>
            </p:txBody>
          </p:sp>
        </mc:Fallback>
      </mc:AlternateContent>
      <p:sp>
        <p:nvSpPr>
          <p:cNvPr id="14" name="Rectangle 9">
            <a:extLst>
              <a:ext uri="{FF2B5EF4-FFF2-40B4-BE49-F238E27FC236}">
                <a16:creationId xmlns:a16="http://schemas.microsoft.com/office/drawing/2014/main" id="{25BC58DA-936E-4481-9764-D1EF56948C67}"/>
              </a:ext>
            </a:extLst>
          </p:cNvPr>
          <p:cNvSpPr>
            <a:spLocks noChangeArrowheads="1"/>
          </p:cNvSpPr>
          <p:nvPr/>
        </p:nvSpPr>
        <p:spPr bwMode="auto">
          <a:xfrm>
            <a:off x="7319011" y="933305"/>
            <a:ext cx="4038600" cy="912429"/>
          </a:xfrm>
          <a:prstGeom prst="rect">
            <a:avLst/>
          </a:prstGeom>
          <a:solidFill>
            <a:srgbClr val="C7DA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70000"/>
              </a:lnSpc>
              <a:spcBef>
                <a:spcPct val="50000"/>
              </a:spcBef>
              <a:buFontTx/>
              <a:buNone/>
            </a:pPr>
            <a:r>
              <a:rPr lang="en-US" altLang="en-US" sz="1800" dirty="0"/>
              <a:t>All Means are the same:</a:t>
            </a:r>
          </a:p>
          <a:p>
            <a:pPr algn="ctr">
              <a:lnSpc>
                <a:spcPct val="60000"/>
              </a:lnSpc>
              <a:spcBef>
                <a:spcPct val="50000"/>
              </a:spcBef>
              <a:buFontTx/>
              <a:buNone/>
            </a:pPr>
            <a:r>
              <a:rPr lang="en-US" altLang="en-US" sz="1800" dirty="0"/>
              <a:t>The Null Hypothesis is True </a:t>
            </a:r>
          </a:p>
          <a:p>
            <a:pPr algn="ctr">
              <a:lnSpc>
                <a:spcPct val="60000"/>
              </a:lnSpc>
              <a:spcBef>
                <a:spcPct val="50000"/>
              </a:spcBef>
              <a:buFontTx/>
              <a:buNone/>
            </a:pPr>
            <a:r>
              <a:rPr lang="en-US" altLang="en-US" sz="1800" dirty="0"/>
              <a:t>(no difference among means</a:t>
            </a:r>
            <a:r>
              <a:rPr lang="en-US" altLang="en-US" sz="1800" b="1" baseline="30000" dirty="0">
                <a:solidFill>
                  <a:schemeClr val="accent2"/>
                </a:solidFill>
              </a:rPr>
              <a:t>2</a:t>
            </a:r>
            <a:r>
              <a:rPr lang="en-US" altLang="en-US" sz="1800" dirty="0"/>
              <a:t>)</a:t>
            </a:r>
            <a:endParaRPr lang="en-US" altLang="en-US" sz="1800" b="1" dirty="0"/>
          </a:p>
        </p:txBody>
      </p:sp>
      <p:grpSp>
        <p:nvGrpSpPr>
          <p:cNvPr id="19" name="Group 18">
            <a:extLst>
              <a:ext uri="{FF2B5EF4-FFF2-40B4-BE49-F238E27FC236}">
                <a16:creationId xmlns:a16="http://schemas.microsoft.com/office/drawing/2014/main" id="{2CB18653-59B3-4AE6-ADC3-16A3223774AA}"/>
              </a:ext>
              <a:ext uri="{C183D7F6-B498-43B3-948B-1728B52AA6E4}">
                <adec:decorative xmlns:adec="http://schemas.microsoft.com/office/drawing/2017/decorative" val="1"/>
              </a:ext>
            </a:extLst>
          </p:cNvPr>
          <p:cNvGrpSpPr/>
          <p:nvPr/>
        </p:nvGrpSpPr>
        <p:grpSpPr>
          <a:xfrm>
            <a:off x="7319011" y="2835275"/>
            <a:ext cx="4114800" cy="2687638"/>
            <a:chOff x="6629400" y="3028538"/>
            <a:chExt cx="4114800" cy="2687638"/>
          </a:xfrm>
        </p:grpSpPr>
        <p:sp>
          <p:nvSpPr>
            <p:cNvPr id="8" name="Freeform 3">
              <a:extLst>
                <a:ext uri="{FF2B5EF4-FFF2-40B4-BE49-F238E27FC236}">
                  <a16:creationId xmlns:a16="http://schemas.microsoft.com/office/drawing/2014/main" id="{DDB908B5-8A62-455C-A75D-09865B9B0EBC}"/>
                </a:ext>
              </a:extLst>
            </p:cNvPr>
            <p:cNvSpPr>
              <a:spLocks/>
            </p:cNvSpPr>
            <p:nvPr/>
          </p:nvSpPr>
          <p:spPr bwMode="auto">
            <a:xfrm>
              <a:off x="8686801" y="3180938"/>
              <a:ext cx="1827213"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9" name="Freeform 4">
              <a:extLst>
                <a:ext uri="{FF2B5EF4-FFF2-40B4-BE49-F238E27FC236}">
                  <a16:creationId xmlns:a16="http://schemas.microsoft.com/office/drawing/2014/main" id="{7ED905B9-9ACA-4905-9303-E0B4A43DEAFD}"/>
                </a:ext>
              </a:extLst>
            </p:cNvPr>
            <p:cNvSpPr>
              <a:spLocks/>
            </p:cNvSpPr>
            <p:nvPr/>
          </p:nvSpPr>
          <p:spPr bwMode="auto">
            <a:xfrm>
              <a:off x="6934201" y="3180938"/>
              <a:ext cx="1751013" cy="1446213"/>
            </a:xfrm>
            <a:custGeom>
              <a:avLst/>
              <a:gdLst>
                <a:gd name="T0" fmla="*/ 0 w 1103"/>
                <a:gd name="T1" fmla="*/ 2147483646 h 911"/>
                <a:gd name="T2" fmla="*/ 2147483646 w 1103"/>
                <a:gd name="T3" fmla="*/ 2147483646 h 911"/>
                <a:gd name="T4" fmla="*/ 2147483646 w 1103"/>
                <a:gd name="T5" fmla="*/ 2147483646 h 911"/>
                <a:gd name="T6" fmla="*/ 2147483646 w 1103"/>
                <a:gd name="T7" fmla="*/ 2147483646 h 911"/>
                <a:gd name="T8" fmla="*/ 2147483646 w 1103"/>
                <a:gd name="T9" fmla="*/ 2147483646 h 911"/>
                <a:gd name="T10" fmla="*/ 2147483646 w 1103"/>
                <a:gd name="T11" fmla="*/ 2147483646 h 911"/>
                <a:gd name="T12" fmla="*/ 2147483646 w 1103"/>
                <a:gd name="T13" fmla="*/ 2147483646 h 911"/>
                <a:gd name="T14" fmla="*/ 2147483646 w 1103"/>
                <a:gd name="T15" fmla="*/ 2147483646 h 911"/>
                <a:gd name="T16" fmla="*/ 2147483646 w 1103"/>
                <a:gd name="T17" fmla="*/ 2147483646 h 911"/>
                <a:gd name="T18" fmla="*/ 2147483646 w 1103"/>
                <a:gd name="T19" fmla="*/ 2147483646 h 911"/>
                <a:gd name="T20" fmla="*/ 2147483646 w 1103"/>
                <a:gd name="T21" fmla="*/ 2147483646 h 911"/>
                <a:gd name="T22" fmla="*/ 2147483646 w 1103"/>
                <a:gd name="T23" fmla="*/ 2147483646 h 911"/>
                <a:gd name="T24" fmla="*/ 2147483646 w 1103"/>
                <a:gd name="T25" fmla="*/ 2147483646 h 911"/>
                <a:gd name="T26" fmla="*/ 2147483646 w 1103"/>
                <a:gd name="T27" fmla="*/ 2147483646 h 911"/>
                <a:gd name="T28" fmla="*/ 2147483646 w 1103"/>
                <a:gd name="T29" fmla="*/ 2147483646 h 911"/>
                <a:gd name="T30" fmla="*/ 2147483646 w 1103"/>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3" h="911">
                  <a:moveTo>
                    <a:pt x="0" y="910"/>
                  </a:moveTo>
                  <a:lnTo>
                    <a:pt x="116" y="899"/>
                  </a:lnTo>
                  <a:lnTo>
                    <a:pt x="174" y="889"/>
                  </a:lnTo>
                  <a:lnTo>
                    <a:pt x="234" y="872"/>
                  </a:lnTo>
                  <a:lnTo>
                    <a:pt x="290" y="852"/>
                  </a:lnTo>
                  <a:lnTo>
                    <a:pt x="349" y="825"/>
                  </a:lnTo>
                  <a:lnTo>
                    <a:pt x="405" y="787"/>
                  </a:lnTo>
                  <a:lnTo>
                    <a:pt x="521" y="683"/>
                  </a:lnTo>
                  <a:lnTo>
                    <a:pt x="637" y="533"/>
                  </a:lnTo>
                  <a:lnTo>
                    <a:pt x="755" y="356"/>
                  </a:lnTo>
                  <a:lnTo>
                    <a:pt x="811" y="265"/>
                  </a:lnTo>
                  <a:lnTo>
                    <a:pt x="870" y="181"/>
                  </a:lnTo>
                  <a:lnTo>
                    <a:pt x="927" y="107"/>
                  </a:lnTo>
                  <a:lnTo>
                    <a:pt x="986" y="49"/>
                  </a:lnTo>
                  <a:lnTo>
                    <a:pt x="1042" y="14"/>
                  </a:lnTo>
                  <a:lnTo>
                    <a:pt x="1102"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 name="Freeform 5">
              <a:extLst>
                <a:ext uri="{FF2B5EF4-FFF2-40B4-BE49-F238E27FC236}">
                  <a16:creationId xmlns:a16="http://schemas.microsoft.com/office/drawing/2014/main" id="{A179490F-A260-453C-A8B1-39F95773D6FC}"/>
                </a:ext>
              </a:extLst>
            </p:cNvPr>
            <p:cNvSpPr>
              <a:spLocks/>
            </p:cNvSpPr>
            <p:nvPr/>
          </p:nvSpPr>
          <p:spPr bwMode="auto">
            <a:xfrm>
              <a:off x="8686801" y="3104738"/>
              <a:ext cx="1827213"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 name="Freeform 6">
              <a:extLst>
                <a:ext uri="{FF2B5EF4-FFF2-40B4-BE49-F238E27FC236}">
                  <a16:creationId xmlns:a16="http://schemas.microsoft.com/office/drawing/2014/main" id="{C829F6A6-E3E6-4AAB-9A9C-D23BB4EA3291}"/>
                </a:ext>
              </a:extLst>
            </p:cNvPr>
            <p:cNvSpPr>
              <a:spLocks/>
            </p:cNvSpPr>
            <p:nvPr/>
          </p:nvSpPr>
          <p:spPr bwMode="auto">
            <a:xfrm>
              <a:off x="6858001" y="3104738"/>
              <a:ext cx="1827213" cy="1446213"/>
            </a:xfrm>
            <a:custGeom>
              <a:avLst/>
              <a:gdLst>
                <a:gd name="T0" fmla="*/ 0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2147483646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0" y="910"/>
                  </a:moveTo>
                  <a:lnTo>
                    <a:pt x="121" y="899"/>
                  </a:lnTo>
                  <a:lnTo>
                    <a:pt x="181" y="889"/>
                  </a:lnTo>
                  <a:lnTo>
                    <a:pt x="244" y="872"/>
                  </a:lnTo>
                  <a:lnTo>
                    <a:pt x="302" y="852"/>
                  </a:lnTo>
                  <a:lnTo>
                    <a:pt x="365" y="825"/>
                  </a:lnTo>
                  <a:lnTo>
                    <a:pt x="423" y="787"/>
                  </a:lnTo>
                  <a:lnTo>
                    <a:pt x="544" y="683"/>
                  </a:lnTo>
                  <a:lnTo>
                    <a:pt x="665" y="533"/>
                  </a:lnTo>
                  <a:lnTo>
                    <a:pt x="787" y="356"/>
                  </a:lnTo>
                  <a:lnTo>
                    <a:pt x="846" y="265"/>
                  </a:lnTo>
                  <a:lnTo>
                    <a:pt x="908" y="181"/>
                  </a:lnTo>
                  <a:lnTo>
                    <a:pt x="967" y="107"/>
                  </a:lnTo>
                  <a:lnTo>
                    <a:pt x="1029" y="49"/>
                  </a:lnTo>
                  <a:lnTo>
                    <a:pt x="1088" y="14"/>
                  </a:lnTo>
                  <a:lnTo>
                    <a:pt x="115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2" name="Freeform 7">
              <a:extLst>
                <a:ext uri="{FF2B5EF4-FFF2-40B4-BE49-F238E27FC236}">
                  <a16:creationId xmlns:a16="http://schemas.microsoft.com/office/drawing/2014/main" id="{DA1A010D-4DA7-4041-BE3F-251C61067840}"/>
                </a:ext>
              </a:extLst>
            </p:cNvPr>
            <p:cNvSpPr>
              <a:spLocks/>
            </p:cNvSpPr>
            <p:nvPr/>
          </p:nvSpPr>
          <p:spPr bwMode="auto">
            <a:xfrm>
              <a:off x="8686801" y="3028538"/>
              <a:ext cx="1979613" cy="1446213"/>
            </a:xfrm>
            <a:custGeom>
              <a:avLst/>
              <a:gdLst>
                <a:gd name="T0" fmla="*/ 2147483646 w 1247"/>
                <a:gd name="T1" fmla="*/ 2147483646 h 911"/>
                <a:gd name="T2" fmla="*/ 2147483646 w 1247"/>
                <a:gd name="T3" fmla="*/ 2147483646 h 911"/>
                <a:gd name="T4" fmla="*/ 2147483646 w 1247"/>
                <a:gd name="T5" fmla="*/ 2147483646 h 911"/>
                <a:gd name="T6" fmla="*/ 2147483646 w 1247"/>
                <a:gd name="T7" fmla="*/ 2147483646 h 911"/>
                <a:gd name="T8" fmla="*/ 2147483646 w 1247"/>
                <a:gd name="T9" fmla="*/ 2147483646 h 911"/>
                <a:gd name="T10" fmla="*/ 2147483646 w 1247"/>
                <a:gd name="T11" fmla="*/ 2147483646 h 911"/>
                <a:gd name="T12" fmla="*/ 2147483646 w 1247"/>
                <a:gd name="T13" fmla="*/ 2147483646 h 911"/>
                <a:gd name="T14" fmla="*/ 2147483646 w 1247"/>
                <a:gd name="T15" fmla="*/ 2147483646 h 911"/>
                <a:gd name="T16" fmla="*/ 2147483646 w 1247"/>
                <a:gd name="T17" fmla="*/ 2147483646 h 911"/>
                <a:gd name="T18" fmla="*/ 2147483646 w 1247"/>
                <a:gd name="T19" fmla="*/ 2147483646 h 911"/>
                <a:gd name="T20" fmla="*/ 2147483646 w 1247"/>
                <a:gd name="T21" fmla="*/ 2147483646 h 911"/>
                <a:gd name="T22" fmla="*/ 2147483646 w 1247"/>
                <a:gd name="T23" fmla="*/ 2147483646 h 911"/>
                <a:gd name="T24" fmla="*/ 2147483646 w 1247"/>
                <a:gd name="T25" fmla="*/ 2147483646 h 911"/>
                <a:gd name="T26" fmla="*/ 2147483646 w 1247"/>
                <a:gd name="T27" fmla="*/ 2147483646 h 911"/>
                <a:gd name="T28" fmla="*/ 2147483646 w 1247"/>
                <a:gd name="T29" fmla="*/ 2147483646 h 911"/>
                <a:gd name="T30" fmla="*/ 0 w 1247"/>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7" h="911">
                  <a:moveTo>
                    <a:pt x="1246" y="910"/>
                  </a:moveTo>
                  <a:lnTo>
                    <a:pt x="1115" y="899"/>
                  </a:lnTo>
                  <a:lnTo>
                    <a:pt x="1050" y="889"/>
                  </a:lnTo>
                  <a:lnTo>
                    <a:pt x="982" y="872"/>
                  </a:lnTo>
                  <a:lnTo>
                    <a:pt x="919" y="852"/>
                  </a:lnTo>
                  <a:lnTo>
                    <a:pt x="851" y="825"/>
                  </a:lnTo>
                  <a:lnTo>
                    <a:pt x="788" y="787"/>
                  </a:lnTo>
                  <a:lnTo>
                    <a:pt x="655" y="683"/>
                  </a:lnTo>
                  <a:lnTo>
                    <a:pt x="524" y="533"/>
                  </a:lnTo>
                  <a:lnTo>
                    <a:pt x="393" y="356"/>
                  </a:lnTo>
                  <a:lnTo>
                    <a:pt x="327" y="265"/>
                  </a:lnTo>
                  <a:lnTo>
                    <a:pt x="260" y="181"/>
                  </a:lnTo>
                  <a:lnTo>
                    <a:pt x="196" y="107"/>
                  </a:lnTo>
                  <a:lnTo>
                    <a:pt x="129" y="49"/>
                  </a:lnTo>
                  <a:lnTo>
                    <a:pt x="65" y="14"/>
                  </a:lnTo>
                  <a:lnTo>
                    <a:pt x="0"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3" name="Freeform 8">
              <a:extLst>
                <a:ext uri="{FF2B5EF4-FFF2-40B4-BE49-F238E27FC236}">
                  <a16:creationId xmlns:a16="http://schemas.microsoft.com/office/drawing/2014/main" id="{26DBC0D1-3BB5-49C3-873E-A0D2585BE411}"/>
                </a:ext>
              </a:extLst>
            </p:cNvPr>
            <p:cNvSpPr>
              <a:spLocks/>
            </p:cNvSpPr>
            <p:nvPr/>
          </p:nvSpPr>
          <p:spPr bwMode="auto">
            <a:xfrm>
              <a:off x="6781801" y="3028538"/>
              <a:ext cx="1903413" cy="1446213"/>
            </a:xfrm>
            <a:custGeom>
              <a:avLst/>
              <a:gdLst>
                <a:gd name="T0" fmla="*/ 0 w 1199"/>
                <a:gd name="T1" fmla="*/ 2147483646 h 911"/>
                <a:gd name="T2" fmla="*/ 2147483646 w 1199"/>
                <a:gd name="T3" fmla="*/ 2147483646 h 911"/>
                <a:gd name="T4" fmla="*/ 2147483646 w 1199"/>
                <a:gd name="T5" fmla="*/ 2147483646 h 911"/>
                <a:gd name="T6" fmla="*/ 2147483646 w 1199"/>
                <a:gd name="T7" fmla="*/ 2147483646 h 911"/>
                <a:gd name="T8" fmla="*/ 2147483646 w 1199"/>
                <a:gd name="T9" fmla="*/ 2147483646 h 911"/>
                <a:gd name="T10" fmla="*/ 2147483646 w 1199"/>
                <a:gd name="T11" fmla="*/ 2147483646 h 911"/>
                <a:gd name="T12" fmla="*/ 2147483646 w 1199"/>
                <a:gd name="T13" fmla="*/ 2147483646 h 911"/>
                <a:gd name="T14" fmla="*/ 2147483646 w 1199"/>
                <a:gd name="T15" fmla="*/ 2147483646 h 911"/>
                <a:gd name="T16" fmla="*/ 2147483646 w 1199"/>
                <a:gd name="T17" fmla="*/ 2147483646 h 911"/>
                <a:gd name="T18" fmla="*/ 2147483646 w 1199"/>
                <a:gd name="T19" fmla="*/ 2147483646 h 911"/>
                <a:gd name="T20" fmla="*/ 2147483646 w 1199"/>
                <a:gd name="T21" fmla="*/ 2147483646 h 911"/>
                <a:gd name="T22" fmla="*/ 2147483646 w 1199"/>
                <a:gd name="T23" fmla="*/ 2147483646 h 911"/>
                <a:gd name="T24" fmla="*/ 2147483646 w 1199"/>
                <a:gd name="T25" fmla="*/ 2147483646 h 911"/>
                <a:gd name="T26" fmla="*/ 2147483646 w 1199"/>
                <a:gd name="T27" fmla="*/ 2147483646 h 911"/>
                <a:gd name="T28" fmla="*/ 2147483646 w 1199"/>
                <a:gd name="T29" fmla="*/ 2147483646 h 911"/>
                <a:gd name="T30" fmla="*/ 2147483646 w 1199"/>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99" h="911">
                  <a:moveTo>
                    <a:pt x="0" y="910"/>
                  </a:moveTo>
                  <a:lnTo>
                    <a:pt x="126" y="899"/>
                  </a:lnTo>
                  <a:lnTo>
                    <a:pt x="189" y="889"/>
                  </a:lnTo>
                  <a:lnTo>
                    <a:pt x="254" y="872"/>
                  </a:lnTo>
                  <a:lnTo>
                    <a:pt x="315" y="852"/>
                  </a:lnTo>
                  <a:lnTo>
                    <a:pt x="380" y="825"/>
                  </a:lnTo>
                  <a:lnTo>
                    <a:pt x="441" y="787"/>
                  </a:lnTo>
                  <a:lnTo>
                    <a:pt x="566" y="683"/>
                  </a:lnTo>
                  <a:lnTo>
                    <a:pt x="692" y="533"/>
                  </a:lnTo>
                  <a:lnTo>
                    <a:pt x="820" y="356"/>
                  </a:lnTo>
                  <a:lnTo>
                    <a:pt x="881" y="265"/>
                  </a:lnTo>
                  <a:lnTo>
                    <a:pt x="946" y="181"/>
                  </a:lnTo>
                  <a:lnTo>
                    <a:pt x="1007" y="107"/>
                  </a:lnTo>
                  <a:lnTo>
                    <a:pt x="1072" y="49"/>
                  </a:lnTo>
                  <a:lnTo>
                    <a:pt x="1133" y="14"/>
                  </a:lnTo>
                  <a:lnTo>
                    <a:pt x="1198"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5" name="Line 10">
              <a:extLst>
                <a:ext uri="{FF2B5EF4-FFF2-40B4-BE49-F238E27FC236}">
                  <a16:creationId xmlns:a16="http://schemas.microsoft.com/office/drawing/2014/main" id="{8F8EA0A2-65C3-4DD2-9B65-029BDBB6328C}"/>
                </a:ext>
              </a:extLst>
            </p:cNvPr>
            <p:cNvSpPr>
              <a:spLocks noChangeShapeType="1"/>
            </p:cNvSpPr>
            <p:nvPr/>
          </p:nvSpPr>
          <p:spPr bwMode="auto">
            <a:xfrm flipH="1">
              <a:off x="8686800" y="3180937"/>
              <a:ext cx="0" cy="1524000"/>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16" name="Line 11">
              <a:extLst>
                <a:ext uri="{FF2B5EF4-FFF2-40B4-BE49-F238E27FC236}">
                  <a16:creationId xmlns:a16="http://schemas.microsoft.com/office/drawing/2014/main" id="{7F0DC9E4-B0B8-4F2C-9A1F-79BF15A583DE}"/>
                </a:ext>
              </a:extLst>
            </p:cNvPr>
            <p:cNvSpPr>
              <a:spLocks noChangeShapeType="1"/>
            </p:cNvSpPr>
            <p:nvPr/>
          </p:nvSpPr>
          <p:spPr bwMode="auto">
            <a:xfrm flipV="1">
              <a:off x="8691563" y="4704937"/>
              <a:ext cx="0" cy="457200"/>
            </a:xfrm>
            <a:prstGeom prst="line">
              <a:avLst/>
            </a:prstGeom>
            <a:noFill/>
            <a:ln w="2857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17" name="Line 14">
              <a:extLst>
                <a:ext uri="{FF2B5EF4-FFF2-40B4-BE49-F238E27FC236}">
                  <a16:creationId xmlns:a16="http://schemas.microsoft.com/office/drawing/2014/main" id="{D3E47C35-F5B1-46CC-8DA8-806F90CFA683}"/>
                </a:ext>
              </a:extLst>
            </p:cNvPr>
            <p:cNvSpPr>
              <a:spLocks noChangeShapeType="1"/>
            </p:cNvSpPr>
            <p:nvPr/>
          </p:nvSpPr>
          <p:spPr bwMode="auto">
            <a:xfrm>
              <a:off x="6629400" y="4704937"/>
              <a:ext cx="4114800"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mc:AlternateContent xmlns:mc="http://schemas.openxmlformats.org/markup-compatibility/2006" xmlns:a14="http://schemas.microsoft.com/office/drawing/2010/main">
          <mc:Choice Requires="a14">
            <p:sp>
              <p:nvSpPr>
                <p:cNvPr id="18" name="Object 15">
                  <a:extLst>
                    <a:ext uri="{FF2B5EF4-FFF2-40B4-BE49-F238E27FC236}">
                      <a16:creationId xmlns:a16="http://schemas.microsoft.com/office/drawing/2014/main" id="{1FFA2DD8-E3CB-4158-8F23-A261D2C7A6A0}"/>
                    </a:ext>
                  </a:extLst>
                </p:cNvPr>
                <p:cNvSpPr txBox="1"/>
                <p:nvPr/>
              </p:nvSpPr>
              <p:spPr bwMode="auto">
                <a:xfrm>
                  <a:off x="7725726" y="5162138"/>
                  <a:ext cx="1975569" cy="554038"/>
                </a:xfrm>
                <a:prstGeom prst="rect">
                  <a:avLst/>
                </a:prstGeom>
                <a:solidFill>
                  <a:srgbClr val="C7DAF7"/>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1</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2</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3</m:t>
                            </m:r>
                          </m:sub>
                        </m:sSub>
                      </m:oMath>
                    </m:oMathPara>
                  </a14:m>
                  <a:endParaRPr lang="en-CA" sz="2400" dirty="0"/>
                </a:p>
              </p:txBody>
            </p:sp>
          </mc:Choice>
          <mc:Fallback xmlns="">
            <p:sp>
              <p:nvSpPr>
                <p:cNvPr id="18" name="Object 15">
                  <a:extLst>
                    <a:ext uri="{FF2B5EF4-FFF2-40B4-BE49-F238E27FC236}">
                      <a16:creationId xmlns:a16="http://schemas.microsoft.com/office/drawing/2014/main" id="{1FFA2DD8-E3CB-4158-8F23-A261D2C7A6A0}"/>
                    </a:ext>
                  </a:extLst>
                </p:cNvPr>
                <p:cNvSpPr txBox="1">
                  <a:spLocks noRot="1" noChangeAspect="1" noMove="1" noResize="1" noEditPoints="1" noAdjustHandles="1" noChangeArrowheads="1" noChangeShapeType="1" noTextEdit="1"/>
                </p:cNvSpPr>
                <p:nvPr/>
              </p:nvSpPr>
              <p:spPr bwMode="auto">
                <a:xfrm>
                  <a:off x="7725726" y="5162138"/>
                  <a:ext cx="1975569" cy="554038"/>
                </a:xfrm>
                <a:prstGeom prst="rect">
                  <a:avLst/>
                </a:prstGeom>
                <a:blipFill>
                  <a:blip r:embed="rId5"/>
                  <a:stretch>
                    <a:fillRect l="-615"/>
                  </a:stretch>
                </a:blipFill>
                <a:ln>
                  <a:noFill/>
                </a:ln>
                <a:effectLst/>
              </p:spPr>
              <p:txBody>
                <a:bodyPr/>
                <a:lstStyle/>
                <a:p>
                  <a:r>
                    <a:rPr lang="en-CA">
                      <a:noFill/>
                    </a:rPr>
                    <a:t> </a:t>
                  </a:r>
                </a:p>
              </p:txBody>
            </p:sp>
          </mc:Fallback>
        </mc:AlternateContent>
      </p:grpSp>
    </p:spTree>
    <p:extLst>
      <p:ext uri="{BB962C8B-B14F-4D97-AF65-F5344CB8AC3E}">
        <p14:creationId xmlns:p14="http://schemas.microsoft.com/office/powerpoint/2010/main" val="318245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B4AD-4915-4D49-9AC3-7974178CBECE}"/>
              </a:ext>
            </a:extLst>
          </p:cNvPr>
          <p:cNvSpPr>
            <a:spLocks noGrp="1"/>
          </p:cNvSpPr>
          <p:nvPr>
            <p:ph type="title"/>
          </p:nvPr>
        </p:nvSpPr>
        <p:spPr/>
        <p:txBody>
          <a:bodyPr/>
          <a:lstStyle/>
          <a:p>
            <a:r>
              <a:rPr lang="en-US" dirty="0"/>
              <a:t>One-Factor ANOVA </a:t>
            </a:r>
            <a:endParaRPr lang="en-CA" dirty="0"/>
          </a:p>
        </p:txBody>
      </p:sp>
      <p:sp>
        <p:nvSpPr>
          <p:cNvPr id="3" name="Content Placeholder 2">
            <a:extLst>
              <a:ext uri="{FF2B5EF4-FFF2-40B4-BE49-F238E27FC236}">
                <a16:creationId xmlns:a16="http://schemas.microsoft.com/office/drawing/2014/main" id="{22A9724D-6384-49E7-AA7B-46AFD3686C40}"/>
              </a:ext>
            </a:extLst>
          </p:cNvPr>
          <p:cNvSpPr>
            <a:spLocks noGrp="1"/>
          </p:cNvSpPr>
          <p:nvPr>
            <p:ph idx="1"/>
          </p:nvPr>
        </p:nvSpPr>
        <p:spPr/>
        <p:txBody>
          <a:bodyPr/>
          <a:lstStyle/>
          <a:p>
            <a:r>
              <a:rPr lang="en-CA" dirty="0"/>
              <a:t>The ‘null hypothesis’ is that all means are the same</a:t>
            </a:r>
            <a:r>
              <a:rPr lang="en-CA" b="1" baseline="30000" dirty="0">
                <a:solidFill>
                  <a:schemeClr val="accent2"/>
                </a:solidFill>
              </a:rPr>
              <a:t>1</a:t>
            </a:r>
            <a:r>
              <a:rPr lang="en-CA" dirty="0"/>
              <a:t>... </a:t>
            </a:r>
          </a:p>
          <a:p>
            <a:endParaRPr lang="en-CA" dirty="0"/>
          </a:p>
          <a:p>
            <a:endParaRPr lang="en-CA" dirty="0"/>
          </a:p>
          <a:p>
            <a:r>
              <a:rPr lang="en-CA" dirty="0"/>
              <a:t>... and the alternative is anything else</a:t>
            </a:r>
          </a:p>
          <a:p>
            <a:endParaRPr lang="en-CA" dirty="0"/>
          </a:p>
          <a:p>
            <a:endParaRPr lang="en-CA" dirty="0"/>
          </a:p>
          <a:p>
            <a:r>
              <a:rPr lang="en-CA" dirty="0"/>
              <a:t>We usually refer to the ‘means of the groups’</a:t>
            </a:r>
            <a:r>
              <a:rPr lang="en-CA" b="1" baseline="30000" dirty="0">
                <a:solidFill>
                  <a:schemeClr val="accent2"/>
                </a:solidFill>
              </a:rPr>
              <a:t>3</a:t>
            </a:r>
          </a:p>
          <a:p>
            <a:endParaRPr lang="en-CA" dirty="0"/>
          </a:p>
        </p:txBody>
      </p:sp>
      <p:sp>
        <p:nvSpPr>
          <p:cNvPr id="4" name="Footer Placeholder 3">
            <a:extLst>
              <a:ext uri="{FF2B5EF4-FFF2-40B4-BE49-F238E27FC236}">
                <a16:creationId xmlns:a16="http://schemas.microsoft.com/office/drawing/2014/main" id="{1AEBAAE0-BDB1-4FCC-83A6-4D4EFD5FDC3C}"/>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2BB31815-0752-4AC0-A1AF-273EB6706845}"/>
              </a:ext>
            </a:extLst>
          </p:cNvPr>
          <p:cNvSpPr>
            <a:spLocks noGrp="1"/>
          </p:cNvSpPr>
          <p:nvPr>
            <p:ph type="sldNum" sz="quarter" idx="12"/>
          </p:nvPr>
        </p:nvSpPr>
        <p:spPr/>
        <p:txBody>
          <a:bodyPr/>
          <a:lstStyle/>
          <a:p>
            <a:fld id="{8A7A6979-0714-4377-B894-6BE4C2D6E202}" type="slidenum">
              <a:rPr lang="en-US" smtClean="0"/>
              <a:pPr/>
              <a:t>15</a:t>
            </a:fld>
            <a:endParaRPr lang="en-US" dirty="0"/>
          </a:p>
        </p:txBody>
      </p:sp>
      <mc:AlternateContent xmlns:mc="http://schemas.openxmlformats.org/markup-compatibility/2006" xmlns:a14="http://schemas.microsoft.com/office/drawing/2010/main">
        <mc:Choice Requires="a14">
          <p:sp>
            <p:nvSpPr>
              <p:cNvPr id="6" name="Object 12">
                <a:extLst>
                  <a:ext uri="{FF2B5EF4-FFF2-40B4-BE49-F238E27FC236}">
                    <a16:creationId xmlns:a16="http://schemas.microsoft.com/office/drawing/2014/main" id="{F28EF6CD-EE56-4C7C-A7BB-81AC7B527ED0}"/>
                  </a:ext>
                </a:extLst>
              </p:cNvPr>
              <p:cNvSpPr txBox="1"/>
              <p:nvPr/>
            </p:nvSpPr>
            <p:spPr bwMode="auto">
              <a:xfrm>
                <a:off x="1612900" y="2281238"/>
                <a:ext cx="4122738" cy="554037"/>
              </a:xfrm>
              <a:prstGeom prst="rect">
                <a:avLst/>
              </a:prstGeom>
              <a:solidFill>
                <a:srgbClr val="FDE0BD"/>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CA" sz="2400" i="1" smtClean="0">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H</m:t>
                          </m:r>
                        </m:e>
                        <m:sub>
                          <m:r>
                            <a:rPr lang="en-CA" sz="2400" i="0">
                              <a:solidFill>
                                <a:srgbClr val="000000"/>
                              </a:solidFill>
                              <a:latin typeface="Cambria Math" panose="02040503050406030204" pitchFamily="18" charset="0"/>
                            </a:rPr>
                            <m:t>0</m:t>
                          </m:r>
                        </m:sub>
                      </m:sSub>
                      <m:r>
                        <a:rPr lang="en-CA" sz="2400" i="0">
                          <a:solidFill>
                            <a:srgbClr val="000000"/>
                          </a:solidFill>
                          <a:latin typeface="Cambria Math" panose="02040503050406030204" pitchFamily="18" charset="0"/>
                        </a:rPr>
                        <m:t>:</m:t>
                      </m:r>
                      <m:r>
                        <a:rPr lang="en-CA" sz="2400" i="1">
                          <a:solidFill>
                            <a:srgbClr val="000000"/>
                          </a:solidFill>
                          <a:latin typeface="Cambria Math" panose="02040503050406030204" pitchFamily="18" charset="0"/>
                        </a:rPr>
                        <m:t> </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1</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2</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3</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m:rPr>
                              <m:sty m:val="p"/>
                            </m:rPr>
                            <a:rPr lang="en-CA" sz="2400" b="0" i="0" smtClean="0">
                              <a:solidFill>
                                <a:srgbClr val="000000"/>
                              </a:solidFill>
                              <a:latin typeface="Cambria Math" panose="02040503050406030204" pitchFamily="18" charset="0"/>
                            </a:rPr>
                            <m:t>n</m:t>
                          </m:r>
                        </m:sub>
                      </m:sSub>
                    </m:oMath>
                  </m:oMathPara>
                </a14:m>
                <a:endParaRPr lang="en-CA" sz="2400" dirty="0"/>
              </a:p>
            </p:txBody>
          </p:sp>
        </mc:Choice>
        <mc:Fallback xmlns="">
          <p:sp>
            <p:nvSpPr>
              <p:cNvPr id="6" name="Object 12">
                <a:extLst>
                  <a:ext uri="{FF2B5EF4-FFF2-40B4-BE49-F238E27FC236}">
                    <a16:creationId xmlns:a16="http://schemas.microsoft.com/office/drawing/2014/main" id="{F28EF6CD-EE56-4C7C-A7BB-81AC7B527ED0}"/>
                  </a:ext>
                </a:extLst>
              </p:cNvPr>
              <p:cNvSpPr txBox="1">
                <a:spLocks noRot="1" noChangeAspect="1" noMove="1" noResize="1" noEditPoints="1" noAdjustHandles="1" noChangeArrowheads="1" noChangeShapeType="1" noTextEdit="1"/>
              </p:cNvSpPr>
              <p:nvPr/>
            </p:nvSpPr>
            <p:spPr bwMode="auto">
              <a:xfrm>
                <a:off x="1612900" y="2281238"/>
                <a:ext cx="4122738" cy="554037"/>
              </a:xfrm>
              <a:prstGeom prst="rect">
                <a:avLst/>
              </a:prstGeom>
              <a:blipFill>
                <a:blip r:embed="rId3"/>
                <a:stretch>
                  <a:fillRect l="-444"/>
                </a:stretch>
              </a:blipFill>
              <a:ln>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Object 13">
                <a:extLst>
                  <a:ext uri="{FF2B5EF4-FFF2-40B4-BE49-F238E27FC236}">
                    <a16:creationId xmlns:a16="http://schemas.microsoft.com/office/drawing/2014/main" id="{53756DF4-470E-4B2C-B386-370152C6A8E6}"/>
                  </a:ext>
                </a:extLst>
              </p:cNvPr>
              <p:cNvSpPr txBox="1"/>
              <p:nvPr/>
            </p:nvSpPr>
            <p:spPr bwMode="auto">
              <a:xfrm>
                <a:off x="1612900" y="3751645"/>
                <a:ext cx="4122738" cy="554038"/>
              </a:xfrm>
              <a:prstGeom prst="rect">
                <a:avLst/>
              </a:prstGeom>
              <a:solidFill>
                <a:srgbClr val="FDE0BD"/>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H</m:t>
                          </m:r>
                        </m:e>
                        <m:sub>
                          <m:r>
                            <a:rPr lang="en-CA" sz="2400" i="0">
                              <a:solidFill>
                                <a:srgbClr val="000000"/>
                              </a:solidFill>
                              <a:latin typeface="Cambria Math" panose="02040503050406030204" pitchFamily="18" charset="0"/>
                            </a:rPr>
                            <m:t>1</m:t>
                          </m:r>
                        </m:sub>
                      </m:sSub>
                      <m:r>
                        <a:rPr lang="en-CA" sz="2400" i="0">
                          <a:solidFill>
                            <a:srgbClr val="000000"/>
                          </a:solidFill>
                          <a:latin typeface="Cambria Math" panose="02040503050406030204" pitchFamily="18" charset="0"/>
                        </a:rPr>
                        <m:t>:</m:t>
                      </m:r>
                      <m:r>
                        <a:rPr lang="en-CA" sz="2400" i="1">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Not</m:t>
                      </m:r>
                      <m:r>
                        <m:rPr>
                          <m:nor/>
                        </m:rPr>
                        <a:rPr lang="en-CA" sz="2400" i="0">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all</m:t>
                      </m:r>
                      <m:r>
                        <m:rPr>
                          <m:nor/>
                        </m:rPr>
                        <a:rPr lang="en-CA" sz="2400" i="0">
                          <a:solidFill>
                            <a:srgbClr val="000000"/>
                          </a:solidFill>
                          <a:latin typeface="Cambria Math" panose="02040503050406030204" pitchFamily="18" charset="0"/>
                        </a:rPr>
                        <m:t> </m:t>
                      </m:r>
                      <m:sSub>
                        <m:sSubPr>
                          <m:ctrlPr>
                            <a:rPr lang="en-CA" sz="2400" i="1">
                              <a:solidFill>
                                <a:srgbClr val="000000"/>
                              </a:solidFill>
                              <a:latin typeface="Cambria Math" panose="02040503050406030204" pitchFamily="18" charset="0"/>
                            </a:rPr>
                          </m:ctrlPr>
                        </m:sSubPr>
                        <m:e>
                          <m:r>
                            <m:rPr>
                              <m:nor/>
                            </m:rPr>
                            <a:rPr lang="en-CA" sz="2400" i="0">
                              <a:solidFill>
                                <a:srgbClr val="000000"/>
                              </a:solidFill>
                              <a:latin typeface="Cambria Math" panose="02040503050406030204" pitchFamily="18" charset="0"/>
                            </a:rPr>
                            <m:t>μ</m:t>
                          </m:r>
                        </m:e>
                        <m:sub>
                          <m:r>
                            <m:rPr>
                              <m:sty m:val="p"/>
                            </m:rPr>
                            <a:rPr lang="en-CA" sz="2400" i="0">
                              <a:solidFill>
                                <a:srgbClr val="000000"/>
                              </a:solidFill>
                              <a:latin typeface="Cambria Math" panose="02040503050406030204" pitchFamily="18" charset="0"/>
                            </a:rPr>
                            <m:t>i</m:t>
                          </m:r>
                        </m:sub>
                      </m:sSub>
                      <m:r>
                        <m:rPr>
                          <m:nor/>
                        </m:rPr>
                        <a:rPr lang="en-CA" sz="2400" i="0">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are</m:t>
                      </m:r>
                      <m:r>
                        <m:rPr>
                          <m:nor/>
                        </m:rPr>
                        <a:rPr lang="en-CA" sz="2400" i="0">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the</m:t>
                      </m:r>
                      <m:r>
                        <m:rPr>
                          <m:nor/>
                        </m:rPr>
                        <a:rPr lang="en-CA" sz="2400" i="0">
                          <a:solidFill>
                            <a:srgbClr val="000000"/>
                          </a:solidFill>
                          <a:latin typeface="Cambria Math" panose="02040503050406030204" pitchFamily="18" charset="0"/>
                        </a:rPr>
                        <m:t> </m:t>
                      </m:r>
                      <m:r>
                        <m:rPr>
                          <m:nor/>
                        </m:rPr>
                        <a:rPr lang="en-CA" sz="2400" i="0">
                          <a:solidFill>
                            <a:srgbClr val="000000"/>
                          </a:solidFill>
                          <a:latin typeface="Cambria Math" panose="02040503050406030204" pitchFamily="18" charset="0"/>
                        </a:rPr>
                        <m:t>same</m:t>
                      </m:r>
                    </m:oMath>
                  </m:oMathPara>
                </a14:m>
                <a:endParaRPr lang="en-CA" sz="2400" dirty="0"/>
              </a:p>
            </p:txBody>
          </p:sp>
        </mc:Choice>
        <mc:Fallback xmlns="">
          <p:sp>
            <p:nvSpPr>
              <p:cNvPr id="7" name="Object 13">
                <a:extLst>
                  <a:ext uri="{FF2B5EF4-FFF2-40B4-BE49-F238E27FC236}">
                    <a16:creationId xmlns:a16="http://schemas.microsoft.com/office/drawing/2014/main" id="{53756DF4-470E-4B2C-B386-370152C6A8E6}"/>
                  </a:ext>
                </a:extLst>
              </p:cNvPr>
              <p:cNvSpPr txBox="1">
                <a:spLocks noRot="1" noChangeAspect="1" noMove="1" noResize="1" noEditPoints="1" noAdjustHandles="1" noChangeArrowheads="1" noChangeShapeType="1" noTextEdit="1"/>
              </p:cNvSpPr>
              <p:nvPr/>
            </p:nvSpPr>
            <p:spPr bwMode="auto">
              <a:xfrm>
                <a:off x="1612900" y="3751645"/>
                <a:ext cx="4122738" cy="554038"/>
              </a:xfrm>
              <a:prstGeom prst="rect">
                <a:avLst/>
              </a:prstGeom>
              <a:blipFill>
                <a:blip r:embed="rId4"/>
                <a:stretch>
                  <a:fillRect l="-444"/>
                </a:stretch>
              </a:blipFill>
              <a:ln>
                <a:noFill/>
              </a:ln>
              <a:effectLst/>
            </p:spPr>
            <p:txBody>
              <a:bodyPr/>
              <a:lstStyle/>
              <a:p>
                <a:r>
                  <a:rPr lang="en-CA">
                    <a:noFill/>
                  </a:rPr>
                  <a:t> </a:t>
                </a:r>
              </a:p>
            </p:txBody>
          </p:sp>
        </mc:Fallback>
      </mc:AlternateContent>
      <p:grpSp>
        <p:nvGrpSpPr>
          <p:cNvPr id="39" name="Group 38">
            <a:extLst>
              <a:ext uri="{FF2B5EF4-FFF2-40B4-BE49-F238E27FC236}">
                <a16:creationId xmlns:a16="http://schemas.microsoft.com/office/drawing/2014/main" id="{1B87F4CB-3786-4913-8E0E-4D36BC41A972}"/>
              </a:ext>
              <a:ext uri="{C183D7F6-B498-43B3-948B-1728B52AA6E4}">
                <adec:decorative xmlns:adec="http://schemas.microsoft.com/office/drawing/2017/decorative" val="1"/>
              </a:ext>
            </a:extLst>
          </p:cNvPr>
          <p:cNvGrpSpPr/>
          <p:nvPr/>
        </p:nvGrpSpPr>
        <p:grpSpPr>
          <a:xfrm>
            <a:off x="7585709" y="2030461"/>
            <a:ext cx="3770315" cy="1273678"/>
            <a:chOff x="1904999" y="4114801"/>
            <a:chExt cx="3770315" cy="1600199"/>
          </a:xfrm>
        </p:grpSpPr>
        <p:sp>
          <p:nvSpPr>
            <p:cNvPr id="20" name="Freeform 3">
              <a:extLst>
                <a:ext uri="{FF2B5EF4-FFF2-40B4-BE49-F238E27FC236}">
                  <a16:creationId xmlns:a16="http://schemas.microsoft.com/office/drawing/2014/main" id="{1521CCD2-70E3-4B5D-A0E8-9DA6CDEE575D}"/>
                </a:ext>
              </a:extLst>
            </p:cNvPr>
            <p:cNvSpPr>
              <a:spLocks/>
            </p:cNvSpPr>
            <p:nvPr/>
          </p:nvSpPr>
          <p:spPr bwMode="auto">
            <a:xfrm>
              <a:off x="3200400" y="4191001"/>
              <a:ext cx="1055688"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1" name="Freeform 4">
              <a:extLst>
                <a:ext uri="{FF2B5EF4-FFF2-40B4-BE49-F238E27FC236}">
                  <a16:creationId xmlns:a16="http://schemas.microsoft.com/office/drawing/2014/main" id="{53FCF862-70EF-4953-A269-5848BAED466E}"/>
                </a:ext>
              </a:extLst>
            </p:cNvPr>
            <p:cNvSpPr>
              <a:spLocks/>
            </p:cNvSpPr>
            <p:nvPr/>
          </p:nvSpPr>
          <p:spPr bwMode="auto">
            <a:xfrm>
              <a:off x="2209800" y="4191001"/>
              <a:ext cx="1011238" cy="1446213"/>
            </a:xfrm>
            <a:custGeom>
              <a:avLst/>
              <a:gdLst>
                <a:gd name="T0" fmla="*/ 0 w 1103"/>
                <a:gd name="T1" fmla="*/ 2147483646 h 911"/>
                <a:gd name="T2" fmla="*/ 2147483646 w 1103"/>
                <a:gd name="T3" fmla="*/ 2147483646 h 911"/>
                <a:gd name="T4" fmla="*/ 2147483646 w 1103"/>
                <a:gd name="T5" fmla="*/ 2147483646 h 911"/>
                <a:gd name="T6" fmla="*/ 2147483646 w 1103"/>
                <a:gd name="T7" fmla="*/ 2147483646 h 911"/>
                <a:gd name="T8" fmla="*/ 2147483646 w 1103"/>
                <a:gd name="T9" fmla="*/ 2147483646 h 911"/>
                <a:gd name="T10" fmla="*/ 2147483646 w 1103"/>
                <a:gd name="T11" fmla="*/ 2147483646 h 911"/>
                <a:gd name="T12" fmla="*/ 2147483646 w 1103"/>
                <a:gd name="T13" fmla="*/ 2147483646 h 911"/>
                <a:gd name="T14" fmla="*/ 2147483646 w 1103"/>
                <a:gd name="T15" fmla="*/ 2147483646 h 911"/>
                <a:gd name="T16" fmla="*/ 2147483646 w 1103"/>
                <a:gd name="T17" fmla="*/ 2147483646 h 911"/>
                <a:gd name="T18" fmla="*/ 2147483646 w 1103"/>
                <a:gd name="T19" fmla="*/ 2147483646 h 911"/>
                <a:gd name="T20" fmla="*/ 2147483646 w 1103"/>
                <a:gd name="T21" fmla="*/ 2147483646 h 911"/>
                <a:gd name="T22" fmla="*/ 2147483646 w 1103"/>
                <a:gd name="T23" fmla="*/ 2147483646 h 911"/>
                <a:gd name="T24" fmla="*/ 2147483646 w 1103"/>
                <a:gd name="T25" fmla="*/ 2147483646 h 911"/>
                <a:gd name="T26" fmla="*/ 2147483646 w 1103"/>
                <a:gd name="T27" fmla="*/ 2147483646 h 911"/>
                <a:gd name="T28" fmla="*/ 2147483646 w 1103"/>
                <a:gd name="T29" fmla="*/ 2147483646 h 911"/>
                <a:gd name="T30" fmla="*/ 2147483646 w 1103"/>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3" h="911">
                  <a:moveTo>
                    <a:pt x="0" y="910"/>
                  </a:moveTo>
                  <a:lnTo>
                    <a:pt x="116" y="899"/>
                  </a:lnTo>
                  <a:lnTo>
                    <a:pt x="174" y="889"/>
                  </a:lnTo>
                  <a:lnTo>
                    <a:pt x="234" y="872"/>
                  </a:lnTo>
                  <a:lnTo>
                    <a:pt x="290" y="852"/>
                  </a:lnTo>
                  <a:lnTo>
                    <a:pt x="349" y="825"/>
                  </a:lnTo>
                  <a:lnTo>
                    <a:pt x="405" y="787"/>
                  </a:lnTo>
                  <a:lnTo>
                    <a:pt x="521" y="683"/>
                  </a:lnTo>
                  <a:lnTo>
                    <a:pt x="637" y="533"/>
                  </a:lnTo>
                  <a:lnTo>
                    <a:pt x="755" y="356"/>
                  </a:lnTo>
                  <a:lnTo>
                    <a:pt x="811" y="265"/>
                  </a:lnTo>
                  <a:lnTo>
                    <a:pt x="870" y="181"/>
                  </a:lnTo>
                  <a:lnTo>
                    <a:pt x="927" y="107"/>
                  </a:lnTo>
                  <a:lnTo>
                    <a:pt x="986" y="49"/>
                  </a:lnTo>
                  <a:lnTo>
                    <a:pt x="1042" y="14"/>
                  </a:lnTo>
                  <a:lnTo>
                    <a:pt x="1102"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2" name="Freeform 5">
              <a:extLst>
                <a:ext uri="{FF2B5EF4-FFF2-40B4-BE49-F238E27FC236}">
                  <a16:creationId xmlns:a16="http://schemas.microsoft.com/office/drawing/2014/main" id="{72517F40-3E0D-46A8-B583-7DC68D440534}"/>
                </a:ext>
              </a:extLst>
            </p:cNvPr>
            <p:cNvSpPr>
              <a:spLocks/>
            </p:cNvSpPr>
            <p:nvPr/>
          </p:nvSpPr>
          <p:spPr bwMode="auto">
            <a:xfrm>
              <a:off x="3200400" y="4114801"/>
              <a:ext cx="1055688"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3" name="Freeform 6">
              <a:extLst>
                <a:ext uri="{FF2B5EF4-FFF2-40B4-BE49-F238E27FC236}">
                  <a16:creationId xmlns:a16="http://schemas.microsoft.com/office/drawing/2014/main" id="{100D1714-5B52-4FD4-8453-81C3112F1761}"/>
                </a:ext>
              </a:extLst>
            </p:cNvPr>
            <p:cNvSpPr>
              <a:spLocks/>
            </p:cNvSpPr>
            <p:nvPr/>
          </p:nvSpPr>
          <p:spPr bwMode="auto">
            <a:xfrm>
              <a:off x="2133600" y="4114801"/>
              <a:ext cx="1055688" cy="1446213"/>
            </a:xfrm>
            <a:custGeom>
              <a:avLst/>
              <a:gdLst>
                <a:gd name="T0" fmla="*/ 0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2147483646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0" y="910"/>
                  </a:moveTo>
                  <a:lnTo>
                    <a:pt x="121" y="899"/>
                  </a:lnTo>
                  <a:lnTo>
                    <a:pt x="181" y="889"/>
                  </a:lnTo>
                  <a:lnTo>
                    <a:pt x="244" y="872"/>
                  </a:lnTo>
                  <a:lnTo>
                    <a:pt x="302" y="852"/>
                  </a:lnTo>
                  <a:lnTo>
                    <a:pt x="365" y="825"/>
                  </a:lnTo>
                  <a:lnTo>
                    <a:pt x="423" y="787"/>
                  </a:lnTo>
                  <a:lnTo>
                    <a:pt x="544" y="683"/>
                  </a:lnTo>
                  <a:lnTo>
                    <a:pt x="665" y="533"/>
                  </a:lnTo>
                  <a:lnTo>
                    <a:pt x="787" y="356"/>
                  </a:lnTo>
                  <a:lnTo>
                    <a:pt x="846" y="265"/>
                  </a:lnTo>
                  <a:lnTo>
                    <a:pt x="908" y="181"/>
                  </a:lnTo>
                  <a:lnTo>
                    <a:pt x="967" y="107"/>
                  </a:lnTo>
                  <a:lnTo>
                    <a:pt x="1029" y="49"/>
                  </a:lnTo>
                  <a:lnTo>
                    <a:pt x="1088" y="14"/>
                  </a:lnTo>
                  <a:lnTo>
                    <a:pt x="115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4" name="Freeform 7">
              <a:extLst>
                <a:ext uri="{FF2B5EF4-FFF2-40B4-BE49-F238E27FC236}">
                  <a16:creationId xmlns:a16="http://schemas.microsoft.com/office/drawing/2014/main" id="{823B109E-E20D-442A-9878-460CB09896D6}"/>
                </a:ext>
              </a:extLst>
            </p:cNvPr>
            <p:cNvSpPr>
              <a:spLocks/>
            </p:cNvSpPr>
            <p:nvPr/>
          </p:nvSpPr>
          <p:spPr bwMode="auto">
            <a:xfrm>
              <a:off x="4343400" y="4191001"/>
              <a:ext cx="1143000" cy="1446213"/>
            </a:xfrm>
            <a:custGeom>
              <a:avLst/>
              <a:gdLst>
                <a:gd name="T0" fmla="*/ 2147483646 w 1247"/>
                <a:gd name="T1" fmla="*/ 2147483646 h 911"/>
                <a:gd name="T2" fmla="*/ 2147483646 w 1247"/>
                <a:gd name="T3" fmla="*/ 2147483646 h 911"/>
                <a:gd name="T4" fmla="*/ 2147483646 w 1247"/>
                <a:gd name="T5" fmla="*/ 2147483646 h 911"/>
                <a:gd name="T6" fmla="*/ 2147483646 w 1247"/>
                <a:gd name="T7" fmla="*/ 2147483646 h 911"/>
                <a:gd name="T8" fmla="*/ 2147483646 w 1247"/>
                <a:gd name="T9" fmla="*/ 2147483646 h 911"/>
                <a:gd name="T10" fmla="*/ 2147483646 w 1247"/>
                <a:gd name="T11" fmla="*/ 2147483646 h 911"/>
                <a:gd name="T12" fmla="*/ 2147483646 w 1247"/>
                <a:gd name="T13" fmla="*/ 2147483646 h 911"/>
                <a:gd name="T14" fmla="*/ 2147483646 w 1247"/>
                <a:gd name="T15" fmla="*/ 2147483646 h 911"/>
                <a:gd name="T16" fmla="*/ 2147483646 w 1247"/>
                <a:gd name="T17" fmla="*/ 2147483646 h 911"/>
                <a:gd name="T18" fmla="*/ 2147483646 w 1247"/>
                <a:gd name="T19" fmla="*/ 2147483646 h 911"/>
                <a:gd name="T20" fmla="*/ 2147483646 w 1247"/>
                <a:gd name="T21" fmla="*/ 2147483646 h 911"/>
                <a:gd name="T22" fmla="*/ 2147483646 w 1247"/>
                <a:gd name="T23" fmla="*/ 2147483646 h 911"/>
                <a:gd name="T24" fmla="*/ 2147483646 w 1247"/>
                <a:gd name="T25" fmla="*/ 2147483646 h 911"/>
                <a:gd name="T26" fmla="*/ 2147483646 w 1247"/>
                <a:gd name="T27" fmla="*/ 2147483646 h 911"/>
                <a:gd name="T28" fmla="*/ 2147483646 w 1247"/>
                <a:gd name="T29" fmla="*/ 2147483646 h 911"/>
                <a:gd name="T30" fmla="*/ 0 w 1247"/>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7" h="911">
                  <a:moveTo>
                    <a:pt x="1246" y="910"/>
                  </a:moveTo>
                  <a:lnTo>
                    <a:pt x="1115" y="899"/>
                  </a:lnTo>
                  <a:lnTo>
                    <a:pt x="1050" y="889"/>
                  </a:lnTo>
                  <a:lnTo>
                    <a:pt x="982" y="872"/>
                  </a:lnTo>
                  <a:lnTo>
                    <a:pt x="919" y="852"/>
                  </a:lnTo>
                  <a:lnTo>
                    <a:pt x="851" y="825"/>
                  </a:lnTo>
                  <a:lnTo>
                    <a:pt x="788" y="787"/>
                  </a:lnTo>
                  <a:lnTo>
                    <a:pt x="655" y="683"/>
                  </a:lnTo>
                  <a:lnTo>
                    <a:pt x="524" y="533"/>
                  </a:lnTo>
                  <a:lnTo>
                    <a:pt x="393" y="356"/>
                  </a:lnTo>
                  <a:lnTo>
                    <a:pt x="327" y="265"/>
                  </a:lnTo>
                  <a:lnTo>
                    <a:pt x="260" y="181"/>
                  </a:lnTo>
                  <a:lnTo>
                    <a:pt x="196" y="107"/>
                  </a:lnTo>
                  <a:lnTo>
                    <a:pt x="129" y="49"/>
                  </a:lnTo>
                  <a:lnTo>
                    <a:pt x="65" y="14"/>
                  </a:lnTo>
                  <a:lnTo>
                    <a:pt x="0"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5" name="Freeform 8">
              <a:extLst>
                <a:ext uri="{FF2B5EF4-FFF2-40B4-BE49-F238E27FC236}">
                  <a16:creationId xmlns:a16="http://schemas.microsoft.com/office/drawing/2014/main" id="{0D6086D4-445F-4405-88A5-9480689DCAF8}"/>
                </a:ext>
              </a:extLst>
            </p:cNvPr>
            <p:cNvSpPr>
              <a:spLocks/>
            </p:cNvSpPr>
            <p:nvPr/>
          </p:nvSpPr>
          <p:spPr bwMode="auto">
            <a:xfrm>
              <a:off x="3200401" y="4191001"/>
              <a:ext cx="1127125" cy="1444625"/>
            </a:xfrm>
            <a:custGeom>
              <a:avLst/>
              <a:gdLst>
                <a:gd name="T0" fmla="*/ 0 w 710"/>
                <a:gd name="T1" fmla="*/ 2147483646 h 910"/>
                <a:gd name="T2" fmla="*/ 2147483646 w 710"/>
                <a:gd name="T3" fmla="*/ 2147483646 h 910"/>
                <a:gd name="T4" fmla="*/ 2147483646 w 710"/>
                <a:gd name="T5" fmla="*/ 2147483646 h 910"/>
                <a:gd name="T6" fmla="*/ 2147483646 w 710"/>
                <a:gd name="T7" fmla="*/ 2147483646 h 910"/>
                <a:gd name="T8" fmla="*/ 2147483646 w 710"/>
                <a:gd name="T9" fmla="*/ 2147483646 h 910"/>
                <a:gd name="T10" fmla="*/ 2147483646 w 710"/>
                <a:gd name="T11" fmla="*/ 2147483646 h 910"/>
                <a:gd name="T12" fmla="*/ 2147483646 w 710"/>
                <a:gd name="T13" fmla="*/ 2147483646 h 910"/>
                <a:gd name="T14" fmla="*/ 2147483646 w 710"/>
                <a:gd name="T15" fmla="*/ 2147483646 h 910"/>
                <a:gd name="T16" fmla="*/ 2147483646 w 710"/>
                <a:gd name="T17" fmla="*/ 2147483646 h 910"/>
                <a:gd name="T18" fmla="*/ 2147483646 w 710"/>
                <a:gd name="T19" fmla="*/ 2147483646 h 910"/>
                <a:gd name="T20" fmla="*/ 2147483646 w 710"/>
                <a:gd name="T21" fmla="*/ 2147483646 h 910"/>
                <a:gd name="T22" fmla="*/ 2147483646 w 710"/>
                <a:gd name="T23" fmla="*/ 2147483646 h 910"/>
                <a:gd name="T24" fmla="*/ 2147483646 w 710"/>
                <a:gd name="T25" fmla="*/ 2147483646 h 910"/>
                <a:gd name="T26" fmla="*/ 2147483646 w 710"/>
                <a:gd name="T27" fmla="*/ 2147483646 h 910"/>
                <a:gd name="T28" fmla="*/ 2147483646 w 710"/>
                <a:gd name="T29" fmla="*/ 2147483646 h 910"/>
                <a:gd name="T30" fmla="*/ 2147483646 w 710"/>
                <a:gd name="T31" fmla="*/ 0 h 9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10" h="910">
                  <a:moveTo>
                    <a:pt x="0" y="910"/>
                  </a:moveTo>
                  <a:lnTo>
                    <a:pt x="73" y="899"/>
                  </a:lnTo>
                  <a:lnTo>
                    <a:pt x="109" y="889"/>
                  </a:lnTo>
                  <a:lnTo>
                    <a:pt x="147" y="872"/>
                  </a:lnTo>
                  <a:lnTo>
                    <a:pt x="182" y="852"/>
                  </a:lnTo>
                  <a:lnTo>
                    <a:pt x="219" y="825"/>
                  </a:lnTo>
                  <a:lnTo>
                    <a:pt x="255" y="787"/>
                  </a:lnTo>
                  <a:lnTo>
                    <a:pt x="327" y="683"/>
                  </a:lnTo>
                  <a:lnTo>
                    <a:pt x="399" y="533"/>
                  </a:lnTo>
                  <a:lnTo>
                    <a:pt x="473" y="356"/>
                  </a:lnTo>
                  <a:lnTo>
                    <a:pt x="508" y="265"/>
                  </a:lnTo>
                  <a:lnTo>
                    <a:pt x="546" y="181"/>
                  </a:lnTo>
                  <a:lnTo>
                    <a:pt x="581" y="107"/>
                  </a:lnTo>
                  <a:lnTo>
                    <a:pt x="619" y="49"/>
                  </a:lnTo>
                  <a:lnTo>
                    <a:pt x="654" y="14"/>
                  </a:lnTo>
                  <a:lnTo>
                    <a:pt x="710"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7" name="Line 12">
              <a:extLst>
                <a:ext uri="{FF2B5EF4-FFF2-40B4-BE49-F238E27FC236}">
                  <a16:creationId xmlns:a16="http://schemas.microsoft.com/office/drawing/2014/main" id="{FA251418-C168-4E0F-964E-26F3FB02AD63}"/>
                </a:ext>
              </a:extLst>
            </p:cNvPr>
            <p:cNvSpPr>
              <a:spLocks noChangeShapeType="1"/>
            </p:cNvSpPr>
            <p:nvPr/>
          </p:nvSpPr>
          <p:spPr bwMode="auto">
            <a:xfrm>
              <a:off x="1904999" y="5715000"/>
              <a:ext cx="3770315"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grpSp>
      <mc:AlternateContent xmlns:mc="http://schemas.openxmlformats.org/markup-compatibility/2006" xmlns:a14="http://schemas.microsoft.com/office/drawing/2010/main">
        <mc:Choice Requires="a14">
          <p:sp>
            <p:nvSpPr>
              <p:cNvPr id="28" name="Object 13">
                <a:extLst>
                  <a:ext uri="{FF2B5EF4-FFF2-40B4-BE49-F238E27FC236}">
                    <a16:creationId xmlns:a16="http://schemas.microsoft.com/office/drawing/2014/main" id="{0602832F-9244-4FE7-ADE4-CDBF08FCB632}"/>
                  </a:ext>
                </a:extLst>
              </p:cNvPr>
              <p:cNvSpPr txBox="1"/>
              <p:nvPr/>
            </p:nvSpPr>
            <p:spPr bwMode="auto">
              <a:xfrm>
                <a:off x="8539162" y="3352800"/>
                <a:ext cx="2039937" cy="553285"/>
              </a:xfrm>
              <a:prstGeom prst="rect">
                <a:avLst/>
              </a:prstGeom>
              <a:solidFill>
                <a:srgbClr val="C7DAF7"/>
              </a:solid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1</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2</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3</m:t>
                          </m:r>
                        </m:sub>
                      </m:sSub>
                    </m:oMath>
                  </m:oMathPara>
                </a14:m>
                <a:endParaRPr lang="en-CA" sz="2400" dirty="0"/>
              </a:p>
            </p:txBody>
          </p:sp>
        </mc:Choice>
        <mc:Fallback xmlns="">
          <p:sp>
            <p:nvSpPr>
              <p:cNvPr id="28" name="Object 13">
                <a:extLst>
                  <a:ext uri="{FF2B5EF4-FFF2-40B4-BE49-F238E27FC236}">
                    <a16:creationId xmlns:a16="http://schemas.microsoft.com/office/drawing/2014/main" id="{0602832F-9244-4FE7-ADE4-CDBF08FCB632}"/>
                  </a:ext>
                </a:extLst>
              </p:cNvPr>
              <p:cNvSpPr txBox="1">
                <a:spLocks noRot="1" noChangeAspect="1" noMove="1" noResize="1" noEditPoints="1" noAdjustHandles="1" noChangeArrowheads="1" noChangeShapeType="1" noTextEdit="1"/>
              </p:cNvSpPr>
              <p:nvPr/>
            </p:nvSpPr>
            <p:spPr bwMode="auto">
              <a:xfrm>
                <a:off x="8539162" y="3352800"/>
                <a:ext cx="2039937" cy="553285"/>
              </a:xfrm>
              <a:prstGeom prst="rect">
                <a:avLst/>
              </a:prstGeom>
              <a:blipFill>
                <a:blip r:embed="rId5"/>
                <a:stretch>
                  <a:fillRect l="-898"/>
                </a:stretch>
              </a:blipFill>
              <a:ln>
                <a:noFill/>
              </a:ln>
              <a:effectLst/>
            </p:spPr>
            <p:txBody>
              <a:bodyPr/>
              <a:lstStyle/>
              <a:p>
                <a:r>
                  <a:rPr lang="en-CA">
                    <a:noFill/>
                  </a:rPr>
                  <a:t> </a:t>
                </a:r>
              </a:p>
            </p:txBody>
          </p:sp>
        </mc:Fallback>
      </mc:AlternateContent>
      <p:grpSp>
        <p:nvGrpSpPr>
          <p:cNvPr id="41" name="Group 40">
            <a:extLst>
              <a:ext uri="{FF2B5EF4-FFF2-40B4-BE49-F238E27FC236}">
                <a16:creationId xmlns:a16="http://schemas.microsoft.com/office/drawing/2014/main" id="{09013F21-4CB8-4DAB-8E43-3577A47924A5}"/>
              </a:ext>
              <a:ext uri="{C183D7F6-B498-43B3-948B-1728B52AA6E4}">
                <adec:decorative xmlns:adec="http://schemas.microsoft.com/office/drawing/2017/decorative" val="1"/>
              </a:ext>
            </a:extLst>
          </p:cNvPr>
          <p:cNvGrpSpPr/>
          <p:nvPr/>
        </p:nvGrpSpPr>
        <p:grpSpPr>
          <a:xfrm>
            <a:off x="7423152" y="4496777"/>
            <a:ext cx="4248148" cy="1085681"/>
            <a:chOff x="6027739" y="4191001"/>
            <a:chExt cx="4248148" cy="1523999"/>
          </a:xfrm>
        </p:grpSpPr>
        <p:sp>
          <p:nvSpPr>
            <p:cNvPr id="29" name="Freeform 14">
              <a:extLst>
                <a:ext uri="{FF2B5EF4-FFF2-40B4-BE49-F238E27FC236}">
                  <a16:creationId xmlns:a16="http://schemas.microsoft.com/office/drawing/2014/main" id="{BC5A7CE7-DDF6-4549-9D1C-4CCB99FB7F02}"/>
                </a:ext>
              </a:extLst>
            </p:cNvPr>
            <p:cNvSpPr>
              <a:spLocks/>
            </p:cNvSpPr>
            <p:nvPr/>
          </p:nvSpPr>
          <p:spPr bwMode="auto">
            <a:xfrm>
              <a:off x="7848600" y="4191001"/>
              <a:ext cx="1055688"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0" name="Freeform 15">
              <a:extLst>
                <a:ext uri="{FF2B5EF4-FFF2-40B4-BE49-F238E27FC236}">
                  <a16:creationId xmlns:a16="http://schemas.microsoft.com/office/drawing/2014/main" id="{E790D202-1286-4396-812C-87982DB4CBCD}"/>
                </a:ext>
              </a:extLst>
            </p:cNvPr>
            <p:cNvSpPr>
              <a:spLocks/>
            </p:cNvSpPr>
            <p:nvPr/>
          </p:nvSpPr>
          <p:spPr bwMode="auto">
            <a:xfrm>
              <a:off x="6858000" y="4191001"/>
              <a:ext cx="1011238" cy="1446213"/>
            </a:xfrm>
            <a:custGeom>
              <a:avLst/>
              <a:gdLst>
                <a:gd name="T0" fmla="*/ 0 w 1103"/>
                <a:gd name="T1" fmla="*/ 2147483646 h 911"/>
                <a:gd name="T2" fmla="*/ 2147483646 w 1103"/>
                <a:gd name="T3" fmla="*/ 2147483646 h 911"/>
                <a:gd name="T4" fmla="*/ 2147483646 w 1103"/>
                <a:gd name="T5" fmla="*/ 2147483646 h 911"/>
                <a:gd name="T6" fmla="*/ 2147483646 w 1103"/>
                <a:gd name="T7" fmla="*/ 2147483646 h 911"/>
                <a:gd name="T8" fmla="*/ 2147483646 w 1103"/>
                <a:gd name="T9" fmla="*/ 2147483646 h 911"/>
                <a:gd name="T10" fmla="*/ 2147483646 w 1103"/>
                <a:gd name="T11" fmla="*/ 2147483646 h 911"/>
                <a:gd name="T12" fmla="*/ 2147483646 w 1103"/>
                <a:gd name="T13" fmla="*/ 2147483646 h 911"/>
                <a:gd name="T14" fmla="*/ 2147483646 w 1103"/>
                <a:gd name="T15" fmla="*/ 2147483646 h 911"/>
                <a:gd name="T16" fmla="*/ 2147483646 w 1103"/>
                <a:gd name="T17" fmla="*/ 2147483646 h 911"/>
                <a:gd name="T18" fmla="*/ 2147483646 w 1103"/>
                <a:gd name="T19" fmla="*/ 2147483646 h 911"/>
                <a:gd name="T20" fmla="*/ 2147483646 w 1103"/>
                <a:gd name="T21" fmla="*/ 2147483646 h 911"/>
                <a:gd name="T22" fmla="*/ 2147483646 w 1103"/>
                <a:gd name="T23" fmla="*/ 2147483646 h 911"/>
                <a:gd name="T24" fmla="*/ 2147483646 w 1103"/>
                <a:gd name="T25" fmla="*/ 2147483646 h 911"/>
                <a:gd name="T26" fmla="*/ 2147483646 w 1103"/>
                <a:gd name="T27" fmla="*/ 2147483646 h 911"/>
                <a:gd name="T28" fmla="*/ 2147483646 w 1103"/>
                <a:gd name="T29" fmla="*/ 2147483646 h 911"/>
                <a:gd name="T30" fmla="*/ 2147483646 w 1103"/>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3" h="911">
                  <a:moveTo>
                    <a:pt x="0" y="910"/>
                  </a:moveTo>
                  <a:lnTo>
                    <a:pt x="116" y="899"/>
                  </a:lnTo>
                  <a:lnTo>
                    <a:pt x="174" y="889"/>
                  </a:lnTo>
                  <a:lnTo>
                    <a:pt x="234" y="872"/>
                  </a:lnTo>
                  <a:lnTo>
                    <a:pt x="290" y="852"/>
                  </a:lnTo>
                  <a:lnTo>
                    <a:pt x="349" y="825"/>
                  </a:lnTo>
                  <a:lnTo>
                    <a:pt x="405" y="787"/>
                  </a:lnTo>
                  <a:lnTo>
                    <a:pt x="521" y="683"/>
                  </a:lnTo>
                  <a:lnTo>
                    <a:pt x="637" y="533"/>
                  </a:lnTo>
                  <a:lnTo>
                    <a:pt x="755" y="356"/>
                  </a:lnTo>
                  <a:lnTo>
                    <a:pt x="811" y="265"/>
                  </a:lnTo>
                  <a:lnTo>
                    <a:pt x="870" y="181"/>
                  </a:lnTo>
                  <a:lnTo>
                    <a:pt x="927" y="107"/>
                  </a:lnTo>
                  <a:lnTo>
                    <a:pt x="986" y="49"/>
                  </a:lnTo>
                  <a:lnTo>
                    <a:pt x="1042" y="14"/>
                  </a:lnTo>
                  <a:lnTo>
                    <a:pt x="1102" y="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1" name="Freeform 16">
              <a:extLst>
                <a:ext uri="{FF2B5EF4-FFF2-40B4-BE49-F238E27FC236}">
                  <a16:creationId xmlns:a16="http://schemas.microsoft.com/office/drawing/2014/main" id="{13B255DB-EB6F-45CB-BF63-0D4802F404FB}"/>
                </a:ext>
              </a:extLst>
            </p:cNvPr>
            <p:cNvSpPr>
              <a:spLocks/>
            </p:cNvSpPr>
            <p:nvPr/>
          </p:nvSpPr>
          <p:spPr bwMode="auto">
            <a:xfrm>
              <a:off x="7239000" y="4191001"/>
              <a:ext cx="1055688" cy="1446213"/>
            </a:xfrm>
            <a:custGeom>
              <a:avLst/>
              <a:gdLst>
                <a:gd name="T0" fmla="*/ 2147483646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2" name="Freeform 17">
              <a:extLst>
                <a:ext uri="{FF2B5EF4-FFF2-40B4-BE49-F238E27FC236}">
                  <a16:creationId xmlns:a16="http://schemas.microsoft.com/office/drawing/2014/main" id="{E5B7C9E6-747C-404B-BFAF-FE65B01CEC59}"/>
                </a:ext>
              </a:extLst>
            </p:cNvPr>
            <p:cNvSpPr>
              <a:spLocks/>
            </p:cNvSpPr>
            <p:nvPr/>
          </p:nvSpPr>
          <p:spPr bwMode="auto">
            <a:xfrm>
              <a:off x="6172200" y="4191001"/>
              <a:ext cx="1055688" cy="1446213"/>
            </a:xfrm>
            <a:custGeom>
              <a:avLst/>
              <a:gdLst>
                <a:gd name="T0" fmla="*/ 0 w 1151"/>
                <a:gd name="T1" fmla="*/ 2147483646 h 911"/>
                <a:gd name="T2" fmla="*/ 2147483646 w 1151"/>
                <a:gd name="T3" fmla="*/ 2147483646 h 911"/>
                <a:gd name="T4" fmla="*/ 2147483646 w 1151"/>
                <a:gd name="T5" fmla="*/ 2147483646 h 911"/>
                <a:gd name="T6" fmla="*/ 2147483646 w 1151"/>
                <a:gd name="T7" fmla="*/ 2147483646 h 911"/>
                <a:gd name="T8" fmla="*/ 2147483646 w 1151"/>
                <a:gd name="T9" fmla="*/ 2147483646 h 911"/>
                <a:gd name="T10" fmla="*/ 2147483646 w 1151"/>
                <a:gd name="T11" fmla="*/ 2147483646 h 911"/>
                <a:gd name="T12" fmla="*/ 2147483646 w 1151"/>
                <a:gd name="T13" fmla="*/ 2147483646 h 911"/>
                <a:gd name="T14" fmla="*/ 2147483646 w 1151"/>
                <a:gd name="T15" fmla="*/ 2147483646 h 911"/>
                <a:gd name="T16" fmla="*/ 2147483646 w 1151"/>
                <a:gd name="T17" fmla="*/ 2147483646 h 911"/>
                <a:gd name="T18" fmla="*/ 2147483646 w 1151"/>
                <a:gd name="T19" fmla="*/ 2147483646 h 911"/>
                <a:gd name="T20" fmla="*/ 2147483646 w 1151"/>
                <a:gd name="T21" fmla="*/ 2147483646 h 911"/>
                <a:gd name="T22" fmla="*/ 2147483646 w 1151"/>
                <a:gd name="T23" fmla="*/ 2147483646 h 911"/>
                <a:gd name="T24" fmla="*/ 2147483646 w 1151"/>
                <a:gd name="T25" fmla="*/ 2147483646 h 911"/>
                <a:gd name="T26" fmla="*/ 2147483646 w 1151"/>
                <a:gd name="T27" fmla="*/ 2147483646 h 911"/>
                <a:gd name="T28" fmla="*/ 2147483646 w 1151"/>
                <a:gd name="T29" fmla="*/ 2147483646 h 911"/>
                <a:gd name="T30" fmla="*/ 2147483646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1" h="911">
                  <a:moveTo>
                    <a:pt x="0" y="910"/>
                  </a:moveTo>
                  <a:lnTo>
                    <a:pt x="121" y="899"/>
                  </a:lnTo>
                  <a:lnTo>
                    <a:pt x="181" y="889"/>
                  </a:lnTo>
                  <a:lnTo>
                    <a:pt x="244" y="872"/>
                  </a:lnTo>
                  <a:lnTo>
                    <a:pt x="302" y="852"/>
                  </a:lnTo>
                  <a:lnTo>
                    <a:pt x="365" y="825"/>
                  </a:lnTo>
                  <a:lnTo>
                    <a:pt x="423" y="787"/>
                  </a:lnTo>
                  <a:lnTo>
                    <a:pt x="544" y="683"/>
                  </a:lnTo>
                  <a:lnTo>
                    <a:pt x="665" y="533"/>
                  </a:lnTo>
                  <a:lnTo>
                    <a:pt x="787" y="356"/>
                  </a:lnTo>
                  <a:lnTo>
                    <a:pt x="846" y="265"/>
                  </a:lnTo>
                  <a:lnTo>
                    <a:pt x="908" y="181"/>
                  </a:lnTo>
                  <a:lnTo>
                    <a:pt x="967" y="107"/>
                  </a:lnTo>
                  <a:lnTo>
                    <a:pt x="1029" y="49"/>
                  </a:lnTo>
                  <a:lnTo>
                    <a:pt x="1088" y="14"/>
                  </a:lnTo>
                  <a:lnTo>
                    <a:pt x="1150" y="0"/>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3" name="Freeform 18">
              <a:extLst>
                <a:ext uri="{FF2B5EF4-FFF2-40B4-BE49-F238E27FC236}">
                  <a16:creationId xmlns:a16="http://schemas.microsoft.com/office/drawing/2014/main" id="{2ED185C2-AC40-45D5-ADFC-F8BBDD43C9A2}"/>
                </a:ext>
              </a:extLst>
            </p:cNvPr>
            <p:cNvSpPr>
              <a:spLocks/>
            </p:cNvSpPr>
            <p:nvPr/>
          </p:nvSpPr>
          <p:spPr bwMode="auto">
            <a:xfrm>
              <a:off x="8991600" y="4191001"/>
              <a:ext cx="1143000" cy="1446213"/>
            </a:xfrm>
            <a:custGeom>
              <a:avLst/>
              <a:gdLst>
                <a:gd name="T0" fmla="*/ 2147483646 w 1247"/>
                <a:gd name="T1" fmla="*/ 2147483646 h 911"/>
                <a:gd name="T2" fmla="*/ 2147483646 w 1247"/>
                <a:gd name="T3" fmla="*/ 2147483646 h 911"/>
                <a:gd name="T4" fmla="*/ 2147483646 w 1247"/>
                <a:gd name="T5" fmla="*/ 2147483646 h 911"/>
                <a:gd name="T6" fmla="*/ 2147483646 w 1247"/>
                <a:gd name="T7" fmla="*/ 2147483646 h 911"/>
                <a:gd name="T8" fmla="*/ 2147483646 w 1247"/>
                <a:gd name="T9" fmla="*/ 2147483646 h 911"/>
                <a:gd name="T10" fmla="*/ 2147483646 w 1247"/>
                <a:gd name="T11" fmla="*/ 2147483646 h 911"/>
                <a:gd name="T12" fmla="*/ 2147483646 w 1247"/>
                <a:gd name="T13" fmla="*/ 2147483646 h 911"/>
                <a:gd name="T14" fmla="*/ 2147483646 w 1247"/>
                <a:gd name="T15" fmla="*/ 2147483646 h 911"/>
                <a:gd name="T16" fmla="*/ 2147483646 w 1247"/>
                <a:gd name="T17" fmla="*/ 2147483646 h 911"/>
                <a:gd name="T18" fmla="*/ 2147483646 w 1247"/>
                <a:gd name="T19" fmla="*/ 2147483646 h 911"/>
                <a:gd name="T20" fmla="*/ 2147483646 w 1247"/>
                <a:gd name="T21" fmla="*/ 2147483646 h 911"/>
                <a:gd name="T22" fmla="*/ 2147483646 w 1247"/>
                <a:gd name="T23" fmla="*/ 2147483646 h 911"/>
                <a:gd name="T24" fmla="*/ 2147483646 w 1247"/>
                <a:gd name="T25" fmla="*/ 2147483646 h 911"/>
                <a:gd name="T26" fmla="*/ 2147483646 w 1247"/>
                <a:gd name="T27" fmla="*/ 2147483646 h 911"/>
                <a:gd name="T28" fmla="*/ 2147483646 w 1247"/>
                <a:gd name="T29" fmla="*/ 2147483646 h 911"/>
                <a:gd name="T30" fmla="*/ 0 w 1247"/>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7" h="911">
                  <a:moveTo>
                    <a:pt x="1246" y="910"/>
                  </a:moveTo>
                  <a:lnTo>
                    <a:pt x="1115" y="899"/>
                  </a:lnTo>
                  <a:lnTo>
                    <a:pt x="1050" y="889"/>
                  </a:lnTo>
                  <a:lnTo>
                    <a:pt x="982" y="872"/>
                  </a:lnTo>
                  <a:lnTo>
                    <a:pt x="919" y="852"/>
                  </a:lnTo>
                  <a:lnTo>
                    <a:pt x="851" y="825"/>
                  </a:lnTo>
                  <a:lnTo>
                    <a:pt x="788" y="787"/>
                  </a:lnTo>
                  <a:lnTo>
                    <a:pt x="655" y="683"/>
                  </a:lnTo>
                  <a:lnTo>
                    <a:pt x="524" y="533"/>
                  </a:lnTo>
                  <a:lnTo>
                    <a:pt x="393" y="356"/>
                  </a:lnTo>
                  <a:lnTo>
                    <a:pt x="327" y="265"/>
                  </a:lnTo>
                  <a:lnTo>
                    <a:pt x="260" y="181"/>
                  </a:lnTo>
                  <a:lnTo>
                    <a:pt x="196" y="107"/>
                  </a:lnTo>
                  <a:lnTo>
                    <a:pt x="129" y="49"/>
                  </a:lnTo>
                  <a:lnTo>
                    <a:pt x="65" y="14"/>
                  </a:lnTo>
                  <a:lnTo>
                    <a:pt x="0"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4" name="Freeform 19">
              <a:extLst>
                <a:ext uri="{FF2B5EF4-FFF2-40B4-BE49-F238E27FC236}">
                  <a16:creationId xmlns:a16="http://schemas.microsoft.com/office/drawing/2014/main" id="{DC513124-6DDC-43AA-AAC7-17748757EEB5}"/>
                </a:ext>
              </a:extLst>
            </p:cNvPr>
            <p:cNvSpPr>
              <a:spLocks/>
            </p:cNvSpPr>
            <p:nvPr/>
          </p:nvSpPr>
          <p:spPr bwMode="auto">
            <a:xfrm>
              <a:off x="7848601" y="4191001"/>
              <a:ext cx="1127125" cy="1444625"/>
            </a:xfrm>
            <a:custGeom>
              <a:avLst/>
              <a:gdLst>
                <a:gd name="T0" fmla="*/ 0 w 710"/>
                <a:gd name="T1" fmla="*/ 2147483646 h 910"/>
                <a:gd name="T2" fmla="*/ 2147483646 w 710"/>
                <a:gd name="T3" fmla="*/ 2147483646 h 910"/>
                <a:gd name="T4" fmla="*/ 2147483646 w 710"/>
                <a:gd name="T5" fmla="*/ 2147483646 h 910"/>
                <a:gd name="T6" fmla="*/ 2147483646 w 710"/>
                <a:gd name="T7" fmla="*/ 2147483646 h 910"/>
                <a:gd name="T8" fmla="*/ 2147483646 w 710"/>
                <a:gd name="T9" fmla="*/ 2147483646 h 910"/>
                <a:gd name="T10" fmla="*/ 2147483646 w 710"/>
                <a:gd name="T11" fmla="*/ 2147483646 h 910"/>
                <a:gd name="T12" fmla="*/ 2147483646 w 710"/>
                <a:gd name="T13" fmla="*/ 2147483646 h 910"/>
                <a:gd name="T14" fmla="*/ 2147483646 w 710"/>
                <a:gd name="T15" fmla="*/ 2147483646 h 910"/>
                <a:gd name="T16" fmla="*/ 2147483646 w 710"/>
                <a:gd name="T17" fmla="*/ 2147483646 h 910"/>
                <a:gd name="T18" fmla="*/ 2147483646 w 710"/>
                <a:gd name="T19" fmla="*/ 2147483646 h 910"/>
                <a:gd name="T20" fmla="*/ 2147483646 w 710"/>
                <a:gd name="T21" fmla="*/ 2147483646 h 910"/>
                <a:gd name="T22" fmla="*/ 2147483646 w 710"/>
                <a:gd name="T23" fmla="*/ 2147483646 h 910"/>
                <a:gd name="T24" fmla="*/ 2147483646 w 710"/>
                <a:gd name="T25" fmla="*/ 2147483646 h 910"/>
                <a:gd name="T26" fmla="*/ 2147483646 w 710"/>
                <a:gd name="T27" fmla="*/ 2147483646 h 910"/>
                <a:gd name="T28" fmla="*/ 2147483646 w 710"/>
                <a:gd name="T29" fmla="*/ 2147483646 h 910"/>
                <a:gd name="T30" fmla="*/ 2147483646 w 710"/>
                <a:gd name="T31" fmla="*/ 0 h 9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10" h="910">
                  <a:moveTo>
                    <a:pt x="0" y="910"/>
                  </a:moveTo>
                  <a:lnTo>
                    <a:pt x="73" y="899"/>
                  </a:lnTo>
                  <a:lnTo>
                    <a:pt x="109" y="889"/>
                  </a:lnTo>
                  <a:lnTo>
                    <a:pt x="147" y="872"/>
                  </a:lnTo>
                  <a:lnTo>
                    <a:pt x="182" y="852"/>
                  </a:lnTo>
                  <a:lnTo>
                    <a:pt x="219" y="825"/>
                  </a:lnTo>
                  <a:lnTo>
                    <a:pt x="255" y="787"/>
                  </a:lnTo>
                  <a:lnTo>
                    <a:pt x="327" y="683"/>
                  </a:lnTo>
                  <a:lnTo>
                    <a:pt x="399" y="533"/>
                  </a:lnTo>
                  <a:lnTo>
                    <a:pt x="473" y="356"/>
                  </a:lnTo>
                  <a:lnTo>
                    <a:pt x="508" y="265"/>
                  </a:lnTo>
                  <a:lnTo>
                    <a:pt x="546" y="181"/>
                  </a:lnTo>
                  <a:lnTo>
                    <a:pt x="581" y="107"/>
                  </a:lnTo>
                  <a:lnTo>
                    <a:pt x="619" y="49"/>
                  </a:lnTo>
                  <a:lnTo>
                    <a:pt x="654" y="14"/>
                  </a:lnTo>
                  <a:lnTo>
                    <a:pt x="710" y="0"/>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35" name="Line 20">
              <a:extLst>
                <a:ext uri="{FF2B5EF4-FFF2-40B4-BE49-F238E27FC236}">
                  <a16:creationId xmlns:a16="http://schemas.microsoft.com/office/drawing/2014/main" id="{3CA31131-F430-4B07-A1AC-483E6C1A6307}"/>
                </a:ext>
              </a:extLst>
            </p:cNvPr>
            <p:cNvSpPr>
              <a:spLocks noChangeShapeType="1"/>
            </p:cNvSpPr>
            <p:nvPr/>
          </p:nvSpPr>
          <p:spPr bwMode="auto">
            <a:xfrm>
              <a:off x="6027739" y="5715000"/>
              <a:ext cx="4248148"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grpSp>
      <mc:AlternateContent xmlns:mc="http://schemas.openxmlformats.org/markup-compatibility/2006" xmlns:a14="http://schemas.microsoft.com/office/drawing/2010/main">
        <mc:Choice Requires="a14">
          <p:sp>
            <p:nvSpPr>
              <p:cNvPr id="36" name="Object 21">
                <a:extLst>
                  <a:ext uri="{FF2B5EF4-FFF2-40B4-BE49-F238E27FC236}">
                    <a16:creationId xmlns:a16="http://schemas.microsoft.com/office/drawing/2014/main" id="{F7DDF1B0-DBB9-48E8-8CB0-078331676D87}"/>
                  </a:ext>
                </a:extLst>
              </p:cNvPr>
              <p:cNvSpPr txBox="1"/>
              <p:nvPr/>
            </p:nvSpPr>
            <p:spPr bwMode="auto">
              <a:xfrm>
                <a:off x="8539163" y="5649913"/>
                <a:ext cx="2039936" cy="554037"/>
              </a:xfrm>
              <a:prstGeom prst="rect">
                <a:avLst/>
              </a:prstGeom>
              <a:solidFill>
                <a:srgbClr val="C7DAF7"/>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1</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2</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r>
                            <m:rPr>
                              <m:sty m:val="p"/>
                            </m:rPr>
                            <a:rPr lang="en-CA" sz="2400" i="0">
                              <a:solidFill>
                                <a:srgbClr val="000000"/>
                              </a:solidFill>
                              <a:latin typeface="Cambria Math" panose="02040503050406030204" pitchFamily="18" charset="0"/>
                            </a:rPr>
                            <m:t>μ</m:t>
                          </m:r>
                        </m:e>
                        <m:sub>
                          <m:r>
                            <a:rPr lang="en-CA" sz="2400" i="0">
                              <a:solidFill>
                                <a:srgbClr val="000000"/>
                              </a:solidFill>
                              <a:latin typeface="Cambria Math" panose="02040503050406030204" pitchFamily="18" charset="0"/>
                            </a:rPr>
                            <m:t>3</m:t>
                          </m:r>
                        </m:sub>
                      </m:sSub>
                    </m:oMath>
                  </m:oMathPara>
                </a14:m>
                <a:endParaRPr lang="en-CA" sz="2400" dirty="0"/>
              </a:p>
            </p:txBody>
          </p:sp>
        </mc:Choice>
        <mc:Fallback xmlns="">
          <p:sp>
            <p:nvSpPr>
              <p:cNvPr id="36" name="Object 21">
                <a:extLst>
                  <a:ext uri="{FF2B5EF4-FFF2-40B4-BE49-F238E27FC236}">
                    <a16:creationId xmlns:a16="http://schemas.microsoft.com/office/drawing/2014/main" id="{F7DDF1B0-DBB9-48E8-8CB0-078331676D87}"/>
                  </a:ext>
                </a:extLst>
              </p:cNvPr>
              <p:cNvSpPr txBox="1">
                <a:spLocks noRot="1" noChangeAspect="1" noMove="1" noResize="1" noEditPoints="1" noAdjustHandles="1" noChangeArrowheads="1" noChangeShapeType="1" noTextEdit="1"/>
              </p:cNvSpPr>
              <p:nvPr/>
            </p:nvSpPr>
            <p:spPr bwMode="auto">
              <a:xfrm>
                <a:off x="8539163" y="5649913"/>
                <a:ext cx="2039936" cy="554037"/>
              </a:xfrm>
              <a:prstGeom prst="rect">
                <a:avLst/>
              </a:prstGeom>
              <a:blipFill>
                <a:blip r:embed="rId6"/>
                <a:stretch>
                  <a:fillRect l="-898"/>
                </a:stretch>
              </a:blipFill>
              <a:ln>
                <a:noFill/>
              </a:ln>
              <a:effectLst/>
            </p:spPr>
            <p:txBody>
              <a:bodyPr/>
              <a:lstStyle/>
              <a:p>
                <a:r>
                  <a:rPr lang="en-CA">
                    <a:noFill/>
                  </a:rPr>
                  <a:t> </a:t>
                </a:r>
              </a:p>
            </p:txBody>
          </p:sp>
        </mc:Fallback>
      </mc:AlternateContent>
      <p:sp>
        <p:nvSpPr>
          <p:cNvPr id="37" name="Text Box 22">
            <a:extLst>
              <a:ext uri="{FF2B5EF4-FFF2-40B4-BE49-F238E27FC236}">
                <a16:creationId xmlns:a16="http://schemas.microsoft.com/office/drawing/2014/main" id="{D0F616E6-018C-4614-9D44-A96FCC5787BE}"/>
              </a:ext>
            </a:extLst>
          </p:cNvPr>
          <p:cNvSpPr txBox="1">
            <a:spLocks noChangeArrowheads="1"/>
          </p:cNvSpPr>
          <p:nvPr/>
        </p:nvSpPr>
        <p:spPr bwMode="auto">
          <a:xfrm>
            <a:off x="9228139" y="3800064"/>
            <a:ext cx="5492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b="1" dirty="0">
                <a:latin typeface="Arial" panose="020B0604020202020204" pitchFamily="34" charset="0"/>
              </a:rPr>
              <a:t>or</a:t>
            </a:r>
          </a:p>
        </p:txBody>
      </p:sp>
      <p:sp>
        <p:nvSpPr>
          <p:cNvPr id="40" name="Rectangle 9">
            <a:extLst>
              <a:ext uri="{FF2B5EF4-FFF2-40B4-BE49-F238E27FC236}">
                <a16:creationId xmlns:a16="http://schemas.microsoft.com/office/drawing/2014/main" id="{53F83C3B-CD31-4B44-A114-1743C2DE3C24}"/>
              </a:ext>
            </a:extLst>
          </p:cNvPr>
          <p:cNvSpPr>
            <a:spLocks noChangeArrowheads="1"/>
          </p:cNvSpPr>
          <p:nvPr/>
        </p:nvSpPr>
        <p:spPr bwMode="auto">
          <a:xfrm>
            <a:off x="7319011" y="932320"/>
            <a:ext cx="4037014" cy="912429"/>
          </a:xfrm>
          <a:prstGeom prst="rect">
            <a:avLst/>
          </a:prstGeom>
          <a:solidFill>
            <a:srgbClr val="C7DA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70000"/>
              </a:lnSpc>
              <a:spcBef>
                <a:spcPct val="50000"/>
              </a:spcBef>
              <a:buFontTx/>
              <a:buNone/>
            </a:pPr>
            <a:r>
              <a:rPr lang="en-US" altLang="en-US" sz="1800" dirty="0"/>
              <a:t>At least one mean is different:</a:t>
            </a:r>
          </a:p>
          <a:p>
            <a:pPr algn="ctr">
              <a:lnSpc>
                <a:spcPct val="60000"/>
              </a:lnSpc>
              <a:spcBef>
                <a:spcPct val="50000"/>
              </a:spcBef>
              <a:buFontTx/>
              <a:buNone/>
            </a:pPr>
            <a:r>
              <a:rPr lang="en-US" altLang="en-US" sz="1800" dirty="0"/>
              <a:t>The Null Hypothesis is NOT true </a:t>
            </a:r>
          </a:p>
          <a:p>
            <a:pPr algn="ctr">
              <a:lnSpc>
                <a:spcPct val="60000"/>
              </a:lnSpc>
              <a:spcBef>
                <a:spcPct val="50000"/>
              </a:spcBef>
              <a:buFontTx/>
              <a:buNone/>
            </a:pPr>
            <a:r>
              <a:rPr lang="en-US" altLang="en-US" sz="1800" dirty="0"/>
              <a:t>(no difference among means</a:t>
            </a:r>
            <a:r>
              <a:rPr lang="en-US" altLang="en-US" sz="1800" b="1" baseline="30000" dirty="0">
                <a:solidFill>
                  <a:schemeClr val="accent2"/>
                </a:solidFill>
              </a:rPr>
              <a:t>2</a:t>
            </a:r>
            <a:r>
              <a:rPr lang="en-US" altLang="en-US" sz="1800" dirty="0"/>
              <a:t>)</a:t>
            </a:r>
            <a:endParaRPr lang="en-US" altLang="en-US" sz="1800" b="1" dirty="0"/>
          </a:p>
        </p:txBody>
      </p:sp>
    </p:spTree>
    <p:extLst>
      <p:ext uri="{BB962C8B-B14F-4D97-AF65-F5344CB8AC3E}">
        <p14:creationId xmlns:p14="http://schemas.microsoft.com/office/powerpoint/2010/main" val="52864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6" grpId="0" animBg="1"/>
      <p:bldP spid="37" grpId="0"/>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7F406E0-7E81-4FCC-B75F-F48ED0282064}"/>
              </a:ext>
            </a:extLst>
          </p:cNvPr>
          <p:cNvSpPr>
            <a:spLocks noGrp="1" noChangeArrowheads="1"/>
          </p:cNvSpPr>
          <p:nvPr>
            <p:ph type="title"/>
          </p:nvPr>
        </p:nvSpPr>
        <p:spPr/>
        <p:txBody>
          <a:bodyPr/>
          <a:lstStyle/>
          <a:p>
            <a:r>
              <a:rPr lang="en-US" altLang="en-US" dirty="0"/>
              <a:t>Assumptions of ANOVA</a:t>
            </a:r>
          </a:p>
        </p:txBody>
      </p:sp>
      <p:sp>
        <p:nvSpPr>
          <p:cNvPr id="4099" name="Rectangle 3">
            <a:extLst>
              <a:ext uri="{FF2B5EF4-FFF2-40B4-BE49-F238E27FC236}">
                <a16:creationId xmlns:a16="http://schemas.microsoft.com/office/drawing/2014/main" id="{58027C0F-B68D-461C-BA83-E474DDC6BEA3}"/>
              </a:ext>
            </a:extLst>
          </p:cNvPr>
          <p:cNvSpPr>
            <a:spLocks noGrp="1" noChangeArrowheads="1"/>
          </p:cNvSpPr>
          <p:nvPr>
            <p:ph type="body" idx="1"/>
          </p:nvPr>
        </p:nvSpPr>
        <p:spPr>
          <a:xfrm>
            <a:off x="1097280" y="1845733"/>
            <a:ext cx="10058400" cy="4363155"/>
          </a:xfrm>
        </p:spPr>
        <p:txBody>
          <a:bodyPr>
            <a:normAutofit fontScale="92500" lnSpcReduction="10000"/>
          </a:bodyPr>
          <a:lstStyle/>
          <a:p>
            <a:r>
              <a:rPr lang="en-US" altLang="en-US" dirty="0"/>
              <a:t>Interpretation of ANOVA results must always be taken in the context of the research design – fancy statistical methods do not make up for poor design</a:t>
            </a:r>
            <a:r>
              <a:rPr lang="en-US" altLang="en-US" b="1" baseline="30000" dirty="0">
                <a:solidFill>
                  <a:schemeClr val="accent2"/>
                </a:solidFill>
              </a:rPr>
              <a:t>1</a:t>
            </a:r>
          </a:p>
          <a:p>
            <a:r>
              <a:rPr lang="en-US" altLang="en-US" dirty="0"/>
              <a:t>Each group’s distribution is approximately normal</a:t>
            </a:r>
          </a:p>
          <a:p>
            <a:pPr lvl="1"/>
            <a:r>
              <a:rPr lang="en-CA" altLang="en-US" dirty="0"/>
              <a:t>Can handle some non-normality, but not severe outliers</a:t>
            </a:r>
          </a:p>
          <a:p>
            <a:pPr lvl="1"/>
            <a:r>
              <a:rPr lang="en-US" altLang="en-US" dirty="0"/>
              <a:t>Check this by looking at histograms and/or normal quantile plots</a:t>
            </a:r>
            <a:r>
              <a:rPr lang="en-US" altLang="en-US" b="1" baseline="30000" dirty="0">
                <a:solidFill>
                  <a:schemeClr val="accent2"/>
                </a:solidFill>
              </a:rPr>
              <a:t>2</a:t>
            </a:r>
            <a:r>
              <a:rPr lang="en-US" altLang="en-US" dirty="0"/>
              <a:t>, calculate skewness/kurtosis, or make assumptions</a:t>
            </a:r>
            <a:r>
              <a:rPr lang="en-US" altLang="en-US" b="1" baseline="30000" dirty="0">
                <a:solidFill>
                  <a:schemeClr val="accent2"/>
                </a:solidFill>
              </a:rPr>
              <a:t>3</a:t>
            </a:r>
          </a:p>
          <a:p>
            <a:r>
              <a:rPr lang="en-US" altLang="en-US" dirty="0"/>
              <a:t>Standard deviations of each group are approximately equal (‘homogeneity of variances’)</a:t>
            </a:r>
          </a:p>
          <a:p>
            <a:pPr lvl="1"/>
            <a:r>
              <a:rPr lang="en-US" altLang="en-US" dirty="0"/>
              <a:t>Rule of thumb: The ratio of greatest group SD to the least group SD must be less than 2:1</a:t>
            </a:r>
          </a:p>
          <a:p>
            <a:r>
              <a:rPr lang="en-US" altLang="en-US" dirty="0"/>
              <a:t>In our previous example… </a:t>
            </a:r>
            <a:r>
              <a:rPr lang="en-CA" dirty="0"/>
              <a:t>Data values [count, mean, median, adding SD]:</a:t>
            </a:r>
          </a:p>
          <a:p>
            <a:pPr marL="201168" lvl="1" indent="0">
              <a:buNone/>
            </a:pPr>
            <a:r>
              <a:rPr lang="en-CA" dirty="0"/>
              <a:t>	 A: 5,6,6,7,7,8,9,10		[8, 7.250, 7.000, 1.669]</a:t>
            </a:r>
          </a:p>
          <a:p>
            <a:pPr marL="201168" lvl="1" indent="0">
              <a:buNone/>
            </a:pPr>
            <a:r>
              <a:rPr lang="en-CA" dirty="0"/>
              <a:t>	 B: 7,7,8,9,9,10,10,11	[8, 8.875, 9.000, 1.458]</a:t>
            </a:r>
          </a:p>
          <a:p>
            <a:pPr marL="201168" lvl="1" indent="0">
              <a:buNone/>
            </a:pPr>
            <a:r>
              <a:rPr lang="en-CA" dirty="0"/>
              <a:t>	 P: 7,9,9,10,10,10,11,12,13	[9, 10.11, 10.000, 1.764]</a:t>
            </a:r>
          </a:p>
          <a:p>
            <a:r>
              <a:rPr lang="en-US" altLang="en-US" dirty="0"/>
              <a:t>We’ll assume the group distributions are normal. Since the greatest group SD is less than two times the value of the least (1.764 &lt; 2 x 1.458), we can assume ANOVA will work correctly</a:t>
            </a:r>
          </a:p>
          <a:p>
            <a:pPr lvl="1"/>
            <a:endParaRPr lang="en-CA" dirty="0"/>
          </a:p>
        </p:txBody>
      </p:sp>
      <p:sp>
        <p:nvSpPr>
          <p:cNvPr id="2" name="Footer Placeholder 1">
            <a:extLst>
              <a:ext uri="{FF2B5EF4-FFF2-40B4-BE49-F238E27FC236}">
                <a16:creationId xmlns:a16="http://schemas.microsoft.com/office/drawing/2014/main" id="{C483311D-6751-4762-8501-8F90DD5C3812}"/>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6E98416C-00EE-43CD-B8F3-B565AC2637ED}"/>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09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0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9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09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09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09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09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09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0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2BDE78D-FB6D-4A4D-8153-5BD8B2599BAB}"/>
              </a:ext>
            </a:extLst>
          </p:cNvPr>
          <p:cNvSpPr>
            <a:spLocks noGrp="1" noChangeArrowheads="1"/>
          </p:cNvSpPr>
          <p:nvPr>
            <p:ph type="title"/>
          </p:nvPr>
        </p:nvSpPr>
        <p:spPr/>
        <p:txBody>
          <a:bodyPr/>
          <a:lstStyle/>
          <a:p>
            <a:r>
              <a:rPr lang="en-US" altLang="en-US" dirty="0"/>
              <a:t>How ANOVA works: the F-statistic</a:t>
            </a:r>
          </a:p>
        </p:txBody>
      </p:sp>
      <p:sp>
        <p:nvSpPr>
          <p:cNvPr id="7" name="Content Placeholder 6">
            <a:extLst>
              <a:ext uri="{FF2B5EF4-FFF2-40B4-BE49-F238E27FC236}">
                <a16:creationId xmlns:a16="http://schemas.microsoft.com/office/drawing/2014/main" id="{A18C7DB8-1A95-4232-94C7-D83B8AC378F8}"/>
              </a:ext>
            </a:extLst>
          </p:cNvPr>
          <p:cNvSpPr>
            <a:spLocks noGrp="1"/>
          </p:cNvSpPr>
          <p:nvPr>
            <p:ph idx="1"/>
          </p:nvPr>
        </p:nvSpPr>
        <p:spPr>
          <a:xfrm>
            <a:off x="1097280" y="1845734"/>
            <a:ext cx="10058400" cy="4235026"/>
          </a:xfrm>
        </p:spPr>
        <p:txBody>
          <a:bodyPr>
            <a:normAutofit/>
          </a:bodyPr>
          <a:lstStyle/>
          <a:p>
            <a:r>
              <a:rPr lang="en-CA" dirty="0"/>
              <a:t>ANOVA measures two sources of variation in the data and compares their relative sizes</a:t>
            </a:r>
          </a:p>
          <a:p>
            <a:r>
              <a:rPr lang="en-CA" dirty="0"/>
              <a:t>Variation BETWEEN groups</a:t>
            </a:r>
          </a:p>
          <a:p>
            <a:pPr lvl="1"/>
            <a:r>
              <a:rPr lang="en-CA" dirty="0"/>
              <a:t>For each data value, look at the difference between its group mean and the overall mean</a:t>
            </a:r>
          </a:p>
          <a:p>
            <a:r>
              <a:rPr lang="en-CA" dirty="0"/>
              <a:t>Variation  WITHIN groups </a:t>
            </a:r>
          </a:p>
          <a:p>
            <a:pPr lvl="1"/>
            <a:r>
              <a:rPr lang="en-CA" dirty="0"/>
              <a:t>For each data value, look at the difference between that value and the mean of its group</a:t>
            </a:r>
          </a:p>
          <a:p>
            <a:r>
              <a:rPr lang="en-CA" dirty="0"/>
              <a:t>The </a:t>
            </a:r>
            <a:r>
              <a:rPr lang="en-CA" b="1" dirty="0"/>
              <a:t>F-statistic</a:t>
            </a:r>
            <a:r>
              <a:rPr lang="en-CA" dirty="0"/>
              <a:t> is a ratio of Between Group Variation to Within Group Variation </a:t>
            </a:r>
          </a:p>
          <a:p>
            <a:endParaRPr lang="en-CA" dirty="0"/>
          </a:p>
          <a:p>
            <a:endParaRPr lang="en-CA" dirty="0"/>
          </a:p>
          <a:p>
            <a:r>
              <a:rPr lang="en-CA" b="1" dirty="0"/>
              <a:t>A large value of F is evidence against H</a:t>
            </a:r>
            <a:r>
              <a:rPr lang="en-CA" b="1" baseline="-25000" dirty="0"/>
              <a:t>0</a:t>
            </a:r>
            <a:r>
              <a:rPr lang="en-CA" dirty="0"/>
              <a:t>, because it indicates that there is more difference </a:t>
            </a:r>
            <a:r>
              <a:rPr lang="en-CA" i="1" u="sng" dirty="0"/>
              <a:t>between</a:t>
            </a:r>
            <a:r>
              <a:rPr lang="en-CA" dirty="0"/>
              <a:t> groups than </a:t>
            </a:r>
            <a:r>
              <a:rPr lang="en-CA" i="1" u="sng" dirty="0"/>
              <a:t>within</a:t>
            </a:r>
            <a:r>
              <a:rPr lang="en-CA" dirty="0"/>
              <a:t> groups – i.e. that there is a “difference that makes a difference”</a:t>
            </a:r>
            <a:r>
              <a:rPr lang="en-CA" b="1" baseline="30000" dirty="0">
                <a:solidFill>
                  <a:schemeClr val="accent2"/>
                </a:solidFill>
              </a:rPr>
              <a:t>1</a:t>
            </a:r>
          </a:p>
          <a:p>
            <a:endParaRPr lang="en-CA" dirty="0"/>
          </a:p>
        </p:txBody>
      </p:sp>
      <p:sp>
        <p:nvSpPr>
          <p:cNvPr id="2" name="Footer Placeholder 1">
            <a:extLst>
              <a:ext uri="{FF2B5EF4-FFF2-40B4-BE49-F238E27FC236}">
                <a16:creationId xmlns:a16="http://schemas.microsoft.com/office/drawing/2014/main" id="{E0F37D71-1198-48F9-AEE7-CE730CF28647}"/>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64630EC8-8318-4F13-B3C1-220A1B96AB93}"/>
              </a:ext>
            </a:extLst>
          </p:cNvPr>
          <p:cNvSpPr>
            <a:spLocks noGrp="1"/>
          </p:cNvSpPr>
          <p:nvPr>
            <p:ph type="sldNum" sz="quarter" idx="12"/>
          </p:nvPr>
        </p:nvSpPr>
        <p:spPr/>
        <p:txBody>
          <a:bodyPr/>
          <a:lstStyle/>
          <a:p>
            <a:fld id="{8A7A6979-0714-4377-B894-6BE4C2D6E202}" type="slidenum">
              <a:rPr lang="en-US" smtClean="0"/>
              <a:pPr/>
              <a:t>17</a:t>
            </a:fld>
            <a:endParaRPr lang="en-US" dirty="0"/>
          </a:p>
        </p:txBody>
      </p:sp>
      <mc:AlternateContent xmlns:mc="http://schemas.openxmlformats.org/markup-compatibility/2006" xmlns:a14="http://schemas.microsoft.com/office/drawing/2010/main">
        <mc:Choice Requires="a14">
          <p:sp>
            <p:nvSpPr>
              <p:cNvPr id="10" name="Object 3">
                <a:extLst>
                  <a:ext uri="{FF2B5EF4-FFF2-40B4-BE49-F238E27FC236}">
                    <a16:creationId xmlns:a16="http://schemas.microsoft.com/office/drawing/2014/main" id="{3C4A40C5-F9C5-4610-918B-547622ED8944}"/>
                  </a:ext>
                </a:extLst>
              </p:cNvPr>
              <p:cNvSpPr txBox="1"/>
              <p:nvPr/>
            </p:nvSpPr>
            <p:spPr bwMode="auto">
              <a:xfrm>
                <a:off x="4856163" y="4249739"/>
                <a:ext cx="2058987" cy="91662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en-CA" sz="2400" i="1">
                          <a:solidFill>
                            <a:srgbClr val="000000"/>
                          </a:solidFill>
                          <a:latin typeface="Cambria Math" panose="02040503050406030204" pitchFamily="18" charset="0"/>
                        </a:rPr>
                        <m:t>𝐹</m:t>
                      </m:r>
                      <m:r>
                        <a:rPr lang="en-CA" sz="2400" i="1">
                          <a:solidFill>
                            <a:srgbClr val="000000"/>
                          </a:solidFill>
                          <a:latin typeface="Cambria Math" panose="02040503050406030204" pitchFamily="18" charset="0"/>
                        </a:rPr>
                        <m:t>=</m:t>
                      </m:r>
                      <m:f>
                        <m:fPr>
                          <m:ctrlPr>
                            <a:rPr lang="en-CA" sz="2400" i="1">
                              <a:solidFill>
                                <a:srgbClr val="000000"/>
                              </a:solidFill>
                              <a:latin typeface="Cambria Math" panose="02040503050406030204" pitchFamily="18" charset="0"/>
                            </a:rPr>
                          </m:ctrlPr>
                        </m:fPr>
                        <m:num>
                          <m:r>
                            <a:rPr lang="en-CA" sz="2400" i="1">
                              <a:solidFill>
                                <a:srgbClr val="000000"/>
                              </a:solidFill>
                              <a:latin typeface="Cambria Math" panose="02040503050406030204" pitchFamily="18" charset="0"/>
                            </a:rPr>
                            <m:t>𝐵𝑒𝑡𝑤𝑒𝑒𝑛</m:t>
                          </m:r>
                        </m:num>
                        <m:den>
                          <m:r>
                            <a:rPr lang="en-CA" sz="2400" i="1">
                              <a:solidFill>
                                <a:srgbClr val="000000"/>
                              </a:solidFill>
                              <a:latin typeface="Cambria Math" panose="02040503050406030204" pitchFamily="18" charset="0"/>
                            </a:rPr>
                            <m:t>𝑊𝑖𝑡h𝑖𝑛</m:t>
                          </m:r>
                        </m:den>
                      </m:f>
                    </m:oMath>
                  </m:oMathPara>
                </a14:m>
                <a:endParaRPr lang="en-CA" sz="2400" dirty="0"/>
              </a:p>
            </p:txBody>
          </p:sp>
        </mc:Choice>
        <mc:Fallback xmlns="">
          <p:sp>
            <p:nvSpPr>
              <p:cNvPr id="10" name="Object 3">
                <a:extLst>
                  <a:ext uri="{FF2B5EF4-FFF2-40B4-BE49-F238E27FC236}">
                    <a16:creationId xmlns:a16="http://schemas.microsoft.com/office/drawing/2014/main" id="{3C4A40C5-F9C5-4610-918B-547622ED8944}"/>
                  </a:ext>
                </a:extLst>
              </p:cNvPr>
              <p:cNvSpPr txBox="1">
                <a:spLocks noRot="1" noChangeAspect="1" noMove="1" noResize="1" noEditPoints="1" noAdjustHandles="1" noChangeArrowheads="1" noChangeShapeType="1" noTextEdit="1"/>
              </p:cNvSpPr>
              <p:nvPr/>
            </p:nvSpPr>
            <p:spPr bwMode="auto">
              <a:xfrm>
                <a:off x="4856163" y="4249739"/>
                <a:ext cx="2058987" cy="916622"/>
              </a:xfrm>
              <a:prstGeom prst="rect">
                <a:avLst/>
              </a:prstGeom>
              <a:blipFill>
                <a:blip r:embed="rId3"/>
                <a:stretch>
                  <a:fillRect/>
                </a:stretch>
              </a:blipFill>
              <a:ln>
                <a:noFill/>
              </a:ln>
            </p:spPr>
            <p:txBody>
              <a:bodyPr/>
              <a:lstStyle/>
              <a:p>
                <a:r>
                  <a:rPr lang="en-CA">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F374-11C4-4ED1-A477-B42C2B01AF8A}"/>
              </a:ext>
            </a:extLst>
          </p:cNvPr>
          <p:cNvSpPr>
            <a:spLocks noGrp="1"/>
          </p:cNvSpPr>
          <p:nvPr>
            <p:ph type="title"/>
          </p:nvPr>
        </p:nvSpPr>
        <p:spPr/>
        <p:txBody>
          <a:bodyPr/>
          <a:lstStyle/>
          <a:p>
            <a:r>
              <a:rPr lang="en-CA" dirty="0"/>
              <a:t>Partitioning Variation</a:t>
            </a:r>
          </a:p>
        </p:txBody>
      </p:sp>
      <p:sp>
        <p:nvSpPr>
          <p:cNvPr id="3" name="Content Placeholder 2">
            <a:extLst>
              <a:ext uri="{FF2B5EF4-FFF2-40B4-BE49-F238E27FC236}">
                <a16:creationId xmlns:a16="http://schemas.microsoft.com/office/drawing/2014/main" id="{6CAA5825-9E76-4572-A4F9-A39658FC102F}"/>
              </a:ext>
            </a:extLst>
          </p:cNvPr>
          <p:cNvSpPr>
            <a:spLocks noGrp="1"/>
          </p:cNvSpPr>
          <p:nvPr>
            <p:ph idx="1"/>
          </p:nvPr>
        </p:nvSpPr>
        <p:spPr>
          <a:xfrm>
            <a:off x="1097280" y="1845734"/>
            <a:ext cx="10058400" cy="4292176"/>
          </a:xfrm>
        </p:spPr>
        <p:txBody>
          <a:bodyPr>
            <a:normAutofit/>
          </a:bodyPr>
          <a:lstStyle/>
          <a:p>
            <a:r>
              <a:rPr lang="en-CA" dirty="0"/>
              <a:t>How do we split variation?</a:t>
            </a:r>
          </a:p>
          <a:p>
            <a:pPr lvl="1"/>
            <a:endParaRPr lang="en-CA" dirty="0"/>
          </a:p>
          <a:p>
            <a:r>
              <a:rPr lang="en-CA" dirty="0"/>
              <a:t>SST = Total Sum of Squares (total variation)</a:t>
            </a:r>
          </a:p>
          <a:p>
            <a:pPr lvl="1"/>
            <a:r>
              <a:rPr lang="en-CA" dirty="0"/>
              <a:t>The aggregate dispersion of the individual data values across the various groups (factor levels)</a:t>
            </a:r>
          </a:p>
          <a:p>
            <a:pPr lvl="1"/>
            <a:r>
              <a:rPr lang="en-CA" i="1" dirty="0"/>
              <a:t>We don’t need to calculate SST to find an F-statistic!</a:t>
            </a:r>
          </a:p>
          <a:p>
            <a:r>
              <a:rPr lang="en-CA" dirty="0"/>
              <a:t>SSB = Sum of Squares Between Groups (between-group variation)</a:t>
            </a:r>
          </a:p>
          <a:p>
            <a:pPr lvl="1"/>
            <a:r>
              <a:rPr lang="en-CA" dirty="0"/>
              <a:t>The dispersion between the group (factor) sample means</a:t>
            </a:r>
          </a:p>
          <a:p>
            <a:pPr lvl="1"/>
            <a:r>
              <a:rPr lang="en-CA" i="1" dirty="0"/>
              <a:t>Also called SSA (Sum of Squares Among Groups), SSR (Regression Sum of Squares), Sum of Squares Explained, and Among Groups Variation</a:t>
            </a:r>
          </a:p>
          <a:p>
            <a:r>
              <a:rPr lang="en-CA" dirty="0"/>
              <a:t>SSW = Sum of Squares Within Groups (within-group variation)</a:t>
            </a:r>
          </a:p>
          <a:p>
            <a:pPr lvl="1"/>
            <a:r>
              <a:rPr lang="en-CA" dirty="0"/>
              <a:t>The dispersion among the individual data values within a particular group (factor)</a:t>
            </a:r>
          </a:p>
          <a:p>
            <a:pPr lvl="1"/>
            <a:r>
              <a:rPr lang="en-CA" i="1" dirty="0"/>
              <a:t>Also called Sum of Squares Error, Sum of Squares Unexplained, and Within Groups Variation</a:t>
            </a:r>
          </a:p>
          <a:p>
            <a:pPr lvl="1"/>
            <a:endParaRPr lang="en-CA" i="1" dirty="0"/>
          </a:p>
          <a:p>
            <a:endParaRPr lang="en-CA" dirty="0"/>
          </a:p>
        </p:txBody>
      </p:sp>
      <p:sp>
        <p:nvSpPr>
          <p:cNvPr id="4" name="Footer Placeholder 3">
            <a:extLst>
              <a:ext uri="{FF2B5EF4-FFF2-40B4-BE49-F238E27FC236}">
                <a16:creationId xmlns:a16="http://schemas.microsoft.com/office/drawing/2014/main" id="{43CD8C5C-D7CE-4AB9-978D-51B13320C1EF}"/>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350C6822-21FD-40EF-B4BB-0986F1E3D5BB}"/>
              </a:ext>
            </a:extLst>
          </p:cNvPr>
          <p:cNvSpPr>
            <a:spLocks noGrp="1"/>
          </p:cNvSpPr>
          <p:nvPr>
            <p:ph type="sldNum" sz="quarter" idx="12"/>
          </p:nvPr>
        </p:nvSpPr>
        <p:spPr/>
        <p:txBody>
          <a:bodyPr/>
          <a:lstStyle/>
          <a:p>
            <a:fld id="{8A7A6979-0714-4377-B894-6BE4C2D6E202}" type="slidenum">
              <a:rPr lang="en-US" smtClean="0"/>
              <a:pPr/>
              <a:t>18</a:t>
            </a:fld>
            <a:endParaRPr lang="en-US" dirty="0"/>
          </a:p>
        </p:txBody>
      </p:sp>
      <p:sp>
        <p:nvSpPr>
          <p:cNvPr id="6" name="Rectangle 5">
            <a:extLst>
              <a:ext uri="{FF2B5EF4-FFF2-40B4-BE49-F238E27FC236}">
                <a16:creationId xmlns:a16="http://schemas.microsoft.com/office/drawing/2014/main" id="{D9467C5A-D2CB-42A2-B673-30F6884AEEDB}"/>
              </a:ext>
            </a:extLst>
          </p:cNvPr>
          <p:cNvSpPr>
            <a:spLocks noChangeArrowheads="1"/>
          </p:cNvSpPr>
          <p:nvPr/>
        </p:nvSpPr>
        <p:spPr bwMode="auto">
          <a:xfrm>
            <a:off x="4953000" y="1919867"/>
            <a:ext cx="2286000" cy="461665"/>
          </a:xfrm>
          <a:prstGeom prst="rect">
            <a:avLst/>
          </a:prstGeom>
          <a:solidFill>
            <a:srgbClr val="FDE0BD"/>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dirty="0"/>
              <a:t>SST = SSB + SSW</a:t>
            </a:r>
          </a:p>
        </p:txBody>
      </p:sp>
    </p:spTree>
    <p:extLst>
      <p:ext uri="{BB962C8B-B14F-4D97-AF65-F5344CB8AC3E}">
        <p14:creationId xmlns:p14="http://schemas.microsoft.com/office/powerpoint/2010/main" val="249704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F374-11C4-4ED1-A477-B42C2B01AF8A}"/>
              </a:ext>
            </a:extLst>
          </p:cNvPr>
          <p:cNvSpPr>
            <a:spLocks noGrp="1"/>
          </p:cNvSpPr>
          <p:nvPr>
            <p:ph type="title"/>
          </p:nvPr>
        </p:nvSpPr>
        <p:spPr/>
        <p:txBody>
          <a:bodyPr/>
          <a:lstStyle/>
          <a:p>
            <a:r>
              <a:rPr lang="en-CA" dirty="0"/>
              <a:t>Partitioning Variation</a:t>
            </a:r>
          </a:p>
        </p:txBody>
      </p:sp>
      <p:sp>
        <p:nvSpPr>
          <p:cNvPr id="4" name="Footer Placeholder 3">
            <a:extLst>
              <a:ext uri="{FF2B5EF4-FFF2-40B4-BE49-F238E27FC236}">
                <a16:creationId xmlns:a16="http://schemas.microsoft.com/office/drawing/2014/main" id="{43CD8C5C-D7CE-4AB9-978D-51B13320C1EF}"/>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350C6822-21FD-40EF-B4BB-0986F1E3D5BB}"/>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9" name="Line 2">
            <a:extLst>
              <a:ext uri="{FF2B5EF4-FFF2-40B4-BE49-F238E27FC236}">
                <a16:creationId xmlns:a16="http://schemas.microsoft.com/office/drawing/2014/main" id="{3E79C892-E020-45A9-A3AE-5BE38C15F224}"/>
              </a:ext>
              <a:ext uri="{C183D7F6-B498-43B3-948B-1728B52AA6E4}">
                <adec:decorative xmlns:adec="http://schemas.microsoft.com/office/drawing/2017/decorative" val="1"/>
              </a:ext>
            </a:extLst>
          </p:cNvPr>
          <p:cNvSpPr>
            <a:spLocks noChangeShapeType="1"/>
          </p:cNvSpPr>
          <p:nvPr/>
        </p:nvSpPr>
        <p:spPr bwMode="auto">
          <a:xfrm flipH="1">
            <a:off x="3962400" y="2454220"/>
            <a:ext cx="2133600" cy="593780"/>
          </a:xfrm>
          <a:prstGeom prst="line">
            <a:avLst/>
          </a:prstGeom>
          <a:noFill/>
          <a:ln w="635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en-CA"/>
          </a:p>
        </p:txBody>
      </p:sp>
      <p:sp>
        <p:nvSpPr>
          <p:cNvPr id="10" name="Line 3">
            <a:extLst>
              <a:ext uri="{FF2B5EF4-FFF2-40B4-BE49-F238E27FC236}">
                <a16:creationId xmlns:a16="http://schemas.microsoft.com/office/drawing/2014/main" id="{8D7E3A0A-02ED-4EF3-B511-1F42CA18F3B5}"/>
              </a:ext>
              <a:ext uri="{C183D7F6-B498-43B3-948B-1728B52AA6E4}">
                <adec:decorative xmlns:adec="http://schemas.microsoft.com/office/drawing/2017/decorative" val="1"/>
              </a:ext>
            </a:extLst>
          </p:cNvPr>
          <p:cNvSpPr>
            <a:spLocks noChangeShapeType="1"/>
          </p:cNvSpPr>
          <p:nvPr/>
        </p:nvSpPr>
        <p:spPr bwMode="auto">
          <a:xfrm>
            <a:off x="6096000" y="2454218"/>
            <a:ext cx="1828800" cy="593781"/>
          </a:xfrm>
          <a:prstGeom prst="line">
            <a:avLst/>
          </a:prstGeom>
          <a:noFill/>
          <a:ln w="635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en-CA"/>
          </a:p>
        </p:txBody>
      </p:sp>
      <p:sp>
        <p:nvSpPr>
          <p:cNvPr id="11" name="Rectangle 6">
            <a:extLst>
              <a:ext uri="{FF2B5EF4-FFF2-40B4-BE49-F238E27FC236}">
                <a16:creationId xmlns:a16="http://schemas.microsoft.com/office/drawing/2014/main" id="{F91ADB84-252B-488E-977A-F59DE5CC577F}"/>
              </a:ext>
            </a:extLst>
          </p:cNvPr>
          <p:cNvSpPr>
            <a:spLocks noChangeArrowheads="1"/>
          </p:cNvSpPr>
          <p:nvPr/>
        </p:nvSpPr>
        <p:spPr bwMode="auto">
          <a:xfrm>
            <a:off x="1746250" y="3086101"/>
            <a:ext cx="3968749" cy="643766"/>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square"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t>Variation Due to Factor/Group </a:t>
            </a:r>
            <a:br>
              <a:rPr lang="en-US" altLang="en-US" sz="1800" b="1" dirty="0"/>
            </a:br>
            <a:r>
              <a:rPr lang="en-US" altLang="en-US" sz="1800" b="1" dirty="0"/>
              <a:t>(SSA)</a:t>
            </a:r>
          </a:p>
        </p:txBody>
      </p:sp>
      <p:sp>
        <p:nvSpPr>
          <p:cNvPr id="12" name="Rectangle 7">
            <a:extLst>
              <a:ext uri="{FF2B5EF4-FFF2-40B4-BE49-F238E27FC236}">
                <a16:creationId xmlns:a16="http://schemas.microsoft.com/office/drawing/2014/main" id="{9FD9D61E-89C7-4CA9-B75B-3CF3F3E80B6B}"/>
              </a:ext>
            </a:extLst>
          </p:cNvPr>
          <p:cNvSpPr>
            <a:spLocks noChangeArrowheads="1"/>
          </p:cNvSpPr>
          <p:nvPr/>
        </p:nvSpPr>
        <p:spPr bwMode="auto">
          <a:xfrm>
            <a:off x="6470650" y="3067050"/>
            <a:ext cx="3975100" cy="643766"/>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t>Variation Due to Random Sampling (SSW)</a:t>
            </a:r>
          </a:p>
        </p:txBody>
      </p:sp>
      <p:sp>
        <p:nvSpPr>
          <p:cNvPr id="13" name="Rectangle 8">
            <a:extLst>
              <a:ext uri="{FF2B5EF4-FFF2-40B4-BE49-F238E27FC236}">
                <a16:creationId xmlns:a16="http://schemas.microsoft.com/office/drawing/2014/main" id="{C4B0DF34-F26D-437B-A407-CA51CCFE2CE3}"/>
              </a:ext>
            </a:extLst>
          </p:cNvPr>
          <p:cNvSpPr>
            <a:spLocks noChangeArrowheads="1"/>
          </p:cNvSpPr>
          <p:nvPr/>
        </p:nvSpPr>
        <p:spPr bwMode="auto">
          <a:xfrm>
            <a:off x="4222750" y="1907382"/>
            <a:ext cx="3746500" cy="52863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800" b="1"/>
              <a:t>Total Variation (SST)</a:t>
            </a:r>
          </a:p>
        </p:txBody>
      </p:sp>
      <p:sp>
        <p:nvSpPr>
          <p:cNvPr id="14" name="Rectangle 10">
            <a:extLst>
              <a:ext uri="{FF2B5EF4-FFF2-40B4-BE49-F238E27FC236}">
                <a16:creationId xmlns:a16="http://schemas.microsoft.com/office/drawing/2014/main" id="{C517CCAB-38A6-4E40-9EAF-971CC20AC9EC}"/>
              </a:ext>
            </a:extLst>
          </p:cNvPr>
          <p:cNvSpPr>
            <a:spLocks noChangeArrowheads="1"/>
          </p:cNvSpPr>
          <p:nvPr/>
        </p:nvSpPr>
        <p:spPr bwMode="auto">
          <a:xfrm>
            <a:off x="1739900" y="4114800"/>
            <a:ext cx="3968749" cy="1629570"/>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7338" indent="-287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10000"/>
              </a:spcBef>
              <a:buClr>
                <a:schemeClr val="hlink"/>
              </a:buClr>
              <a:buFont typeface="Wingdings" panose="05000000000000000000" pitchFamily="2" charset="2"/>
              <a:buNone/>
            </a:pPr>
            <a:r>
              <a:rPr lang="en-US" altLang="en-US" sz="1800" dirty="0"/>
              <a:t>Commonly referred to as:</a:t>
            </a:r>
          </a:p>
          <a:p>
            <a:pPr algn="ctr" eaLnBrk="1" hangingPunct="1">
              <a:spcBef>
                <a:spcPct val="10000"/>
              </a:spcBef>
              <a:buClr>
                <a:schemeClr val="hlink"/>
              </a:buClr>
              <a:buFont typeface="Wingdings" panose="05000000000000000000" pitchFamily="2" charset="2"/>
              <a:buChar char="§"/>
            </a:pPr>
            <a:r>
              <a:rPr lang="en-US" altLang="en-US" sz="1800" dirty="0">
                <a:solidFill>
                  <a:schemeClr val="tx2"/>
                </a:solidFill>
              </a:rPr>
              <a:t>Sum of Squares Between </a:t>
            </a:r>
          </a:p>
          <a:p>
            <a:pPr algn="ctr" eaLnBrk="1" hangingPunct="1">
              <a:spcBef>
                <a:spcPct val="10000"/>
              </a:spcBef>
              <a:buClr>
                <a:schemeClr val="hlink"/>
              </a:buClr>
              <a:buFont typeface="Wingdings" panose="05000000000000000000" pitchFamily="2" charset="2"/>
              <a:buChar char="§"/>
            </a:pPr>
            <a:r>
              <a:rPr lang="en-US" altLang="en-US" sz="1800" dirty="0">
                <a:solidFill>
                  <a:schemeClr val="tx2"/>
                </a:solidFill>
              </a:rPr>
              <a:t>Sum of Squares Among</a:t>
            </a:r>
          </a:p>
          <a:p>
            <a:pPr algn="ctr" eaLnBrk="1" hangingPunct="1">
              <a:spcBef>
                <a:spcPct val="10000"/>
              </a:spcBef>
              <a:buClr>
                <a:schemeClr val="hlink"/>
              </a:buClr>
              <a:buFont typeface="Wingdings" panose="05000000000000000000" pitchFamily="2" charset="2"/>
              <a:buChar char="§"/>
            </a:pPr>
            <a:r>
              <a:rPr lang="en-US" altLang="en-US" sz="1800" dirty="0">
                <a:solidFill>
                  <a:schemeClr val="tx2"/>
                </a:solidFill>
              </a:rPr>
              <a:t>Sum of Squares Explained</a:t>
            </a:r>
          </a:p>
          <a:p>
            <a:pPr algn="ctr" eaLnBrk="1" hangingPunct="1">
              <a:spcBef>
                <a:spcPct val="10000"/>
              </a:spcBef>
              <a:buClr>
                <a:schemeClr val="hlink"/>
              </a:buClr>
              <a:buFont typeface="Wingdings" panose="05000000000000000000" pitchFamily="2" charset="2"/>
              <a:buChar char="§"/>
            </a:pPr>
            <a:r>
              <a:rPr lang="en-US" altLang="en-US" sz="1800" dirty="0">
                <a:solidFill>
                  <a:schemeClr val="tx2"/>
                </a:solidFill>
              </a:rPr>
              <a:t>Among Groups Variation</a:t>
            </a:r>
          </a:p>
        </p:txBody>
      </p:sp>
      <p:sp>
        <p:nvSpPr>
          <p:cNvPr id="15" name="Rectangle 11">
            <a:extLst>
              <a:ext uri="{FF2B5EF4-FFF2-40B4-BE49-F238E27FC236}">
                <a16:creationId xmlns:a16="http://schemas.microsoft.com/office/drawing/2014/main" id="{559D8170-4AF6-49E1-B99D-95A8016C4287}"/>
              </a:ext>
            </a:extLst>
          </p:cNvPr>
          <p:cNvSpPr>
            <a:spLocks noChangeArrowheads="1"/>
          </p:cNvSpPr>
          <p:nvPr/>
        </p:nvSpPr>
        <p:spPr bwMode="auto">
          <a:xfrm>
            <a:off x="874711" y="3062524"/>
            <a:ext cx="83502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4000" dirty="0"/>
              <a:t>=</a:t>
            </a:r>
          </a:p>
        </p:txBody>
      </p:sp>
      <p:sp>
        <p:nvSpPr>
          <p:cNvPr id="16" name="Rectangle 12">
            <a:extLst>
              <a:ext uri="{FF2B5EF4-FFF2-40B4-BE49-F238E27FC236}">
                <a16:creationId xmlns:a16="http://schemas.microsoft.com/office/drawing/2014/main" id="{8CE7E0AE-7580-4B73-BAC2-CD1E7DB3AF96}"/>
              </a:ext>
            </a:extLst>
          </p:cNvPr>
          <p:cNvSpPr>
            <a:spLocks noChangeArrowheads="1"/>
          </p:cNvSpPr>
          <p:nvPr/>
        </p:nvSpPr>
        <p:spPr bwMode="auto">
          <a:xfrm>
            <a:off x="5751512" y="3055703"/>
            <a:ext cx="68262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4000" dirty="0"/>
              <a:t>+</a:t>
            </a:r>
          </a:p>
        </p:txBody>
      </p:sp>
      <p:sp>
        <p:nvSpPr>
          <p:cNvPr id="17" name="Rectangle 9">
            <a:extLst>
              <a:ext uri="{FF2B5EF4-FFF2-40B4-BE49-F238E27FC236}">
                <a16:creationId xmlns:a16="http://schemas.microsoft.com/office/drawing/2014/main" id="{3732EE5D-86DB-43D3-A856-8BDD5231BD78}"/>
              </a:ext>
            </a:extLst>
          </p:cNvPr>
          <p:cNvSpPr txBox="1">
            <a:spLocks noChangeArrowheads="1"/>
          </p:cNvSpPr>
          <p:nvPr/>
        </p:nvSpPr>
        <p:spPr>
          <a:xfrm>
            <a:off x="6470650" y="4114800"/>
            <a:ext cx="3975100" cy="1629570"/>
          </a:xfrm>
          <a:prstGeom prst="rect">
            <a:avLst/>
          </a:prstGeom>
          <a:solidFill>
            <a:srgbClr val="C7DAF7"/>
          </a:solidFill>
          <a:ln>
            <a:solidFill>
              <a:schemeClr val="tx1"/>
            </a:solidFill>
            <a:miter lim="800000"/>
            <a:headEnd/>
            <a:tailEnd/>
          </a:ln>
        </p:spPr>
        <p:txBody>
          <a:bodyPr vert="horz" lIns="90488" tIns="44450" rIns="90488" bIns="4445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7338" indent="-287338" algn="ctr">
              <a:spcBef>
                <a:spcPct val="10000"/>
              </a:spcBef>
              <a:buClr>
                <a:schemeClr val="hlink"/>
              </a:buClr>
              <a:buFont typeface="Calibri" panose="020F0502020204030204" pitchFamily="34" charset="0"/>
              <a:buNone/>
            </a:pPr>
            <a:r>
              <a:rPr lang="en-US" altLang="en-US" sz="1800" dirty="0"/>
              <a:t>Commonly referred to as:</a:t>
            </a:r>
          </a:p>
          <a:p>
            <a:pPr marL="287338" indent="-287338" algn="ctr">
              <a:spcBef>
                <a:spcPct val="10000"/>
              </a:spcBef>
              <a:buClr>
                <a:schemeClr val="hlink"/>
              </a:buClr>
              <a:buFont typeface="Wingdings" panose="05000000000000000000" pitchFamily="2" charset="2"/>
              <a:buChar char="§"/>
            </a:pPr>
            <a:r>
              <a:rPr lang="en-US" altLang="en-US" sz="1800" dirty="0">
                <a:solidFill>
                  <a:schemeClr val="tx2"/>
                </a:solidFill>
              </a:rPr>
              <a:t>Sum of Squares Within</a:t>
            </a:r>
          </a:p>
          <a:p>
            <a:pPr marL="287338" indent="-287338" algn="ctr">
              <a:spcBef>
                <a:spcPct val="10000"/>
              </a:spcBef>
              <a:buClr>
                <a:schemeClr val="hlink"/>
              </a:buClr>
              <a:buFont typeface="Wingdings" panose="05000000000000000000" pitchFamily="2" charset="2"/>
              <a:buChar char="§"/>
            </a:pPr>
            <a:r>
              <a:rPr lang="en-US" altLang="en-US" sz="1800" dirty="0">
                <a:solidFill>
                  <a:schemeClr val="tx2"/>
                </a:solidFill>
              </a:rPr>
              <a:t>Sum of Squares Error</a:t>
            </a:r>
          </a:p>
          <a:p>
            <a:pPr marL="287338" indent="-287338" algn="ctr">
              <a:spcBef>
                <a:spcPct val="10000"/>
              </a:spcBef>
              <a:buClr>
                <a:schemeClr val="hlink"/>
              </a:buClr>
              <a:buFont typeface="Wingdings" panose="05000000000000000000" pitchFamily="2" charset="2"/>
              <a:buChar char="§"/>
            </a:pPr>
            <a:r>
              <a:rPr lang="en-US" altLang="en-US" sz="1800" dirty="0">
                <a:solidFill>
                  <a:schemeClr val="tx2"/>
                </a:solidFill>
              </a:rPr>
              <a:t>Sum of Squares Unexplained</a:t>
            </a:r>
          </a:p>
          <a:p>
            <a:pPr marL="287338" indent="-287338" algn="ctr">
              <a:spcBef>
                <a:spcPct val="10000"/>
              </a:spcBef>
              <a:buClr>
                <a:schemeClr val="hlink"/>
              </a:buClr>
              <a:buFont typeface="Wingdings" panose="05000000000000000000" pitchFamily="2" charset="2"/>
              <a:buChar char="§"/>
            </a:pPr>
            <a:r>
              <a:rPr lang="en-US" altLang="en-US" sz="1800" dirty="0">
                <a:solidFill>
                  <a:schemeClr val="tx2"/>
                </a:solidFill>
              </a:rPr>
              <a:t>Within Groups Variation</a:t>
            </a:r>
          </a:p>
        </p:txBody>
      </p:sp>
    </p:spTree>
    <p:extLst>
      <p:ext uri="{BB962C8B-B14F-4D97-AF65-F5344CB8AC3E}">
        <p14:creationId xmlns:p14="http://schemas.microsoft.com/office/powerpoint/2010/main" val="28601563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F38D40-CA2E-45E5-AC01-A9F3354FFAA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792796" y="0"/>
            <a:ext cx="8399204" cy="6324600"/>
          </a:xfrm>
          <a:prstGeom prst="rect">
            <a:avLst/>
          </a:prstGeom>
        </p:spPr>
      </p:pic>
      <p:sp>
        <p:nvSpPr>
          <p:cNvPr id="2" name="Footer Placeholder 1">
            <a:extLst>
              <a:ext uri="{FF2B5EF4-FFF2-40B4-BE49-F238E27FC236}">
                <a16:creationId xmlns:a16="http://schemas.microsoft.com/office/drawing/2014/main" id="{035398B1-20E5-4924-85F3-055D34010495}"/>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0361CCD7-3CC3-4A7E-99A0-93BD287FD608}"/>
              </a:ext>
            </a:extLst>
          </p:cNvPr>
          <p:cNvSpPr>
            <a:spLocks noGrp="1"/>
          </p:cNvSpPr>
          <p:nvPr>
            <p:ph type="sldNum" sz="quarter" idx="12"/>
          </p:nvPr>
        </p:nvSpPr>
        <p:spPr/>
        <p:txBody>
          <a:bodyPr/>
          <a:lstStyle/>
          <a:p>
            <a:fld id="{8A7A6979-0714-4377-B894-6BE4C2D6E202}" type="slidenum">
              <a:rPr lang="en-US" smtClean="0"/>
              <a:t>2</a:t>
            </a:fld>
            <a:endParaRPr lang="en-US" dirty="0"/>
          </a:p>
        </p:txBody>
      </p:sp>
      <p:sp>
        <p:nvSpPr>
          <p:cNvPr id="4" name="TextBox 3">
            <a:extLst>
              <a:ext uri="{FF2B5EF4-FFF2-40B4-BE49-F238E27FC236}">
                <a16:creationId xmlns:a16="http://schemas.microsoft.com/office/drawing/2014/main" id="{866D6E35-5406-4D18-864B-892E679729A7}"/>
              </a:ext>
            </a:extLst>
          </p:cNvPr>
          <p:cNvSpPr txBox="1"/>
          <p:nvPr/>
        </p:nvSpPr>
        <p:spPr>
          <a:xfrm>
            <a:off x="91440" y="1536174"/>
            <a:ext cx="5628640" cy="4154984"/>
          </a:xfrm>
          <a:prstGeom prst="rect">
            <a:avLst/>
          </a:prstGeom>
          <a:noFill/>
          <a:effectLst>
            <a:glow rad="127000">
              <a:schemeClr val="bg1"/>
            </a:glow>
          </a:effectLst>
        </p:spPr>
        <p:txBody>
          <a:bodyPr wrap="square" rtlCol="0">
            <a:spAutoFit/>
          </a:bodyPr>
          <a:lstStyle/>
          <a:p>
            <a:r>
              <a:rPr lang="en-CA" sz="2200" b="0" i="0" dirty="0">
                <a:solidFill>
                  <a:srgbClr val="121212"/>
                </a:solidFill>
                <a:effectLst>
                  <a:glow rad="127000">
                    <a:schemeClr val="bg1"/>
                  </a:glow>
                </a:effectLst>
                <a:latin typeface="Lato" panose="020F0502020204030203" pitchFamily="34" charset="0"/>
              </a:rPr>
              <a:t>Georgian College acknowledges that all campuses are situated on the traditional land of the Anishnaabeg people. The Anishnaabeg include the Odawa, Ojibwe, and Pottawatomi nations, collectively known as the Three Fires Confederacy. </a:t>
            </a:r>
          </a:p>
          <a:p>
            <a:endParaRPr lang="en-CA" sz="2200" dirty="0">
              <a:solidFill>
                <a:srgbClr val="121212"/>
              </a:solidFill>
              <a:effectLst>
                <a:glow rad="127000">
                  <a:schemeClr val="bg1"/>
                </a:glow>
              </a:effectLst>
              <a:latin typeface="Lato" panose="020F0502020204030203" pitchFamily="34" charset="0"/>
            </a:endParaRPr>
          </a:p>
          <a:p>
            <a:r>
              <a:rPr lang="en-CA" sz="2200" b="0" i="0" dirty="0">
                <a:solidFill>
                  <a:srgbClr val="121212"/>
                </a:solidFill>
                <a:effectLst>
                  <a:glow rad="127000">
                    <a:schemeClr val="bg1"/>
                  </a:glow>
                </a:effectLst>
                <a:latin typeface="Lato" panose="020F0502020204030203" pitchFamily="34" charset="0"/>
              </a:rPr>
              <a:t>Georgian College is dedicated to honouring Indigenous history and culture and committed to moving forward in the spirit </a:t>
            </a:r>
            <a:br>
              <a:rPr lang="en-CA" sz="2200" b="0" i="0" dirty="0">
                <a:solidFill>
                  <a:srgbClr val="121212"/>
                </a:solidFill>
                <a:effectLst>
                  <a:glow rad="127000">
                    <a:schemeClr val="bg1"/>
                  </a:glow>
                </a:effectLst>
                <a:latin typeface="Lato" panose="020F0502020204030203" pitchFamily="34" charset="0"/>
              </a:rPr>
            </a:br>
            <a:r>
              <a:rPr lang="en-CA" sz="2200" b="0" i="0" dirty="0">
                <a:solidFill>
                  <a:srgbClr val="121212"/>
                </a:solidFill>
                <a:effectLst>
                  <a:glow rad="127000">
                    <a:schemeClr val="bg1"/>
                  </a:glow>
                </a:effectLst>
                <a:latin typeface="Lato" panose="020F0502020204030203" pitchFamily="34" charset="0"/>
              </a:rPr>
              <a:t>of reconciliation and respect with all First Nation, Métis and Inuit people.</a:t>
            </a:r>
            <a:endParaRPr lang="en-CA" sz="2200" dirty="0">
              <a:effectLst>
                <a:glow rad="127000">
                  <a:schemeClr val="bg1"/>
                </a:glow>
              </a:effectLst>
            </a:endParaRPr>
          </a:p>
        </p:txBody>
      </p:sp>
      <p:pic>
        <p:nvPicPr>
          <p:cNvPr id="8" name="Picture 7">
            <a:extLst>
              <a:ext uri="{FF2B5EF4-FFF2-40B4-BE49-F238E27FC236}">
                <a16:creationId xmlns:a16="http://schemas.microsoft.com/office/drawing/2014/main" id="{AE049115-EA76-42B3-A414-D7681FCE213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3218"/>
            <a:ext cx="4615072" cy="1457070"/>
          </a:xfrm>
          <a:prstGeom prst="rect">
            <a:avLst/>
          </a:prstGeom>
          <a:effectLst>
            <a:glow rad="127000">
              <a:schemeClr val="bg1"/>
            </a:glow>
          </a:effectLst>
        </p:spPr>
      </p:pic>
    </p:spTree>
    <p:extLst>
      <p:ext uri="{BB962C8B-B14F-4D97-AF65-F5344CB8AC3E}">
        <p14:creationId xmlns:p14="http://schemas.microsoft.com/office/powerpoint/2010/main" val="3022561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7B294-2304-41EB-8BDA-CA494F79695A}"/>
              </a:ext>
            </a:extLst>
          </p:cNvPr>
          <p:cNvSpPr>
            <a:spLocks noGrp="1"/>
          </p:cNvSpPr>
          <p:nvPr>
            <p:ph type="title"/>
          </p:nvPr>
        </p:nvSpPr>
        <p:spPr/>
        <p:txBody>
          <a:bodyPr/>
          <a:lstStyle/>
          <a:p>
            <a:r>
              <a:rPr lang="en-CA" dirty="0"/>
              <a:t>Variation – Total</a:t>
            </a:r>
          </a:p>
        </p:txBody>
      </p:sp>
      <p:sp>
        <p:nvSpPr>
          <p:cNvPr id="4" name="Footer Placeholder 3">
            <a:extLst>
              <a:ext uri="{FF2B5EF4-FFF2-40B4-BE49-F238E27FC236}">
                <a16:creationId xmlns:a16="http://schemas.microsoft.com/office/drawing/2014/main" id="{F7D40996-6D9D-4B85-8554-801B8042DD1B}"/>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67FA831C-E4D7-43B9-A6A1-04A44FE5D617}"/>
              </a:ext>
            </a:extLst>
          </p:cNvPr>
          <p:cNvSpPr>
            <a:spLocks noGrp="1"/>
          </p:cNvSpPr>
          <p:nvPr>
            <p:ph type="sldNum" sz="quarter" idx="12"/>
          </p:nvPr>
        </p:nvSpPr>
        <p:spPr/>
        <p:txBody>
          <a:bodyPr/>
          <a:lstStyle/>
          <a:p>
            <a:fld id="{8A7A6979-0714-4377-B894-6BE4C2D6E202}" type="slidenum">
              <a:rPr lang="en-US" smtClean="0"/>
              <a:pPr/>
              <a:t>20</a:t>
            </a:fld>
            <a:endParaRPr lang="en-US" dirty="0"/>
          </a:p>
        </p:txBody>
      </p:sp>
      <p:grpSp>
        <p:nvGrpSpPr>
          <p:cNvPr id="7" name="Group 5" descr="A chart showing three groups of observations, and all of their differences from the overall mean.">
            <a:extLst>
              <a:ext uri="{FF2B5EF4-FFF2-40B4-BE49-F238E27FC236}">
                <a16:creationId xmlns:a16="http://schemas.microsoft.com/office/drawing/2014/main" id="{AE248DBA-3113-4E24-84AB-E0AFFDFC8078}"/>
              </a:ext>
            </a:extLst>
          </p:cNvPr>
          <p:cNvGrpSpPr>
            <a:grpSpLocks noChangeAspect="1"/>
          </p:cNvGrpSpPr>
          <p:nvPr/>
        </p:nvGrpSpPr>
        <p:grpSpPr bwMode="auto">
          <a:xfrm>
            <a:off x="2826543" y="2343785"/>
            <a:ext cx="6538913" cy="3062288"/>
            <a:chOff x="1658" y="1750"/>
            <a:chExt cx="4119" cy="1929"/>
          </a:xfrm>
        </p:grpSpPr>
        <p:sp>
          <p:nvSpPr>
            <p:cNvPr id="8" name="AutoShape 4">
              <a:extLst>
                <a:ext uri="{FF2B5EF4-FFF2-40B4-BE49-F238E27FC236}">
                  <a16:creationId xmlns:a16="http://schemas.microsoft.com/office/drawing/2014/main" id="{0C67D9C9-B7B8-429B-99B6-CE78067A4E54}"/>
                </a:ext>
              </a:extLst>
            </p:cNvPr>
            <p:cNvSpPr>
              <a:spLocks noChangeAspect="1" noChangeArrowheads="1" noTextEdit="1"/>
            </p:cNvSpPr>
            <p:nvPr/>
          </p:nvSpPr>
          <p:spPr bwMode="auto">
            <a:xfrm>
              <a:off x="1658" y="1750"/>
              <a:ext cx="4119" cy="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a:extLst>
                <a:ext uri="{FF2B5EF4-FFF2-40B4-BE49-F238E27FC236}">
                  <a16:creationId xmlns:a16="http://schemas.microsoft.com/office/drawing/2014/main" id="{08290137-3911-44DF-8796-596D18440516}"/>
                </a:ext>
              </a:extLst>
            </p:cNvPr>
            <p:cNvSpPr>
              <a:spLocks/>
            </p:cNvSpPr>
            <p:nvPr/>
          </p:nvSpPr>
          <p:spPr bwMode="auto">
            <a:xfrm>
              <a:off x="2888" y="2624"/>
              <a:ext cx="492" cy="509"/>
            </a:xfrm>
            <a:custGeom>
              <a:avLst/>
              <a:gdLst>
                <a:gd name="T0" fmla="*/ 492 w 492"/>
                <a:gd name="T1" fmla="*/ 0 h 509"/>
                <a:gd name="T2" fmla="*/ 492 w 492"/>
                <a:gd name="T3" fmla="*/ 509 h 509"/>
                <a:gd name="T4" fmla="*/ 0 w 492"/>
                <a:gd name="T5" fmla="*/ 509 h 509"/>
              </a:gdLst>
              <a:ahLst/>
              <a:cxnLst>
                <a:cxn ang="0">
                  <a:pos x="T0" y="T1"/>
                </a:cxn>
                <a:cxn ang="0">
                  <a:pos x="T2" y="T3"/>
                </a:cxn>
                <a:cxn ang="0">
                  <a:pos x="T4" y="T5"/>
                </a:cxn>
              </a:cxnLst>
              <a:rect l="0" t="0" r="r" b="b"/>
              <a:pathLst>
                <a:path w="492" h="509">
                  <a:moveTo>
                    <a:pt x="492" y="0"/>
                  </a:moveTo>
                  <a:lnTo>
                    <a:pt x="492" y="509"/>
                  </a:lnTo>
                  <a:lnTo>
                    <a:pt x="0" y="509"/>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Freeform 7">
              <a:extLst>
                <a:ext uri="{FF2B5EF4-FFF2-40B4-BE49-F238E27FC236}">
                  <a16:creationId xmlns:a16="http://schemas.microsoft.com/office/drawing/2014/main" id="{31BD6FDB-3495-4D4E-871C-B98A1527871F}"/>
                </a:ext>
              </a:extLst>
            </p:cNvPr>
            <p:cNvSpPr>
              <a:spLocks/>
            </p:cNvSpPr>
            <p:nvPr/>
          </p:nvSpPr>
          <p:spPr bwMode="auto">
            <a:xfrm>
              <a:off x="3324" y="2527"/>
              <a:ext cx="108" cy="97"/>
            </a:xfrm>
            <a:custGeom>
              <a:avLst/>
              <a:gdLst>
                <a:gd name="T0" fmla="*/ 108 w 108"/>
                <a:gd name="T1" fmla="*/ 97 h 97"/>
                <a:gd name="T2" fmla="*/ 56 w 108"/>
                <a:gd name="T3" fmla="*/ 0 h 97"/>
                <a:gd name="T4" fmla="*/ 0 w 108"/>
                <a:gd name="T5" fmla="*/ 97 h 97"/>
                <a:gd name="T6" fmla="*/ 108 w 108"/>
                <a:gd name="T7" fmla="*/ 97 h 97"/>
              </a:gdLst>
              <a:ahLst/>
              <a:cxnLst>
                <a:cxn ang="0">
                  <a:pos x="T0" y="T1"/>
                </a:cxn>
                <a:cxn ang="0">
                  <a:pos x="T2" y="T3"/>
                </a:cxn>
                <a:cxn ang="0">
                  <a:pos x="T4" y="T5"/>
                </a:cxn>
                <a:cxn ang="0">
                  <a:pos x="T6" y="T7"/>
                </a:cxn>
              </a:cxnLst>
              <a:rect l="0" t="0" r="r" b="b"/>
              <a:pathLst>
                <a:path w="108" h="97">
                  <a:moveTo>
                    <a:pt x="108" y="97"/>
                  </a:moveTo>
                  <a:lnTo>
                    <a:pt x="56" y="0"/>
                  </a:lnTo>
                  <a:lnTo>
                    <a:pt x="0" y="97"/>
                  </a:lnTo>
                  <a:lnTo>
                    <a:pt x="108"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 name="Freeform 8">
              <a:extLst>
                <a:ext uri="{FF2B5EF4-FFF2-40B4-BE49-F238E27FC236}">
                  <a16:creationId xmlns:a16="http://schemas.microsoft.com/office/drawing/2014/main" id="{35DD13EB-A1AA-4437-8351-38248CD40070}"/>
                </a:ext>
              </a:extLst>
            </p:cNvPr>
            <p:cNvSpPr>
              <a:spLocks/>
            </p:cNvSpPr>
            <p:nvPr/>
          </p:nvSpPr>
          <p:spPr bwMode="auto">
            <a:xfrm>
              <a:off x="2888" y="2624"/>
              <a:ext cx="246" cy="206"/>
            </a:xfrm>
            <a:custGeom>
              <a:avLst/>
              <a:gdLst>
                <a:gd name="T0" fmla="*/ 246 w 246"/>
                <a:gd name="T1" fmla="*/ 0 h 206"/>
                <a:gd name="T2" fmla="*/ 246 w 246"/>
                <a:gd name="T3" fmla="*/ 206 h 206"/>
                <a:gd name="T4" fmla="*/ 0 w 246"/>
                <a:gd name="T5" fmla="*/ 206 h 206"/>
              </a:gdLst>
              <a:ahLst/>
              <a:cxnLst>
                <a:cxn ang="0">
                  <a:pos x="T0" y="T1"/>
                </a:cxn>
                <a:cxn ang="0">
                  <a:pos x="T2" y="T3"/>
                </a:cxn>
                <a:cxn ang="0">
                  <a:pos x="T4" y="T5"/>
                </a:cxn>
              </a:cxnLst>
              <a:rect l="0" t="0" r="r" b="b"/>
              <a:pathLst>
                <a:path w="246" h="206">
                  <a:moveTo>
                    <a:pt x="246" y="0"/>
                  </a:moveTo>
                  <a:lnTo>
                    <a:pt x="246" y="206"/>
                  </a:lnTo>
                  <a:lnTo>
                    <a:pt x="0" y="206"/>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Freeform 9">
              <a:extLst>
                <a:ext uri="{FF2B5EF4-FFF2-40B4-BE49-F238E27FC236}">
                  <a16:creationId xmlns:a16="http://schemas.microsoft.com/office/drawing/2014/main" id="{D62977E0-4E91-4073-AF97-4EC80C5ED377}"/>
                </a:ext>
              </a:extLst>
            </p:cNvPr>
            <p:cNvSpPr>
              <a:spLocks/>
            </p:cNvSpPr>
            <p:nvPr/>
          </p:nvSpPr>
          <p:spPr bwMode="auto">
            <a:xfrm>
              <a:off x="3078" y="2527"/>
              <a:ext cx="108" cy="97"/>
            </a:xfrm>
            <a:custGeom>
              <a:avLst/>
              <a:gdLst>
                <a:gd name="T0" fmla="*/ 108 w 108"/>
                <a:gd name="T1" fmla="*/ 97 h 97"/>
                <a:gd name="T2" fmla="*/ 56 w 108"/>
                <a:gd name="T3" fmla="*/ 0 h 97"/>
                <a:gd name="T4" fmla="*/ 0 w 108"/>
                <a:gd name="T5" fmla="*/ 97 h 97"/>
                <a:gd name="T6" fmla="*/ 108 w 108"/>
                <a:gd name="T7" fmla="*/ 97 h 97"/>
              </a:gdLst>
              <a:ahLst/>
              <a:cxnLst>
                <a:cxn ang="0">
                  <a:pos x="T0" y="T1"/>
                </a:cxn>
                <a:cxn ang="0">
                  <a:pos x="T2" y="T3"/>
                </a:cxn>
                <a:cxn ang="0">
                  <a:pos x="T4" y="T5"/>
                </a:cxn>
                <a:cxn ang="0">
                  <a:pos x="T6" y="T7"/>
                </a:cxn>
              </a:cxnLst>
              <a:rect l="0" t="0" r="r" b="b"/>
              <a:pathLst>
                <a:path w="108" h="97">
                  <a:moveTo>
                    <a:pt x="108" y="97"/>
                  </a:moveTo>
                  <a:lnTo>
                    <a:pt x="56" y="0"/>
                  </a:lnTo>
                  <a:lnTo>
                    <a:pt x="0" y="97"/>
                  </a:lnTo>
                  <a:lnTo>
                    <a:pt x="108"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 name="Freeform 10">
              <a:extLst>
                <a:ext uri="{FF2B5EF4-FFF2-40B4-BE49-F238E27FC236}">
                  <a16:creationId xmlns:a16="http://schemas.microsoft.com/office/drawing/2014/main" id="{869EECBD-4DBB-4152-9480-B283002F8EA5}"/>
                </a:ext>
              </a:extLst>
            </p:cNvPr>
            <p:cNvSpPr>
              <a:spLocks/>
            </p:cNvSpPr>
            <p:nvPr/>
          </p:nvSpPr>
          <p:spPr bwMode="auto">
            <a:xfrm>
              <a:off x="3934" y="2624"/>
              <a:ext cx="492" cy="612"/>
            </a:xfrm>
            <a:custGeom>
              <a:avLst/>
              <a:gdLst>
                <a:gd name="T0" fmla="*/ 492 w 492"/>
                <a:gd name="T1" fmla="*/ 0 h 612"/>
                <a:gd name="T2" fmla="*/ 492 w 492"/>
                <a:gd name="T3" fmla="*/ 612 h 612"/>
                <a:gd name="T4" fmla="*/ 0 w 492"/>
                <a:gd name="T5" fmla="*/ 612 h 612"/>
              </a:gdLst>
              <a:ahLst/>
              <a:cxnLst>
                <a:cxn ang="0">
                  <a:pos x="T0" y="T1"/>
                </a:cxn>
                <a:cxn ang="0">
                  <a:pos x="T2" y="T3"/>
                </a:cxn>
                <a:cxn ang="0">
                  <a:pos x="T4" y="T5"/>
                </a:cxn>
              </a:cxnLst>
              <a:rect l="0" t="0" r="r" b="b"/>
              <a:pathLst>
                <a:path w="492" h="612">
                  <a:moveTo>
                    <a:pt x="492" y="0"/>
                  </a:moveTo>
                  <a:lnTo>
                    <a:pt x="492" y="612"/>
                  </a:lnTo>
                  <a:lnTo>
                    <a:pt x="0" y="612"/>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Freeform 11">
              <a:extLst>
                <a:ext uri="{FF2B5EF4-FFF2-40B4-BE49-F238E27FC236}">
                  <a16:creationId xmlns:a16="http://schemas.microsoft.com/office/drawing/2014/main" id="{B647E9D8-5264-44E8-A0E2-D7350BF66421}"/>
                </a:ext>
              </a:extLst>
            </p:cNvPr>
            <p:cNvSpPr>
              <a:spLocks/>
            </p:cNvSpPr>
            <p:nvPr/>
          </p:nvSpPr>
          <p:spPr bwMode="auto">
            <a:xfrm>
              <a:off x="4370" y="2527"/>
              <a:ext cx="108" cy="97"/>
            </a:xfrm>
            <a:custGeom>
              <a:avLst/>
              <a:gdLst>
                <a:gd name="T0" fmla="*/ 108 w 108"/>
                <a:gd name="T1" fmla="*/ 97 h 97"/>
                <a:gd name="T2" fmla="*/ 56 w 108"/>
                <a:gd name="T3" fmla="*/ 0 h 97"/>
                <a:gd name="T4" fmla="*/ 0 w 108"/>
                <a:gd name="T5" fmla="*/ 97 h 97"/>
                <a:gd name="T6" fmla="*/ 108 w 108"/>
                <a:gd name="T7" fmla="*/ 97 h 97"/>
              </a:gdLst>
              <a:ahLst/>
              <a:cxnLst>
                <a:cxn ang="0">
                  <a:pos x="T0" y="T1"/>
                </a:cxn>
                <a:cxn ang="0">
                  <a:pos x="T2" y="T3"/>
                </a:cxn>
                <a:cxn ang="0">
                  <a:pos x="T4" y="T5"/>
                </a:cxn>
                <a:cxn ang="0">
                  <a:pos x="T6" y="T7"/>
                </a:cxn>
              </a:cxnLst>
              <a:rect l="0" t="0" r="r" b="b"/>
              <a:pathLst>
                <a:path w="108" h="97">
                  <a:moveTo>
                    <a:pt x="108" y="97"/>
                  </a:moveTo>
                  <a:lnTo>
                    <a:pt x="56" y="0"/>
                  </a:lnTo>
                  <a:lnTo>
                    <a:pt x="0" y="97"/>
                  </a:lnTo>
                  <a:lnTo>
                    <a:pt x="108"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 name="Freeform 12">
              <a:extLst>
                <a:ext uri="{FF2B5EF4-FFF2-40B4-BE49-F238E27FC236}">
                  <a16:creationId xmlns:a16="http://schemas.microsoft.com/office/drawing/2014/main" id="{C06CA6F2-DB80-43F4-BD99-A919BDDC9F4A}"/>
                </a:ext>
              </a:extLst>
            </p:cNvPr>
            <p:cNvSpPr>
              <a:spLocks/>
            </p:cNvSpPr>
            <p:nvPr/>
          </p:nvSpPr>
          <p:spPr bwMode="auto">
            <a:xfrm>
              <a:off x="3934" y="2624"/>
              <a:ext cx="246" cy="58"/>
            </a:xfrm>
            <a:custGeom>
              <a:avLst/>
              <a:gdLst>
                <a:gd name="T0" fmla="*/ 246 w 246"/>
                <a:gd name="T1" fmla="*/ 0 h 58"/>
                <a:gd name="T2" fmla="*/ 246 w 246"/>
                <a:gd name="T3" fmla="*/ 58 h 58"/>
                <a:gd name="T4" fmla="*/ 0 w 246"/>
                <a:gd name="T5" fmla="*/ 58 h 58"/>
              </a:gdLst>
              <a:ahLst/>
              <a:cxnLst>
                <a:cxn ang="0">
                  <a:pos x="T0" y="T1"/>
                </a:cxn>
                <a:cxn ang="0">
                  <a:pos x="T2" y="T3"/>
                </a:cxn>
                <a:cxn ang="0">
                  <a:pos x="T4" y="T5"/>
                </a:cxn>
              </a:cxnLst>
              <a:rect l="0" t="0" r="r" b="b"/>
              <a:pathLst>
                <a:path w="246" h="58">
                  <a:moveTo>
                    <a:pt x="246" y="0"/>
                  </a:moveTo>
                  <a:lnTo>
                    <a:pt x="246" y="58"/>
                  </a:lnTo>
                  <a:lnTo>
                    <a:pt x="0" y="58"/>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 name="Freeform 13">
              <a:extLst>
                <a:ext uri="{FF2B5EF4-FFF2-40B4-BE49-F238E27FC236}">
                  <a16:creationId xmlns:a16="http://schemas.microsoft.com/office/drawing/2014/main" id="{582AE8B8-9C30-42BA-A6BC-99603C1EB7B7}"/>
                </a:ext>
              </a:extLst>
            </p:cNvPr>
            <p:cNvSpPr>
              <a:spLocks/>
            </p:cNvSpPr>
            <p:nvPr/>
          </p:nvSpPr>
          <p:spPr bwMode="auto">
            <a:xfrm>
              <a:off x="4124" y="2527"/>
              <a:ext cx="108" cy="97"/>
            </a:xfrm>
            <a:custGeom>
              <a:avLst/>
              <a:gdLst>
                <a:gd name="T0" fmla="*/ 108 w 108"/>
                <a:gd name="T1" fmla="*/ 97 h 97"/>
                <a:gd name="T2" fmla="*/ 56 w 108"/>
                <a:gd name="T3" fmla="*/ 0 h 97"/>
                <a:gd name="T4" fmla="*/ 0 w 108"/>
                <a:gd name="T5" fmla="*/ 97 h 97"/>
                <a:gd name="T6" fmla="*/ 108 w 108"/>
                <a:gd name="T7" fmla="*/ 97 h 97"/>
              </a:gdLst>
              <a:ahLst/>
              <a:cxnLst>
                <a:cxn ang="0">
                  <a:pos x="T0" y="T1"/>
                </a:cxn>
                <a:cxn ang="0">
                  <a:pos x="T2" y="T3"/>
                </a:cxn>
                <a:cxn ang="0">
                  <a:pos x="T4" y="T5"/>
                </a:cxn>
                <a:cxn ang="0">
                  <a:pos x="T6" y="T7"/>
                </a:cxn>
              </a:cxnLst>
              <a:rect l="0" t="0" r="r" b="b"/>
              <a:pathLst>
                <a:path w="108" h="97">
                  <a:moveTo>
                    <a:pt x="108" y="97"/>
                  </a:moveTo>
                  <a:lnTo>
                    <a:pt x="56" y="0"/>
                  </a:lnTo>
                  <a:lnTo>
                    <a:pt x="0" y="97"/>
                  </a:lnTo>
                  <a:lnTo>
                    <a:pt x="108"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 name="Freeform 14">
              <a:extLst>
                <a:ext uri="{FF2B5EF4-FFF2-40B4-BE49-F238E27FC236}">
                  <a16:creationId xmlns:a16="http://schemas.microsoft.com/office/drawing/2014/main" id="{5F1ECA91-1CEA-4D3F-85E6-555D947AF315}"/>
                </a:ext>
              </a:extLst>
            </p:cNvPr>
            <p:cNvSpPr>
              <a:spLocks/>
            </p:cNvSpPr>
            <p:nvPr/>
          </p:nvSpPr>
          <p:spPr bwMode="auto">
            <a:xfrm>
              <a:off x="4918" y="2624"/>
              <a:ext cx="246" cy="179"/>
            </a:xfrm>
            <a:custGeom>
              <a:avLst/>
              <a:gdLst>
                <a:gd name="T0" fmla="*/ 246 w 246"/>
                <a:gd name="T1" fmla="*/ 0 h 179"/>
                <a:gd name="T2" fmla="*/ 246 w 246"/>
                <a:gd name="T3" fmla="*/ 179 h 179"/>
                <a:gd name="T4" fmla="*/ 0 w 246"/>
                <a:gd name="T5" fmla="*/ 179 h 179"/>
              </a:gdLst>
              <a:ahLst/>
              <a:cxnLst>
                <a:cxn ang="0">
                  <a:pos x="T0" y="T1"/>
                </a:cxn>
                <a:cxn ang="0">
                  <a:pos x="T2" y="T3"/>
                </a:cxn>
                <a:cxn ang="0">
                  <a:pos x="T4" y="T5"/>
                </a:cxn>
              </a:cxnLst>
              <a:rect l="0" t="0" r="r" b="b"/>
              <a:pathLst>
                <a:path w="246" h="179">
                  <a:moveTo>
                    <a:pt x="246" y="0"/>
                  </a:moveTo>
                  <a:lnTo>
                    <a:pt x="246" y="179"/>
                  </a:lnTo>
                  <a:lnTo>
                    <a:pt x="0" y="179"/>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8" name="Freeform 15">
              <a:extLst>
                <a:ext uri="{FF2B5EF4-FFF2-40B4-BE49-F238E27FC236}">
                  <a16:creationId xmlns:a16="http://schemas.microsoft.com/office/drawing/2014/main" id="{2F41AFE1-13DB-4A75-ACD7-8D227CACF5E9}"/>
                </a:ext>
              </a:extLst>
            </p:cNvPr>
            <p:cNvSpPr>
              <a:spLocks/>
            </p:cNvSpPr>
            <p:nvPr/>
          </p:nvSpPr>
          <p:spPr bwMode="auto">
            <a:xfrm>
              <a:off x="5108" y="2527"/>
              <a:ext cx="108" cy="97"/>
            </a:xfrm>
            <a:custGeom>
              <a:avLst/>
              <a:gdLst>
                <a:gd name="T0" fmla="*/ 108 w 108"/>
                <a:gd name="T1" fmla="*/ 97 h 97"/>
                <a:gd name="T2" fmla="*/ 56 w 108"/>
                <a:gd name="T3" fmla="*/ 0 h 97"/>
                <a:gd name="T4" fmla="*/ 0 w 108"/>
                <a:gd name="T5" fmla="*/ 97 h 97"/>
                <a:gd name="T6" fmla="*/ 108 w 108"/>
                <a:gd name="T7" fmla="*/ 97 h 97"/>
              </a:gdLst>
              <a:ahLst/>
              <a:cxnLst>
                <a:cxn ang="0">
                  <a:pos x="T0" y="T1"/>
                </a:cxn>
                <a:cxn ang="0">
                  <a:pos x="T2" y="T3"/>
                </a:cxn>
                <a:cxn ang="0">
                  <a:pos x="T4" y="T5"/>
                </a:cxn>
                <a:cxn ang="0">
                  <a:pos x="T6" y="T7"/>
                </a:cxn>
              </a:cxnLst>
              <a:rect l="0" t="0" r="r" b="b"/>
              <a:pathLst>
                <a:path w="108" h="97">
                  <a:moveTo>
                    <a:pt x="108" y="97"/>
                  </a:moveTo>
                  <a:lnTo>
                    <a:pt x="56" y="0"/>
                  </a:lnTo>
                  <a:lnTo>
                    <a:pt x="0" y="97"/>
                  </a:lnTo>
                  <a:lnTo>
                    <a:pt x="108"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 name="Freeform 16">
              <a:extLst>
                <a:ext uri="{FF2B5EF4-FFF2-40B4-BE49-F238E27FC236}">
                  <a16:creationId xmlns:a16="http://schemas.microsoft.com/office/drawing/2014/main" id="{F28E3ED2-96B2-4FB4-8778-547D3EDEF7F3}"/>
                </a:ext>
              </a:extLst>
            </p:cNvPr>
            <p:cNvSpPr>
              <a:spLocks/>
            </p:cNvSpPr>
            <p:nvPr/>
          </p:nvSpPr>
          <p:spPr bwMode="auto">
            <a:xfrm>
              <a:off x="3934" y="2221"/>
              <a:ext cx="246" cy="209"/>
            </a:xfrm>
            <a:custGeom>
              <a:avLst/>
              <a:gdLst>
                <a:gd name="T0" fmla="*/ 246 w 246"/>
                <a:gd name="T1" fmla="*/ 209 h 209"/>
                <a:gd name="T2" fmla="*/ 246 w 246"/>
                <a:gd name="T3" fmla="*/ 0 h 209"/>
                <a:gd name="T4" fmla="*/ 0 w 246"/>
                <a:gd name="T5" fmla="*/ 0 h 209"/>
              </a:gdLst>
              <a:ahLst/>
              <a:cxnLst>
                <a:cxn ang="0">
                  <a:pos x="T0" y="T1"/>
                </a:cxn>
                <a:cxn ang="0">
                  <a:pos x="T2" y="T3"/>
                </a:cxn>
                <a:cxn ang="0">
                  <a:pos x="T4" y="T5"/>
                </a:cxn>
              </a:cxnLst>
              <a:rect l="0" t="0" r="r" b="b"/>
              <a:pathLst>
                <a:path w="246" h="209">
                  <a:moveTo>
                    <a:pt x="246" y="209"/>
                  </a:moveTo>
                  <a:lnTo>
                    <a:pt x="246" y="0"/>
                  </a:lnTo>
                  <a:lnTo>
                    <a:pt x="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0" name="Freeform 17">
              <a:extLst>
                <a:ext uri="{FF2B5EF4-FFF2-40B4-BE49-F238E27FC236}">
                  <a16:creationId xmlns:a16="http://schemas.microsoft.com/office/drawing/2014/main" id="{D17FE5EB-BA9A-4345-BD15-526560E0E55F}"/>
                </a:ext>
              </a:extLst>
            </p:cNvPr>
            <p:cNvSpPr>
              <a:spLocks/>
            </p:cNvSpPr>
            <p:nvPr/>
          </p:nvSpPr>
          <p:spPr bwMode="auto">
            <a:xfrm>
              <a:off x="4124" y="2430"/>
              <a:ext cx="108" cy="97"/>
            </a:xfrm>
            <a:custGeom>
              <a:avLst/>
              <a:gdLst>
                <a:gd name="T0" fmla="*/ 0 w 108"/>
                <a:gd name="T1" fmla="*/ 0 h 97"/>
                <a:gd name="T2" fmla="*/ 56 w 108"/>
                <a:gd name="T3" fmla="*/ 97 h 97"/>
                <a:gd name="T4" fmla="*/ 108 w 108"/>
                <a:gd name="T5" fmla="*/ 0 h 97"/>
                <a:gd name="T6" fmla="*/ 0 w 108"/>
                <a:gd name="T7" fmla="*/ 0 h 97"/>
              </a:gdLst>
              <a:ahLst/>
              <a:cxnLst>
                <a:cxn ang="0">
                  <a:pos x="T0" y="T1"/>
                </a:cxn>
                <a:cxn ang="0">
                  <a:pos x="T2" y="T3"/>
                </a:cxn>
                <a:cxn ang="0">
                  <a:pos x="T4" y="T5"/>
                </a:cxn>
                <a:cxn ang="0">
                  <a:pos x="T6" y="T7"/>
                </a:cxn>
              </a:cxnLst>
              <a:rect l="0" t="0" r="r" b="b"/>
              <a:pathLst>
                <a:path w="108" h="97">
                  <a:moveTo>
                    <a:pt x="0" y="0"/>
                  </a:moveTo>
                  <a:lnTo>
                    <a:pt x="56" y="97"/>
                  </a:lnTo>
                  <a:lnTo>
                    <a:pt x="10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 name="Freeform 18">
              <a:extLst>
                <a:ext uri="{FF2B5EF4-FFF2-40B4-BE49-F238E27FC236}">
                  <a16:creationId xmlns:a16="http://schemas.microsoft.com/office/drawing/2014/main" id="{C73FA2F7-38DF-4795-B206-38C04BD45626}"/>
                </a:ext>
              </a:extLst>
            </p:cNvPr>
            <p:cNvSpPr>
              <a:spLocks/>
            </p:cNvSpPr>
            <p:nvPr/>
          </p:nvSpPr>
          <p:spPr bwMode="auto">
            <a:xfrm>
              <a:off x="4918" y="2250"/>
              <a:ext cx="246" cy="180"/>
            </a:xfrm>
            <a:custGeom>
              <a:avLst/>
              <a:gdLst>
                <a:gd name="T0" fmla="*/ 246 w 246"/>
                <a:gd name="T1" fmla="*/ 180 h 180"/>
                <a:gd name="T2" fmla="*/ 246 w 246"/>
                <a:gd name="T3" fmla="*/ 0 h 180"/>
                <a:gd name="T4" fmla="*/ 0 w 246"/>
                <a:gd name="T5" fmla="*/ 0 h 180"/>
              </a:gdLst>
              <a:ahLst/>
              <a:cxnLst>
                <a:cxn ang="0">
                  <a:pos x="T0" y="T1"/>
                </a:cxn>
                <a:cxn ang="0">
                  <a:pos x="T2" y="T3"/>
                </a:cxn>
                <a:cxn ang="0">
                  <a:pos x="T4" y="T5"/>
                </a:cxn>
              </a:cxnLst>
              <a:rect l="0" t="0" r="r" b="b"/>
              <a:pathLst>
                <a:path w="246" h="180">
                  <a:moveTo>
                    <a:pt x="246" y="180"/>
                  </a:moveTo>
                  <a:lnTo>
                    <a:pt x="246" y="0"/>
                  </a:lnTo>
                  <a:lnTo>
                    <a:pt x="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2" name="Freeform 19">
              <a:extLst>
                <a:ext uri="{FF2B5EF4-FFF2-40B4-BE49-F238E27FC236}">
                  <a16:creationId xmlns:a16="http://schemas.microsoft.com/office/drawing/2014/main" id="{72B902A5-FF98-4CC1-9C66-858179DB0F3F}"/>
                </a:ext>
              </a:extLst>
            </p:cNvPr>
            <p:cNvSpPr>
              <a:spLocks/>
            </p:cNvSpPr>
            <p:nvPr/>
          </p:nvSpPr>
          <p:spPr bwMode="auto">
            <a:xfrm>
              <a:off x="5108" y="2430"/>
              <a:ext cx="108" cy="97"/>
            </a:xfrm>
            <a:custGeom>
              <a:avLst/>
              <a:gdLst>
                <a:gd name="T0" fmla="*/ 0 w 108"/>
                <a:gd name="T1" fmla="*/ 0 h 97"/>
                <a:gd name="T2" fmla="*/ 56 w 108"/>
                <a:gd name="T3" fmla="*/ 97 h 97"/>
                <a:gd name="T4" fmla="*/ 108 w 108"/>
                <a:gd name="T5" fmla="*/ 0 h 97"/>
                <a:gd name="T6" fmla="*/ 0 w 108"/>
                <a:gd name="T7" fmla="*/ 0 h 97"/>
              </a:gdLst>
              <a:ahLst/>
              <a:cxnLst>
                <a:cxn ang="0">
                  <a:pos x="T0" y="T1"/>
                </a:cxn>
                <a:cxn ang="0">
                  <a:pos x="T2" y="T3"/>
                </a:cxn>
                <a:cxn ang="0">
                  <a:pos x="T4" y="T5"/>
                </a:cxn>
                <a:cxn ang="0">
                  <a:pos x="T6" y="T7"/>
                </a:cxn>
              </a:cxnLst>
              <a:rect l="0" t="0" r="r" b="b"/>
              <a:pathLst>
                <a:path w="108" h="97">
                  <a:moveTo>
                    <a:pt x="0" y="0"/>
                  </a:moveTo>
                  <a:lnTo>
                    <a:pt x="56" y="97"/>
                  </a:lnTo>
                  <a:lnTo>
                    <a:pt x="10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3" name="Freeform 20">
              <a:extLst>
                <a:ext uri="{FF2B5EF4-FFF2-40B4-BE49-F238E27FC236}">
                  <a16:creationId xmlns:a16="http://schemas.microsoft.com/office/drawing/2014/main" id="{039785B9-B1D0-4B68-ABCE-B8BB9DF3B352}"/>
                </a:ext>
              </a:extLst>
            </p:cNvPr>
            <p:cNvSpPr>
              <a:spLocks/>
            </p:cNvSpPr>
            <p:nvPr/>
          </p:nvSpPr>
          <p:spPr bwMode="auto">
            <a:xfrm>
              <a:off x="3934" y="1977"/>
              <a:ext cx="492" cy="453"/>
            </a:xfrm>
            <a:custGeom>
              <a:avLst/>
              <a:gdLst>
                <a:gd name="T0" fmla="*/ 492 w 492"/>
                <a:gd name="T1" fmla="*/ 453 h 453"/>
                <a:gd name="T2" fmla="*/ 492 w 492"/>
                <a:gd name="T3" fmla="*/ 0 h 453"/>
                <a:gd name="T4" fmla="*/ 0 w 492"/>
                <a:gd name="T5" fmla="*/ 0 h 453"/>
              </a:gdLst>
              <a:ahLst/>
              <a:cxnLst>
                <a:cxn ang="0">
                  <a:pos x="T0" y="T1"/>
                </a:cxn>
                <a:cxn ang="0">
                  <a:pos x="T2" y="T3"/>
                </a:cxn>
                <a:cxn ang="0">
                  <a:pos x="T4" y="T5"/>
                </a:cxn>
              </a:cxnLst>
              <a:rect l="0" t="0" r="r" b="b"/>
              <a:pathLst>
                <a:path w="492" h="453">
                  <a:moveTo>
                    <a:pt x="492" y="453"/>
                  </a:moveTo>
                  <a:lnTo>
                    <a:pt x="492" y="0"/>
                  </a:lnTo>
                  <a:lnTo>
                    <a:pt x="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4" name="Freeform 21">
              <a:extLst>
                <a:ext uri="{FF2B5EF4-FFF2-40B4-BE49-F238E27FC236}">
                  <a16:creationId xmlns:a16="http://schemas.microsoft.com/office/drawing/2014/main" id="{A823766D-564E-400B-B283-05A3D571F4C0}"/>
                </a:ext>
              </a:extLst>
            </p:cNvPr>
            <p:cNvSpPr>
              <a:spLocks/>
            </p:cNvSpPr>
            <p:nvPr/>
          </p:nvSpPr>
          <p:spPr bwMode="auto">
            <a:xfrm>
              <a:off x="4370" y="2430"/>
              <a:ext cx="108" cy="97"/>
            </a:xfrm>
            <a:custGeom>
              <a:avLst/>
              <a:gdLst>
                <a:gd name="T0" fmla="*/ 0 w 108"/>
                <a:gd name="T1" fmla="*/ 0 h 97"/>
                <a:gd name="T2" fmla="*/ 56 w 108"/>
                <a:gd name="T3" fmla="*/ 97 h 97"/>
                <a:gd name="T4" fmla="*/ 108 w 108"/>
                <a:gd name="T5" fmla="*/ 0 h 97"/>
                <a:gd name="T6" fmla="*/ 0 w 108"/>
                <a:gd name="T7" fmla="*/ 0 h 97"/>
              </a:gdLst>
              <a:ahLst/>
              <a:cxnLst>
                <a:cxn ang="0">
                  <a:pos x="T0" y="T1"/>
                </a:cxn>
                <a:cxn ang="0">
                  <a:pos x="T2" y="T3"/>
                </a:cxn>
                <a:cxn ang="0">
                  <a:pos x="T4" y="T5"/>
                </a:cxn>
                <a:cxn ang="0">
                  <a:pos x="T6" y="T7"/>
                </a:cxn>
              </a:cxnLst>
              <a:rect l="0" t="0" r="r" b="b"/>
              <a:pathLst>
                <a:path w="108" h="97">
                  <a:moveTo>
                    <a:pt x="0" y="0"/>
                  </a:moveTo>
                  <a:lnTo>
                    <a:pt x="56" y="97"/>
                  </a:lnTo>
                  <a:lnTo>
                    <a:pt x="10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22">
              <a:extLst>
                <a:ext uri="{FF2B5EF4-FFF2-40B4-BE49-F238E27FC236}">
                  <a16:creationId xmlns:a16="http://schemas.microsoft.com/office/drawing/2014/main" id="{6F6BE3C3-B2D3-41AD-9260-A4A8F4083F74}"/>
                </a:ext>
              </a:extLst>
            </p:cNvPr>
            <p:cNvSpPr>
              <a:spLocks/>
            </p:cNvSpPr>
            <p:nvPr/>
          </p:nvSpPr>
          <p:spPr bwMode="auto">
            <a:xfrm>
              <a:off x="4918" y="1977"/>
              <a:ext cx="492" cy="453"/>
            </a:xfrm>
            <a:custGeom>
              <a:avLst/>
              <a:gdLst>
                <a:gd name="T0" fmla="*/ 492 w 492"/>
                <a:gd name="T1" fmla="*/ 453 h 453"/>
                <a:gd name="T2" fmla="*/ 492 w 492"/>
                <a:gd name="T3" fmla="*/ 0 h 453"/>
                <a:gd name="T4" fmla="*/ 0 w 492"/>
                <a:gd name="T5" fmla="*/ 0 h 453"/>
              </a:gdLst>
              <a:ahLst/>
              <a:cxnLst>
                <a:cxn ang="0">
                  <a:pos x="T0" y="T1"/>
                </a:cxn>
                <a:cxn ang="0">
                  <a:pos x="T2" y="T3"/>
                </a:cxn>
                <a:cxn ang="0">
                  <a:pos x="T4" y="T5"/>
                </a:cxn>
              </a:cxnLst>
              <a:rect l="0" t="0" r="r" b="b"/>
              <a:pathLst>
                <a:path w="492" h="453">
                  <a:moveTo>
                    <a:pt x="492" y="453"/>
                  </a:moveTo>
                  <a:lnTo>
                    <a:pt x="492" y="0"/>
                  </a:lnTo>
                  <a:lnTo>
                    <a:pt x="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6" name="Freeform 23">
              <a:extLst>
                <a:ext uri="{FF2B5EF4-FFF2-40B4-BE49-F238E27FC236}">
                  <a16:creationId xmlns:a16="http://schemas.microsoft.com/office/drawing/2014/main" id="{0A7D9DB8-614D-4EF6-ABB3-88C5F1ED8D64}"/>
                </a:ext>
              </a:extLst>
            </p:cNvPr>
            <p:cNvSpPr>
              <a:spLocks/>
            </p:cNvSpPr>
            <p:nvPr/>
          </p:nvSpPr>
          <p:spPr bwMode="auto">
            <a:xfrm>
              <a:off x="5354" y="2430"/>
              <a:ext cx="108" cy="97"/>
            </a:xfrm>
            <a:custGeom>
              <a:avLst/>
              <a:gdLst>
                <a:gd name="T0" fmla="*/ 0 w 108"/>
                <a:gd name="T1" fmla="*/ 0 h 97"/>
                <a:gd name="T2" fmla="*/ 56 w 108"/>
                <a:gd name="T3" fmla="*/ 97 h 97"/>
                <a:gd name="T4" fmla="*/ 108 w 108"/>
                <a:gd name="T5" fmla="*/ 0 h 97"/>
                <a:gd name="T6" fmla="*/ 0 w 108"/>
                <a:gd name="T7" fmla="*/ 0 h 97"/>
              </a:gdLst>
              <a:ahLst/>
              <a:cxnLst>
                <a:cxn ang="0">
                  <a:pos x="T0" y="T1"/>
                </a:cxn>
                <a:cxn ang="0">
                  <a:pos x="T2" y="T3"/>
                </a:cxn>
                <a:cxn ang="0">
                  <a:pos x="T4" y="T5"/>
                </a:cxn>
                <a:cxn ang="0">
                  <a:pos x="T6" y="T7"/>
                </a:cxn>
              </a:cxnLst>
              <a:rect l="0" t="0" r="r" b="b"/>
              <a:pathLst>
                <a:path w="108" h="97">
                  <a:moveTo>
                    <a:pt x="0" y="0"/>
                  </a:moveTo>
                  <a:lnTo>
                    <a:pt x="56" y="97"/>
                  </a:lnTo>
                  <a:lnTo>
                    <a:pt x="10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7" name="Freeform 24">
              <a:extLst>
                <a:ext uri="{FF2B5EF4-FFF2-40B4-BE49-F238E27FC236}">
                  <a16:creationId xmlns:a16="http://schemas.microsoft.com/office/drawing/2014/main" id="{A79B0463-2D51-48F7-A63B-3C1C6A1493BB}"/>
                </a:ext>
              </a:extLst>
            </p:cNvPr>
            <p:cNvSpPr>
              <a:spLocks/>
            </p:cNvSpPr>
            <p:nvPr/>
          </p:nvSpPr>
          <p:spPr bwMode="auto">
            <a:xfrm>
              <a:off x="2396" y="2029"/>
              <a:ext cx="3145" cy="1380"/>
            </a:xfrm>
            <a:custGeom>
              <a:avLst/>
              <a:gdLst>
                <a:gd name="T0" fmla="*/ 0 w 3145"/>
                <a:gd name="T1" fmla="*/ 0 h 1380"/>
                <a:gd name="T2" fmla="*/ 0 w 3145"/>
                <a:gd name="T3" fmla="*/ 1380 h 1380"/>
                <a:gd name="T4" fmla="*/ 3145 w 3145"/>
                <a:gd name="T5" fmla="*/ 1380 h 1380"/>
              </a:gdLst>
              <a:ahLst/>
              <a:cxnLst>
                <a:cxn ang="0">
                  <a:pos x="T0" y="T1"/>
                </a:cxn>
                <a:cxn ang="0">
                  <a:pos x="T2" y="T3"/>
                </a:cxn>
                <a:cxn ang="0">
                  <a:pos x="T4" y="T5"/>
                </a:cxn>
              </a:cxnLst>
              <a:rect l="0" t="0" r="r" b="b"/>
              <a:pathLst>
                <a:path w="3145" h="1380">
                  <a:moveTo>
                    <a:pt x="0" y="0"/>
                  </a:moveTo>
                  <a:lnTo>
                    <a:pt x="0" y="1380"/>
                  </a:lnTo>
                  <a:lnTo>
                    <a:pt x="3145" y="1380"/>
                  </a:lnTo>
                </a:path>
              </a:pathLst>
            </a:custGeom>
            <a:noFill/>
            <a:ln w="682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8" name="Line 25">
              <a:extLst>
                <a:ext uri="{FF2B5EF4-FFF2-40B4-BE49-F238E27FC236}">
                  <a16:creationId xmlns:a16="http://schemas.microsoft.com/office/drawing/2014/main" id="{0CF973D6-3739-4604-8720-037E35D361D0}"/>
                </a:ext>
              </a:extLst>
            </p:cNvPr>
            <p:cNvSpPr>
              <a:spLocks noChangeShapeType="1"/>
            </p:cNvSpPr>
            <p:nvPr/>
          </p:nvSpPr>
          <p:spPr bwMode="auto">
            <a:xfrm>
              <a:off x="2357" y="2029"/>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9" name="Line 26">
              <a:extLst>
                <a:ext uri="{FF2B5EF4-FFF2-40B4-BE49-F238E27FC236}">
                  <a16:creationId xmlns:a16="http://schemas.microsoft.com/office/drawing/2014/main" id="{642C79CF-9B30-45F7-9718-C9B4C2725963}"/>
                </a:ext>
              </a:extLst>
            </p:cNvPr>
            <p:cNvSpPr>
              <a:spLocks noChangeShapeType="1"/>
            </p:cNvSpPr>
            <p:nvPr/>
          </p:nvSpPr>
          <p:spPr bwMode="auto">
            <a:xfrm>
              <a:off x="2357" y="2168"/>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0" name="Line 27">
              <a:extLst>
                <a:ext uri="{FF2B5EF4-FFF2-40B4-BE49-F238E27FC236}">
                  <a16:creationId xmlns:a16="http://schemas.microsoft.com/office/drawing/2014/main" id="{F25FE491-0B20-48B4-95E4-1C3FBB2E531D}"/>
                </a:ext>
              </a:extLst>
            </p:cNvPr>
            <p:cNvSpPr>
              <a:spLocks noChangeShapeType="1"/>
            </p:cNvSpPr>
            <p:nvPr/>
          </p:nvSpPr>
          <p:spPr bwMode="auto">
            <a:xfrm>
              <a:off x="2357" y="2306"/>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1" name="Line 28">
              <a:extLst>
                <a:ext uri="{FF2B5EF4-FFF2-40B4-BE49-F238E27FC236}">
                  <a16:creationId xmlns:a16="http://schemas.microsoft.com/office/drawing/2014/main" id="{3A998E43-E087-4885-A38C-4C4F316E0548}"/>
                </a:ext>
              </a:extLst>
            </p:cNvPr>
            <p:cNvSpPr>
              <a:spLocks noChangeShapeType="1"/>
            </p:cNvSpPr>
            <p:nvPr/>
          </p:nvSpPr>
          <p:spPr bwMode="auto">
            <a:xfrm>
              <a:off x="2357" y="2444"/>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2" name="Line 29">
              <a:extLst>
                <a:ext uri="{FF2B5EF4-FFF2-40B4-BE49-F238E27FC236}">
                  <a16:creationId xmlns:a16="http://schemas.microsoft.com/office/drawing/2014/main" id="{F12CB2DD-C763-4CA2-A39E-A6CCDE52CE6F}"/>
                </a:ext>
              </a:extLst>
            </p:cNvPr>
            <p:cNvSpPr>
              <a:spLocks noChangeShapeType="1"/>
            </p:cNvSpPr>
            <p:nvPr/>
          </p:nvSpPr>
          <p:spPr bwMode="auto">
            <a:xfrm>
              <a:off x="2357" y="2582"/>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3" name="Line 30">
              <a:extLst>
                <a:ext uri="{FF2B5EF4-FFF2-40B4-BE49-F238E27FC236}">
                  <a16:creationId xmlns:a16="http://schemas.microsoft.com/office/drawing/2014/main" id="{F3AF0516-2C66-4712-9BC5-8FE7B523503A}"/>
                </a:ext>
              </a:extLst>
            </p:cNvPr>
            <p:cNvSpPr>
              <a:spLocks noChangeShapeType="1"/>
            </p:cNvSpPr>
            <p:nvPr/>
          </p:nvSpPr>
          <p:spPr bwMode="auto">
            <a:xfrm>
              <a:off x="2357" y="2721"/>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4" name="Line 31">
              <a:extLst>
                <a:ext uri="{FF2B5EF4-FFF2-40B4-BE49-F238E27FC236}">
                  <a16:creationId xmlns:a16="http://schemas.microsoft.com/office/drawing/2014/main" id="{24134E94-7F02-4211-A9D9-2405ACF4CEF6}"/>
                </a:ext>
              </a:extLst>
            </p:cNvPr>
            <p:cNvSpPr>
              <a:spLocks noChangeShapeType="1"/>
            </p:cNvSpPr>
            <p:nvPr/>
          </p:nvSpPr>
          <p:spPr bwMode="auto">
            <a:xfrm>
              <a:off x="2357" y="2859"/>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5" name="Line 32">
              <a:extLst>
                <a:ext uri="{FF2B5EF4-FFF2-40B4-BE49-F238E27FC236}">
                  <a16:creationId xmlns:a16="http://schemas.microsoft.com/office/drawing/2014/main" id="{804493EA-DF3C-454F-8F6C-D0ED98210BA8}"/>
                </a:ext>
              </a:extLst>
            </p:cNvPr>
            <p:cNvSpPr>
              <a:spLocks noChangeShapeType="1"/>
            </p:cNvSpPr>
            <p:nvPr/>
          </p:nvSpPr>
          <p:spPr bwMode="auto">
            <a:xfrm>
              <a:off x="2357" y="2994"/>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6" name="Line 33">
              <a:extLst>
                <a:ext uri="{FF2B5EF4-FFF2-40B4-BE49-F238E27FC236}">
                  <a16:creationId xmlns:a16="http://schemas.microsoft.com/office/drawing/2014/main" id="{B50E8ABD-5B39-4529-9860-6B6FBEBABBCA}"/>
                </a:ext>
              </a:extLst>
            </p:cNvPr>
            <p:cNvSpPr>
              <a:spLocks noChangeShapeType="1"/>
            </p:cNvSpPr>
            <p:nvPr/>
          </p:nvSpPr>
          <p:spPr bwMode="auto">
            <a:xfrm>
              <a:off x="2357" y="3133"/>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7" name="Line 34">
              <a:extLst>
                <a:ext uri="{FF2B5EF4-FFF2-40B4-BE49-F238E27FC236}">
                  <a16:creationId xmlns:a16="http://schemas.microsoft.com/office/drawing/2014/main" id="{10928C0D-5CD0-464C-87C3-259B5C02E031}"/>
                </a:ext>
              </a:extLst>
            </p:cNvPr>
            <p:cNvSpPr>
              <a:spLocks noChangeShapeType="1"/>
            </p:cNvSpPr>
            <p:nvPr/>
          </p:nvSpPr>
          <p:spPr bwMode="auto">
            <a:xfrm>
              <a:off x="2357" y="3271"/>
              <a:ext cx="39"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8" name="Line 35">
              <a:extLst>
                <a:ext uri="{FF2B5EF4-FFF2-40B4-BE49-F238E27FC236}">
                  <a16:creationId xmlns:a16="http://schemas.microsoft.com/office/drawing/2014/main" id="{66241144-223A-4EFA-9261-8EAE87038736}"/>
                </a:ext>
              </a:extLst>
            </p:cNvPr>
            <p:cNvSpPr>
              <a:spLocks noChangeShapeType="1"/>
            </p:cNvSpPr>
            <p:nvPr/>
          </p:nvSpPr>
          <p:spPr bwMode="auto">
            <a:xfrm>
              <a:off x="5541"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9" name="Line 36">
              <a:extLst>
                <a:ext uri="{FF2B5EF4-FFF2-40B4-BE49-F238E27FC236}">
                  <a16:creationId xmlns:a16="http://schemas.microsoft.com/office/drawing/2014/main" id="{D20139D4-D3BC-46F3-9225-C5A6F3904872}"/>
                </a:ext>
              </a:extLst>
            </p:cNvPr>
            <p:cNvSpPr>
              <a:spLocks noChangeShapeType="1"/>
            </p:cNvSpPr>
            <p:nvPr/>
          </p:nvSpPr>
          <p:spPr bwMode="auto">
            <a:xfrm>
              <a:off x="5226"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0" name="Line 37">
              <a:extLst>
                <a:ext uri="{FF2B5EF4-FFF2-40B4-BE49-F238E27FC236}">
                  <a16:creationId xmlns:a16="http://schemas.microsoft.com/office/drawing/2014/main" id="{3EFD1016-3D38-4ACF-A50A-A968CD1661D9}"/>
                </a:ext>
              </a:extLst>
            </p:cNvPr>
            <p:cNvSpPr>
              <a:spLocks noChangeShapeType="1"/>
            </p:cNvSpPr>
            <p:nvPr/>
          </p:nvSpPr>
          <p:spPr bwMode="auto">
            <a:xfrm>
              <a:off x="4911"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1" name="Line 38">
              <a:extLst>
                <a:ext uri="{FF2B5EF4-FFF2-40B4-BE49-F238E27FC236}">
                  <a16:creationId xmlns:a16="http://schemas.microsoft.com/office/drawing/2014/main" id="{0465C7BE-9201-44E3-AB89-8A5E6128250B}"/>
                </a:ext>
              </a:extLst>
            </p:cNvPr>
            <p:cNvSpPr>
              <a:spLocks noChangeShapeType="1"/>
            </p:cNvSpPr>
            <p:nvPr/>
          </p:nvSpPr>
          <p:spPr bwMode="auto">
            <a:xfrm>
              <a:off x="4600"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2" name="Line 39">
              <a:extLst>
                <a:ext uri="{FF2B5EF4-FFF2-40B4-BE49-F238E27FC236}">
                  <a16:creationId xmlns:a16="http://schemas.microsoft.com/office/drawing/2014/main" id="{5A2C68C0-3C01-4302-AA48-3D6926EEBEE0}"/>
                </a:ext>
              </a:extLst>
            </p:cNvPr>
            <p:cNvSpPr>
              <a:spLocks noChangeShapeType="1"/>
            </p:cNvSpPr>
            <p:nvPr/>
          </p:nvSpPr>
          <p:spPr bwMode="auto">
            <a:xfrm>
              <a:off x="4285"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3" name="Line 40">
              <a:extLst>
                <a:ext uri="{FF2B5EF4-FFF2-40B4-BE49-F238E27FC236}">
                  <a16:creationId xmlns:a16="http://schemas.microsoft.com/office/drawing/2014/main" id="{DDB1B01A-9446-4359-A493-D4618DB8863A}"/>
                </a:ext>
              </a:extLst>
            </p:cNvPr>
            <p:cNvSpPr>
              <a:spLocks noChangeShapeType="1"/>
            </p:cNvSpPr>
            <p:nvPr/>
          </p:nvSpPr>
          <p:spPr bwMode="auto">
            <a:xfrm>
              <a:off x="3970"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4" name="Line 41">
              <a:extLst>
                <a:ext uri="{FF2B5EF4-FFF2-40B4-BE49-F238E27FC236}">
                  <a16:creationId xmlns:a16="http://schemas.microsoft.com/office/drawing/2014/main" id="{A6139283-1A92-4331-BBED-6A60C60DF96E}"/>
                </a:ext>
              </a:extLst>
            </p:cNvPr>
            <p:cNvSpPr>
              <a:spLocks noChangeShapeType="1"/>
            </p:cNvSpPr>
            <p:nvPr/>
          </p:nvSpPr>
          <p:spPr bwMode="auto">
            <a:xfrm>
              <a:off x="3655"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5" name="Line 42">
              <a:extLst>
                <a:ext uri="{FF2B5EF4-FFF2-40B4-BE49-F238E27FC236}">
                  <a16:creationId xmlns:a16="http://schemas.microsoft.com/office/drawing/2014/main" id="{3DE94C52-CD0A-452C-9C6B-9DD815D965AE}"/>
                </a:ext>
              </a:extLst>
            </p:cNvPr>
            <p:cNvSpPr>
              <a:spLocks noChangeShapeType="1"/>
            </p:cNvSpPr>
            <p:nvPr/>
          </p:nvSpPr>
          <p:spPr bwMode="auto">
            <a:xfrm>
              <a:off x="3340"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6" name="Line 43">
              <a:extLst>
                <a:ext uri="{FF2B5EF4-FFF2-40B4-BE49-F238E27FC236}">
                  <a16:creationId xmlns:a16="http://schemas.microsoft.com/office/drawing/2014/main" id="{7272E8DD-477D-4C34-A701-D165909D1AF4}"/>
                </a:ext>
              </a:extLst>
            </p:cNvPr>
            <p:cNvSpPr>
              <a:spLocks noChangeShapeType="1"/>
            </p:cNvSpPr>
            <p:nvPr/>
          </p:nvSpPr>
          <p:spPr bwMode="auto">
            <a:xfrm>
              <a:off x="3026"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7" name="Line 44">
              <a:extLst>
                <a:ext uri="{FF2B5EF4-FFF2-40B4-BE49-F238E27FC236}">
                  <a16:creationId xmlns:a16="http://schemas.microsoft.com/office/drawing/2014/main" id="{881D6FBB-0443-44DE-B6BC-548C7568914D}"/>
                </a:ext>
              </a:extLst>
            </p:cNvPr>
            <p:cNvSpPr>
              <a:spLocks noChangeShapeType="1"/>
            </p:cNvSpPr>
            <p:nvPr/>
          </p:nvSpPr>
          <p:spPr bwMode="auto">
            <a:xfrm>
              <a:off x="2711" y="3409"/>
              <a:ext cx="0" cy="18"/>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8" name="Line 45">
              <a:extLst>
                <a:ext uri="{FF2B5EF4-FFF2-40B4-BE49-F238E27FC236}">
                  <a16:creationId xmlns:a16="http://schemas.microsoft.com/office/drawing/2014/main" id="{166B88F5-02FB-4508-BE59-E40972113771}"/>
                </a:ext>
              </a:extLst>
            </p:cNvPr>
            <p:cNvSpPr>
              <a:spLocks noChangeShapeType="1"/>
            </p:cNvSpPr>
            <p:nvPr/>
          </p:nvSpPr>
          <p:spPr bwMode="auto">
            <a:xfrm>
              <a:off x="2396" y="2527"/>
              <a:ext cx="3145" cy="0"/>
            </a:xfrm>
            <a:prstGeom prst="line">
              <a:avLst/>
            </a:prstGeom>
            <a:noFill/>
            <a:ln w="68263">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9" name="Freeform 46">
              <a:extLst>
                <a:ext uri="{FF2B5EF4-FFF2-40B4-BE49-F238E27FC236}">
                  <a16:creationId xmlns:a16="http://schemas.microsoft.com/office/drawing/2014/main" id="{E3F2B51E-F828-4FEB-A790-67EC8D45C0CB}"/>
                </a:ext>
              </a:extLst>
            </p:cNvPr>
            <p:cNvSpPr>
              <a:spLocks/>
            </p:cNvSpPr>
            <p:nvPr/>
          </p:nvSpPr>
          <p:spPr bwMode="auto">
            <a:xfrm>
              <a:off x="4793" y="2418"/>
              <a:ext cx="246" cy="220"/>
            </a:xfrm>
            <a:custGeom>
              <a:avLst/>
              <a:gdLst>
                <a:gd name="T0" fmla="*/ 0 w 246"/>
                <a:gd name="T1" fmla="*/ 109 h 220"/>
                <a:gd name="T2" fmla="*/ 7 w 246"/>
                <a:gd name="T3" fmla="*/ 73 h 220"/>
                <a:gd name="T4" fmla="*/ 23 w 246"/>
                <a:gd name="T5" fmla="*/ 44 h 220"/>
                <a:gd name="T6" fmla="*/ 53 w 246"/>
                <a:gd name="T7" fmla="*/ 20 h 220"/>
                <a:gd name="T8" fmla="*/ 86 w 246"/>
                <a:gd name="T9" fmla="*/ 3 h 220"/>
                <a:gd name="T10" fmla="*/ 125 w 246"/>
                <a:gd name="T11" fmla="*/ 0 h 220"/>
                <a:gd name="T12" fmla="*/ 161 w 246"/>
                <a:gd name="T13" fmla="*/ 3 h 220"/>
                <a:gd name="T14" fmla="*/ 197 w 246"/>
                <a:gd name="T15" fmla="*/ 20 h 220"/>
                <a:gd name="T16" fmla="*/ 223 w 246"/>
                <a:gd name="T17" fmla="*/ 44 h 220"/>
                <a:gd name="T18" fmla="*/ 240 w 246"/>
                <a:gd name="T19" fmla="*/ 73 h 220"/>
                <a:gd name="T20" fmla="*/ 246 w 246"/>
                <a:gd name="T21" fmla="*/ 109 h 220"/>
                <a:gd name="T22" fmla="*/ 240 w 246"/>
                <a:gd name="T23" fmla="*/ 144 h 220"/>
                <a:gd name="T24" fmla="*/ 223 w 246"/>
                <a:gd name="T25" fmla="*/ 173 h 220"/>
                <a:gd name="T26" fmla="*/ 197 w 246"/>
                <a:gd name="T27" fmla="*/ 197 h 220"/>
                <a:gd name="T28" fmla="*/ 161 w 246"/>
                <a:gd name="T29" fmla="*/ 214 h 220"/>
                <a:gd name="T30" fmla="*/ 125 w 246"/>
                <a:gd name="T31" fmla="*/ 220 h 220"/>
                <a:gd name="T32" fmla="*/ 86 w 246"/>
                <a:gd name="T33" fmla="*/ 214 h 220"/>
                <a:gd name="T34" fmla="*/ 53 w 246"/>
                <a:gd name="T35" fmla="*/ 197 h 220"/>
                <a:gd name="T36" fmla="*/ 23 w 246"/>
                <a:gd name="T37" fmla="*/ 173 h 220"/>
                <a:gd name="T38" fmla="*/ 7 w 246"/>
                <a:gd name="T39" fmla="*/ 144 h 220"/>
                <a:gd name="T40" fmla="*/ 0 w 246"/>
                <a:gd name="T41"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0">
                  <a:moveTo>
                    <a:pt x="0" y="109"/>
                  </a:moveTo>
                  <a:lnTo>
                    <a:pt x="7" y="73"/>
                  </a:lnTo>
                  <a:lnTo>
                    <a:pt x="23" y="44"/>
                  </a:lnTo>
                  <a:lnTo>
                    <a:pt x="53" y="20"/>
                  </a:lnTo>
                  <a:lnTo>
                    <a:pt x="86" y="3"/>
                  </a:lnTo>
                  <a:lnTo>
                    <a:pt x="125" y="0"/>
                  </a:lnTo>
                  <a:lnTo>
                    <a:pt x="161" y="3"/>
                  </a:lnTo>
                  <a:lnTo>
                    <a:pt x="197" y="20"/>
                  </a:lnTo>
                  <a:lnTo>
                    <a:pt x="223" y="44"/>
                  </a:lnTo>
                  <a:lnTo>
                    <a:pt x="240" y="73"/>
                  </a:lnTo>
                  <a:lnTo>
                    <a:pt x="246" y="109"/>
                  </a:lnTo>
                  <a:lnTo>
                    <a:pt x="240" y="144"/>
                  </a:lnTo>
                  <a:lnTo>
                    <a:pt x="223" y="173"/>
                  </a:lnTo>
                  <a:lnTo>
                    <a:pt x="197" y="197"/>
                  </a:lnTo>
                  <a:lnTo>
                    <a:pt x="161" y="214"/>
                  </a:lnTo>
                  <a:lnTo>
                    <a:pt x="125" y="220"/>
                  </a:lnTo>
                  <a:lnTo>
                    <a:pt x="86" y="214"/>
                  </a:lnTo>
                  <a:lnTo>
                    <a:pt x="53" y="197"/>
                  </a:lnTo>
                  <a:lnTo>
                    <a:pt x="23" y="173"/>
                  </a:lnTo>
                  <a:lnTo>
                    <a:pt x="7" y="144"/>
                  </a:lnTo>
                  <a:lnTo>
                    <a:pt x="0" y="109"/>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Freeform 47">
              <a:extLst>
                <a:ext uri="{FF2B5EF4-FFF2-40B4-BE49-F238E27FC236}">
                  <a16:creationId xmlns:a16="http://schemas.microsoft.com/office/drawing/2014/main" id="{70018BAE-E4A1-4098-BDFE-0DAD79CAA326}"/>
                </a:ext>
              </a:extLst>
            </p:cNvPr>
            <p:cNvSpPr>
              <a:spLocks/>
            </p:cNvSpPr>
            <p:nvPr/>
          </p:nvSpPr>
          <p:spPr bwMode="auto">
            <a:xfrm>
              <a:off x="4829" y="2450"/>
              <a:ext cx="174" cy="153"/>
            </a:xfrm>
            <a:custGeom>
              <a:avLst/>
              <a:gdLst>
                <a:gd name="T0" fmla="*/ 0 w 174"/>
                <a:gd name="T1" fmla="*/ 77 h 153"/>
                <a:gd name="T2" fmla="*/ 7 w 174"/>
                <a:gd name="T3" fmla="*/ 50 h 153"/>
                <a:gd name="T4" fmla="*/ 23 w 174"/>
                <a:gd name="T5" fmla="*/ 27 h 153"/>
                <a:gd name="T6" fmla="*/ 46 w 174"/>
                <a:gd name="T7" fmla="*/ 9 h 153"/>
                <a:gd name="T8" fmla="*/ 72 w 174"/>
                <a:gd name="T9" fmla="*/ 0 h 153"/>
                <a:gd name="T10" fmla="*/ 102 w 174"/>
                <a:gd name="T11" fmla="*/ 0 h 153"/>
                <a:gd name="T12" fmla="*/ 132 w 174"/>
                <a:gd name="T13" fmla="*/ 9 h 153"/>
                <a:gd name="T14" fmla="*/ 154 w 174"/>
                <a:gd name="T15" fmla="*/ 27 h 153"/>
                <a:gd name="T16" fmla="*/ 168 w 174"/>
                <a:gd name="T17" fmla="*/ 50 h 153"/>
                <a:gd name="T18" fmla="*/ 174 w 174"/>
                <a:gd name="T19" fmla="*/ 77 h 153"/>
                <a:gd name="T20" fmla="*/ 168 w 174"/>
                <a:gd name="T21" fmla="*/ 103 h 153"/>
                <a:gd name="T22" fmla="*/ 154 w 174"/>
                <a:gd name="T23" fmla="*/ 127 h 153"/>
                <a:gd name="T24" fmla="*/ 132 w 174"/>
                <a:gd name="T25" fmla="*/ 144 h 153"/>
                <a:gd name="T26" fmla="*/ 102 w 174"/>
                <a:gd name="T27" fmla="*/ 153 h 153"/>
                <a:gd name="T28" fmla="*/ 72 w 174"/>
                <a:gd name="T29" fmla="*/ 153 h 153"/>
                <a:gd name="T30" fmla="*/ 46 w 174"/>
                <a:gd name="T31" fmla="*/ 144 h 153"/>
                <a:gd name="T32" fmla="*/ 23 w 174"/>
                <a:gd name="T33" fmla="*/ 127 h 153"/>
                <a:gd name="T34" fmla="*/ 7 w 174"/>
                <a:gd name="T35" fmla="*/ 103 h 153"/>
                <a:gd name="T36" fmla="*/ 0 w 174"/>
                <a:gd name="T37" fmla="*/ 7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3">
                  <a:moveTo>
                    <a:pt x="0" y="77"/>
                  </a:moveTo>
                  <a:lnTo>
                    <a:pt x="7" y="50"/>
                  </a:lnTo>
                  <a:lnTo>
                    <a:pt x="23" y="27"/>
                  </a:lnTo>
                  <a:lnTo>
                    <a:pt x="46" y="9"/>
                  </a:lnTo>
                  <a:lnTo>
                    <a:pt x="72" y="0"/>
                  </a:lnTo>
                  <a:lnTo>
                    <a:pt x="102" y="0"/>
                  </a:lnTo>
                  <a:lnTo>
                    <a:pt x="132" y="9"/>
                  </a:lnTo>
                  <a:lnTo>
                    <a:pt x="154" y="27"/>
                  </a:lnTo>
                  <a:lnTo>
                    <a:pt x="168" y="50"/>
                  </a:lnTo>
                  <a:lnTo>
                    <a:pt x="174" y="77"/>
                  </a:lnTo>
                  <a:lnTo>
                    <a:pt x="168" y="103"/>
                  </a:lnTo>
                  <a:lnTo>
                    <a:pt x="154" y="127"/>
                  </a:lnTo>
                  <a:lnTo>
                    <a:pt x="132" y="144"/>
                  </a:lnTo>
                  <a:lnTo>
                    <a:pt x="102" y="153"/>
                  </a:lnTo>
                  <a:lnTo>
                    <a:pt x="72" y="153"/>
                  </a:lnTo>
                  <a:lnTo>
                    <a:pt x="46" y="144"/>
                  </a:lnTo>
                  <a:lnTo>
                    <a:pt x="23" y="127"/>
                  </a:lnTo>
                  <a:lnTo>
                    <a:pt x="7" y="103"/>
                  </a:lnTo>
                  <a:lnTo>
                    <a:pt x="0" y="77"/>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Freeform 48">
              <a:extLst>
                <a:ext uri="{FF2B5EF4-FFF2-40B4-BE49-F238E27FC236}">
                  <a16:creationId xmlns:a16="http://schemas.microsoft.com/office/drawing/2014/main" id="{3483BD8E-BED1-4F03-BDCD-D142E07D908C}"/>
                </a:ext>
              </a:extLst>
            </p:cNvPr>
            <p:cNvSpPr>
              <a:spLocks/>
            </p:cNvSpPr>
            <p:nvPr/>
          </p:nvSpPr>
          <p:spPr bwMode="auto">
            <a:xfrm>
              <a:off x="2763" y="3024"/>
              <a:ext cx="246" cy="220"/>
            </a:xfrm>
            <a:custGeom>
              <a:avLst/>
              <a:gdLst>
                <a:gd name="T0" fmla="*/ 0 w 246"/>
                <a:gd name="T1" fmla="*/ 109 h 220"/>
                <a:gd name="T2" fmla="*/ 7 w 246"/>
                <a:gd name="T3" fmla="*/ 76 h 220"/>
                <a:gd name="T4" fmla="*/ 26 w 246"/>
                <a:gd name="T5" fmla="*/ 44 h 220"/>
                <a:gd name="T6" fmla="*/ 53 w 246"/>
                <a:gd name="T7" fmla="*/ 20 h 220"/>
                <a:gd name="T8" fmla="*/ 85 w 246"/>
                <a:gd name="T9" fmla="*/ 6 h 220"/>
                <a:gd name="T10" fmla="*/ 125 w 246"/>
                <a:gd name="T11" fmla="*/ 0 h 220"/>
                <a:gd name="T12" fmla="*/ 164 w 246"/>
                <a:gd name="T13" fmla="*/ 6 h 220"/>
                <a:gd name="T14" fmla="*/ 197 w 246"/>
                <a:gd name="T15" fmla="*/ 20 h 220"/>
                <a:gd name="T16" fmla="*/ 223 w 246"/>
                <a:gd name="T17" fmla="*/ 44 h 220"/>
                <a:gd name="T18" fmla="*/ 243 w 246"/>
                <a:gd name="T19" fmla="*/ 76 h 220"/>
                <a:gd name="T20" fmla="*/ 246 w 246"/>
                <a:gd name="T21" fmla="*/ 109 h 220"/>
                <a:gd name="T22" fmla="*/ 243 w 246"/>
                <a:gd name="T23" fmla="*/ 144 h 220"/>
                <a:gd name="T24" fmla="*/ 223 w 246"/>
                <a:gd name="T25" fmla="*/ 173 h 220"/>
                <a:gd name="T26" fmla="*/ 197 w 246"/>
                <a:gd name="T27" fmla="*/ 200 h 220"/>
                <a:gd name="T28" fmla="*/ 164 w 246"/>
                <a:gd name="T29" fmla="*/ 214 h 220"/>
                <a:gd name="T30" fmla="*/ 125 w 246"/>
                <a:gd name="T31" fmla="*/ 220 h 220"/>
                <a:gd name="T32" fmla="*/ 85 w 246"/>
                <a:gd name="T33" fmla="*/ 214 h 220"/>
                <a:gd name="T34" fmla="*/ 53 w 246"/>
                <a:gd name="T35" fmla="*/ 200 h 220"/>
                <a:gd name="T36" fmla="*/ 26 w 246"/>
                <a:gd name="T37" fmla="*/ 173 h 220"/>
                <a:gd name="T38" fmla="*/ 7 w 246"/>
                <a:gd name="T39" fmla="*/ 144 h 220"/>
                <a:gd name="T40" fmla="*/ 0 w 246"/>
                <a:gd name="T41"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0">
                  <a:moveTo>
                    <a:pt x="0" y="109"/>
                  </a:moveTo>
                  <a:lnTo>
                    <a:pt x="7" y="76"/>
                  </a:lnTo>
                  <a:lnTo>
                    <a:pt x="26" y="44"/>
                  </a:lnTo>
                  <a:lnTo>
                    <a:pt x="53" y="20"/>
                  </a:lnTo>
                  <a:lnTo>
                    <a:pt x="85" y="6"/>
                  </a:lnTo>
                  <a:lnTo>
                    <a:pt x="125" y="0"/>
                  </a:lnTo>
                  <a:lnTo>
                    <a:pt x="164" y="6"/>
                  </a:lnTo>
                  <a:lnTo>
                    <a:pt x="197" y="20"/>
                  </a:lnTo>
                  <a:lnTo>
                    <a:pt x="223" y="44"/>
                  </a:lnTo>
                  <a:lnTo>
                    <a:pt x="243" y="76"/>
                  </a:lnTo>
                  <a:lnTo>
                    <a:pt x="246" y="109"/>
                  </a:lnTo>
                  <a:lnTo>
                    <a:pt x="243" y="144"/>
                  </a:lnTo>
                  <a:lnTo>
                    <a:pt x="223" y="173"/>
                  </a:lnTo>
                  <a:lnTo>
                    <a:pt x="197" y="200"/>
                  </a:lnTo>
                  <a:lnTo>
                    <a:pt x="164" y="214"/>
                  </a:lnTo>
                  <a:lnTo>
                    <a:pt x="125" y="220"/>
                  </a:lnTo>
                  <a:lnTo>
                    <a:pt x="85" y="214"/>
                  </a:lnTo>
                  <a:lnTo>
                    <a:pt x="53" y="200"/>
                  </a:lnTo>
                  <a:lnTo>
                    <a:pt x="26" y="173"/>
                  </a:lnTo>
                  <a:lnTo>
                    <a:pt x="7" y="144"/>
                  </a:lnTo>
                  <a:lnTo>
                    <a:pt x="0" y="109"/>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Freeform 49">
              <a:extLst>
                <a:ext uri="{FF2B5EF4-FFF2-40B4-BE49-F238E27FC236}">
                  <a16:creationId xmlns:a16="http://schemas.microsoft.com/office/drawing/2014/main" id="{F5DA4A61-89A3-4232-9D35-8CA2E8BF8FE0}"/>
                </a:ext>
              </a:extLst>
            </p:cNvPr>
            <p:cNvSpPr>
              <a:spLocks/>
            </p:cNvSpPr>
            <p:nvPr/>
          </p:nvSpPr>
          <p:spPr bwMode="auto">
            <a:xfrm>
              <a:off x="2803" y="3056"/>
              <a:ext cx="170" cy="153"/>
            </a:xfrm>
            <a:custGeom>
              <a:avLst/>
              <a:gdLst>
                <a:gd name="T0" fmla="*/ 0 w 170"/>
                <a:gd name="T1" fmla="*/ 77 h 153"/>
                <a:gd name="T2" fmla="*/ 3 w 170"/>
                <a:gd name="T3" fmla="*/ 50 h 153"/>
                <a:gd name="T4" fmla="*/ 19 w 170"/>
                <a:gd name="T5" fmla="*/ 27 h 153"/>
                <a:gd name="T6" fmla="*/ 42 w 170"/>
                <a:gd name="T7" fmla="*/ 12 h 153"/>
                <a:gd name="T8" fmla="*/ 68 w 170"/>
                <a:gd name="T9" fmla="*/ 0 h 153"/>
                <a:gd name="T10" fmla="*/ 101 w 170"/>
                <a:gd name="T11" fmla="*/ 0 h 153"/>
                <a:gd name="T12" fmla="*/ 127 w 170"/>
                <a:gd name="T13" fmla="*/ 12 h 153"/>
                <a:gd name="T14" fmla="*/ 150 w 170"/>
                <a:gd name="T15" fmla="*/ 27 h 153"/>
                <a:gd name="T16" fmla="*/ 167 w 170"/>
                <a:gd name="T17" fmla="*/ 50 h 153"/>
                <a:gd name="T18" fmla="*/ 170 w 170"/>
                <a:gd name="T19" fmla="*/ 77 h 153"/>
                <a:gd name="T20" fmla="*/ 167 w 170"/>
                <a:gd name="T21" fmla="*/ 103 h 153"/>
                <a:gd name="T22" fmla="*/ 150 w 170"/>
                <a:gd name="T23" fmla="*/ 127 h 153"/>
                <a:gd name="T24" fmla="*/ 127 w 170"/>
                <a:gd name="T25" fmla="*/ 144 h 153"/>
                <a:gd name="T26" fmla="*/ 101 w 170"/>
                <a:gd name="T27" fmla="*/ 153 h 153"/>
                <a:gd name="T28" fmla="*/ 68 w 170"/>
                <a:gd name="T29" fmla="*/ 153 h 153"/>
                <a:gd name="T30" fmla="*/ 42 w 170"/>
                <a:gd name="T31" fmla="*/ 144 h 153"/>
                <a:gd name="T32" fmla="*/ 19 w 170"/>
                <a:gd name="T33" fmla="*/ 127 h 153"/>
                <a:gd name="T34" fmla="*/ 3 w 170"/>
                <a:gd name="T35" fmla="*/ 103 h 153"/>
                <a:gd name="T36" fmla="*/ 0 w 170"/>
                <a:gd name="T37" fmla="*/ 7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153">
                  <a:moveTo>
                    <a:pt x="0" y="77"/>
                  </a:moveTo>
                  <a:lnTo>
                    <a:pt x="3" y="50"/>
                  </a:lnTo>
                  <a:lnTo>
                    <a:pt x="19" y="27"/>
                  </a:lnTo>
                  <a:lnTo>
                    <a:pt x="42" y="12"/>
                  </a:lnTo>
                  <a:lnTo>
                    <a:pt x="68" y="0"/>
                  </a:lnTo>
                  <a:lnTo>
                    <a:pt x="101" y="0"/>
                  </a:lnTo>
                  <a:lnTo>
                    <a:pt x="127" y="12"/>
                  </a:lnTo>
                  <a:lnTo>
                    <a:pt x="150" y="27"/>
                  </a:lnTo>
                  <a:lnTo>
                    <a:pt x="167" y="50"/>
                  </a:lnTo>
                  <a:lnTo>
                    <a:pt x="170" y="77"/>
                  </a:lnTo>
                  <a:lnTo>
                    <a:pt x="167" y="103"/>
                  </a:lnTo>
                  <a:lnTo>
                    <a:pt x="150" y="127"/>
                  </a:lnTo>
                  <a:lnTo>
                    <a:pt x="127" y="144"/>
                  </a:lnTo>
                  <a:lnTo>
                    <a:pt x="101" y="153"/>
                  </a:lnTo>
                  <a:lnTo>
                    <a:pt x="68" y="153"/>
                  </a:lnTo>
                  <a:lnTo>
                    <a:pt x="42" y="144"/>
                  </a:lnTo>
                  <a:lnTo>
                    <a:pt x="19" y="127"/>
                  </a:lnTo>
                  <a:lnTo>
                    <a:pt x="3" y="103"/>
                  </a:lnTo>
                  <a:lnTo>
                    <a:pt x="0" y="77"/>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Rectangle 50">
              <a:extLst>
                <a:ext uri="{FF2B5EF4-FFF2-40B4-BE49-F238E27FC236}">
                  <a16:creationId xmlns:a16="http://schemas.microsoft.com/office/drawing/2014/main" id="{01C87D1A-2C42-4988-B346-0D3525DB543E}"/>
                </a:ext>
              </a:extLst>
            </p:cNvPr>
            <p:cNvSpPr>
              <a:spLocks noChangeArrowheads="1"/>
            </p:cNvSpPr>
            <p:nvPr/>
          </p:nvSpPr>
          <p:spPr bwMode="auto">
            <a:xfrm>
              <a:off x="2481" y="3468"/>
              <a:ext cx="83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a:ln>
                    <a:noFill/>
                  </a:ln>
                  <a:solidFill>
                    <a:srgbClr val="000000"/>
                  </a:solidFill>
                  <a:effectLst/>
                  <a:latin typeface="Arial" panose="020B0604020202020204" pitchFamily="34" charset="0"/>
                </a:rPr>
                <a:t>Group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74F33E46-59BD-458D-BDF9-05EDB56F91BC}"/>
                </a:ext>
              </a:extLst>
            </p:cNvPr>
            <p:cNvSpPr>
              <a:spLocks noChangeArrowheads="1"/>
            </p:cNvSpPr>
            <p:nvPr/>
          </p:nvSpPr>
          <p:spPr bwMode="auto">
            <a:xfrm>
              <a:off x="3527" y="3468"/>
              <a:ext cx="83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a:ln>
                    <a:noFill/>
                  </a:ln>
                  <a:solidFill>
                    <a:srgbClr val="000000"/>
                  </a:solidFill>
                  <a:effectLst/>
                  <a:latin typeface="Arial" panose="020B0604020202020204" pitchFamily="34" charset="0"/>
                </a:rPr>
                <a:t>Group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2">
              <a:extLst>
                <a:ext uri="{FF2B5EF4-FFF2-40B4-BE49-F238E27FC236}">
                  <a16:creationId xmlns:a16="http://schemas.microsoft.com/office/drawing/2014/main" id="{E472C8DF-0BFE-4D45-9CBD-AF7215DCD5D2}"/>
                </a:ext>
              </a:extLst>
            </p:cNvPr>
            <p:cNvSpPr>
              <a:spLocks noChangeArrowheads="1"/>
            </p:cNvSpPr>
            <p:nvPr/>
          </p:nvSpPr>
          <p:spPr bwMode="auto">
            <a:xfrm>
              <a:off x="4511" y="3468"/>
              <a:ext cx="83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a:ln>
                    <a:noFill/>
                  </a:ln>
                  <a:solidFill>
                    <a:srgbClr val="000000"/>
                  </a:solidFill>
                  <a:effectLst/>
                  <a:latin typeface="Arial" panose="020B0604020202020204" pitchFamily="34" charset="0"/>
                </a:rPr>
                <a:t>Group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Freeform 53">
              <a:extLst>
                <a:ext uri="{FF2B5EF4-FFF2-40B4-BE49-F238E27FC236}">
                  <a16:creationId xmlns:a16="http://schemas.microsoft.com/office/drawing/2014/main" id="{0F2036B6-08A5-4B45-BE37-F587762ED70B}"/>
                </a:ext>
              </a:extLst>
            </p:cNvPr>
            <p:cNvSpPr>
              <a:spLocks/>
            </p:cNvSpPr>
            <p:nvPr/>
          </p:nvSpPr>
          <p:spPr bwMode="auto">
            <a:xfrm>
              <a:off x="2763" y="2721"/>
              <a:ext cx="246" cy="220"/>
            </a:xfrm>
            <a:custGeom>
              <a:avLst/>
              <a:gdLst>
                <a:gd name="T0" fmla="*/ 0 w 246"/>
                <a:gd name="T1" fmla="*/ 109 h 220"/>
                <a:gd name="T2" fmla="*/ 7 w 246"/>
                <a:gd name="T3" fmla="*/ 76 h 220"/>
                <a:gd name="T4" fmla="*/ 26 w 246"/>
                <a:gd name="T5" fmla="*/ 44 h 220"/>
                <a:gd name="T6" fmla="*/ 53 w 246"/>
                <a:gd name="T7" fmla="*/ 20 h 220"/>
                <a:gd name="T8" fmla="*/ 85 w 246"/>
                <a:gd name="T9" fmla="*/ 6 h 220"/>
                <a:gd name="T10" fmla="*/ 125 w 246"/>
                <a:gd name="T11" fmla="*/ 0 h 220"/>
                <a:gd name="T12" fmla="*/ 164 w 246"/>
                <a:gd name="T13" fmla="*/ 6 h 220"/>
                <a:gd name="T14" fmla="*/ 197 w 246"/>
                <a:gd name="T15" fmla="*/ 20 h 220"/>
                <a:gd name="T16" fmla="*/ 223 w 246"/>
                <a:gd name="T17" fmla="*/ 44 h 220"/>
                <a:gd name="T18" fmla="*/ 243 w 246"/>
                <a:gd name="T19" fmla="*/ 76 h 220"/>
                <a:gd name="T20" fmla="*/ 246 w 246"/>
                <a:gd name="T21" fmla="*/ 109 h 220"/>
                <a:gd name="T22" fmla="*/ 243 w 246"/>
                <a:gd name="T23" fmla="*/ 144 h 220"/>
                <a:gd name="T24" fmla="*/ 223 w 246"/>
                <a:gd name="T25" fmla="*/ 173 h 220"/>
                <a:gd name="T26" fmla="*/ 197 w 246"/>
                <a:gd name="T27" fmla="*/ 200 h 220"/>
                <a:gd name="T28" fmla="*/ 164 w 246"/>
                <a:gd name="T29" fmla="*/ 214 h 220"/>
                <a:gd name="T30" fmla="*/ 125 w 246"/>
                <a:gd name="T31" fmla="*/ 220 h 220"/>
                <a:gd name="T32" fmla="*/ 85 w 246"/>
                <a:gd name="T33" fmla="*/ 214 h 220"/>
                <a:gd name="T34" fmla="*/ 53 w 246"/>
                <a:gd name="T35" fmla="*/ 200 h 220"/>
                <a:gd name="T36" fmla="*/ 26 w 246"/>
                <a:gd name="T37" fmla="*/ 173 h 220"/>
                <a:gd name="T38" fmla="*/ 7 w 246"/>
                <a:gd name="T39" fmla="*/ 144 h 220"/>
                <a:gd name="T40" fmla="*/ 0 w 246"/>
                <a:gd name="T41"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0">
                  <a:moveTo>
                    <a:pt x="0" y="109"/>
                  </a:moveTo>
                  <a:lnTo>
                    <a:pt x="7" y="76"/>
                  </a:lnTo>
                  <a:lnTo>
                    <a:pt x="26" y="44"/>
                  </a:lnTo>
                  <a:lnTo>
                    <a:pt x="53" y="20"/>
                  </a:lnTo>
                  <a:lnTo>
                    <a:pt x="85" y="6"/>
                  </a:lnTo>
                  <a:lnTo>
                    <a:pt x="125" y="0"/>
                  </a:lnTo>
                  <a:lnTo>
                    <a:pt x="164" y="6"/>
                  </a:lnTo>
                  <a:lnTo>
                    <a:pt x="197" y="20"/>
                  </a:lnTo>
                  <a:lnTo>
                    <a:pt x="223" y="44"/>
                  </a:lnTo>
                  <a:lnTo>
                    <a:pt x="243" y="76"/>
                  </a:lnTo>
                  <a:lnTo>
                    <a:pt x="246" y="109"/>
                  </a:lnTo>
                  <a:lnTo>
                    <a:pt x="243" y="144"/>
                  </a:lnTo>
                  <a:lnTo>
                    <a:pt x="223" y="173"/>
                  </a:lnTo>
                  <a:lnTo>
                    <a:pt x="197" y="200"/>
                  </a:lnTo>
                  <a:lnTo>
                    <a:pt x="164" y="214"/>
                  </a:lnTo>
                  <a:lnTo>
                    <a:pt x="125" y="220"/>
                  </a:lnTo>
                  <a:lnTo>
                    <a:pt x="85" y="214"/>
                  </a:lnTo>
                  <a:lnTo>
                    <a:pt x="53" y="200"/>
                  </a:lnTo>
                  <a:lnTo>
                    <a:pt x="26" y="173"/>
                  </a:lnTo>
                  <a:lnTo>
                    <a:pt x="7" y="144"/>
                  </a:lnTo>
                  <a:lnTo>
                    <a:pt x="0" y="109"/>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7" name="Freeform 54">
              <a:extLst>
                <a:ext uri="{FF2B5EF4-FFF2-40B4-BE49-F238E27FC236}">
                  <a16:creationId xmlns:a16="http://schemas.microsoft.com/office/drawing/2014/main" id="{8660D984-BF2A-43F1-B5B4-AEA1375C83B4}"/>
                </a:ext>
              </a:extLst>
            </p:cNvPr>
            <p:cNvSpPr>
              <a:spLocks/>
            </p:cNvSpPr>
            <p:nvPr/>
          </p:nvSpPr>
          <p:spPr bwMode="auto">
            <a:xfrm>
              <a:off x="2803" y="2753"/>
              <a:ext cx="170" cy="153"/>
            </a:xfrm>
            <a:custGeom>
              <a:avLst/>
              <a:gdLst>
                <a:gd name="T0" fmla="*/ 0 w 170"/>
                <a:gd name="T1" fmla="*/ 77 h 153"/>
                <a:gd name="T2" fmla="*/ 3 w 170"/>
                <a:gd name="T3" fmla="*/ 50 h 153"/>
                <a:gd name="T4" fmla="*/ 19 w 170"/>
                <a:gd name="T5" fmla="*/ 27 h 153"/>
                <a:gd name="T6" fmla="*/ 42 w 170"/>
                <a:gd name="T7" fmla="*/ 9 h 153"/>
                <a:gd name="T8" fmla="*/ 68 w 170"/>
                <a:gd name="T9" fmla="*/ 0 h 153"/>
                <a:gd name="T10" fmla="*/ 101 w 170"/>
                <a:gd name="T11" fmla="*/ 0 h 153"/>
                <a:gd name="T12" fmla="*/ 127 w 170"/>
                <a:gd name="T13" fmla="*/ 9 h 153"/>
                <a:gd name="T14" fmla="*/ 150 w 170"/>
                <a:gd name="T15" fmla="*/ 27 h 153"/>
                <a:gd name="T16" fmla="*/ 167 w 170"/>
                <a:gd name="T17" fmla="*/ 50 h 153"/>
                <a:gd name="T18" fmla="*/ 170 w 170"/>
                <a:gd name="T19" fmla="*/ 77 h 153"/>
                <a:gd name="T20" fmla="*/ 167 w 170"/>
                <a:gd name="T21" fmla="*/ 103 h 153"/>
                <a:gd name="T22" fmla="*/ 150 w 170"/>
                <a:gd name="T23" fmla="*/ 127 h 153"/>
                <a:gd name="T24" fmla="*/ 127 w 170"/>
                <a:gd name="T25" fmla="*/ 144 h 153"/>
                <a:gd name="T26" fmla="*/ 101 w 170"/>
                <a:gd name="T27" fmla="*/ 153 h 153"/>
                <a:gd name="T28" fmla="*/ 68 w 170"/>
                <a:gd name="T29" fmla="*/ 153 h 153"/>
                <a:gd name="T30" fmla="*/ 42 w 170"/>
                <a:gd name="T31" fmla="*/ 144 h 153"/>
                <a:gd name="T32" fmla="*/ 19 w 170"/>
                <a:gd name="T33" fmla="*/ 127 h 153"/>
                <a:gd name="T34" fmla="*/ 3 w 170"/>
                <a:gd name="T35" fmla="*/ 103 h 153"/>
                <a:gd name="T36" fmla="*/ 0 w 170"/>
                <a:gd name="T37" fmla="*/ 7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153">
                  <a:moveTo>
                    <a:pt x="0" y="77"/>
                  </a:moveTo>
                  <a:lnTo>
                    <a:pt x="3" y="50"/>
                  </a:lnTo>
                  <a:lnTo>
                    <a:pt x="19" y="27"/>
                  </a:lnTo>
                  <a:lnTo>
                    <a:pt x="42" y="9"/>
                  </a:lnTo>
                  <a:lnTo>
                    <a:pt x="68" y="0"/>
                  </a:lnTo>
                  <a:lnTo>
                    <a:pt x="101" y="0"/>
                  </a:lnTo>
                  <a:lnTo>
                    <a:pt x="127" y="9"/>
                  </a:lnTo>
                  <a:lnTo>
                    <a:pt x="150" y="27"/>
                  </a:lnTo>
                  <a:lnTo>
                    <a:pt x="167" y="50"/>
                  </a:lnTo>
                  <a:lnTo>
                    <a:pt x="170" y="77"/>
                  </a:lnTo>
                  <a:lnTo>
                    <a:pt x="167" y="103"/>
                  </a:lnTo>
                  <a:lnTo>
                    <a:pt x="150" y="127"/>
                  </a:lnTo>
                  <a:lnTo>
                    <a:pt x="127" y="144"/>
                  </a:lnTo>
                  <a:lnTo>
                    <a:pt x="101" y="153"/>
                  </a:lnTo>
                  <a:lnTo>
                    <a:pt x="68" y="153"/>
                  </a:lnTo>
                  <a:lnTo>
                    <a:pt x="42" y="144"/>
                  </a:lnTo>
                  <a:lnTo>
                    <a:pt x="19" y="127"/>
                  </a:lnTo>
                  <a:lnTo>
                    <a:pt x="3" y="103"/>
                  </a:lnTo>
                  <a:lnTo>
                    <a:pt x="0" y="77"/>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8" name="Freeform 55">
              <a:extLst>
                <a:ext uri="{FF2B5EF4-FFF2-40B4-BE49-F238E27FC236}">
                  <a16:creationId xmlns:a16="http://schemas.microsoft.com/office/drawing/2014/main" id="{DED4EEC1-0121-4B2A-A580-B39E63661BAA}"/>
                </a:ext>
              </a:extLst>
            </p:cNvPr>
            <p:cNvSpPr>
              <a:spLocks/>
            </p:cNvSpPr>
            <p:nvPr/>
          </p:nvSpPr>
          <p:spPr bwMode="auto">
            <a:xfrm>
              <a:off x="2763" y="2418"/>
              <a:ext cx="246" cy="220"/>
            </a:xfrm>
            <a:custGeom>
              <a:avLst/>
              <a:gdLst>
                <a:gd name="T0" fmla="*/ 0 w 246"/>
                <a:gd name="T1" fmla="*/ 109 h 220"/>
                <a:gd name="T2" fmla="*/ 7 w 246"/>
                <a:gd name="T3" fmla="*/ 73 h 220"/>
                <a:gd name="T4" fmla="*/ 26 w 246"/>
                <a:gd name="T5" fmla="*/ 44 h 220"/>
                <a:gd name="T6" fmla="*/ 53 w 246"/>
                <a:gd name="T7" fmla="*/ 20 h 220"/>
                <a:gd name="T8" fmla="*/ 85 w 246"/>
                <a:gd name="T9" fmla="*/ 3 h 220"/>
                <a:gd name="T10" fmla="*/ 125 w 246"/>
                <a:gd name="T11" fmla="*/ 0 h 220"/>
                <a:gd name="T12" fmla="*/ 164 w 246"/>
                <a:gd name="T13" fmla="*/ 3 h 220"/>
                <a:gd name="T14" fmla="*/ 197 w 246"/>
                <a:gd name="T15" fmla="*/ 20 h 220"/>
                <a:gd name="T16" fmla="*/ 223 w 246"/>
                <a:gd name="T17" fmla="*/ 44 h 220"/>
                <a:gd name="T18" fmla="*/ 243 w 246"/>
                <a:gd name="T19" fmla="*/ 73 h 220"/>
                <a:gd name="T20" fmla="*/ 246 w 246"/>
                <a:gd name="T21" fmla="*/ 109 h 220"/>
                <a:gd name="T22" fmla="*/ 243 w 246"/>
                <a:gd name="T23" fmla="*/ 144 h 220"/>
                <a:gd name="T24" fmla="*/ 223 w 246"/>
                <a:gd name="T25" fmla="*/ 173 h 220"/>
                <a:gd name="T26" fmla="*/ 197 w 246"/>
                <a:gd name="T27" fmla="*/ 197 h 220"/>
                <a:gd name="T28" fmla="*/ 164 w 246"/>
                <a:gd name="T29" fmla="*/ 214 h 220"/>
                <a:gd name="T30" fmla="*/ 125 w 246"/>
                <a:gd name="T31" fmla="*/ 220 h 220"/>
                <a:gd name="T32" fmla="*/ 85 w 246"/>
                <a:gd name="T33" fmla="*/ 214 h 220"/>
                <a:gd name="T34" fmla="*/ 53 w 246"/>
                <a:gd name="T35" fmla="*/ 197 h 220"/>
                <a:gd name="T36" fmla="*/ 26 w 246"/>
                <a:gd name="T37" fmla="*/ 173 h 220"/>
                <a:gd name="T38" fmla="*/ 7 w 246"/>
                <a:gd name="T39" fmla="*/ 144 h 220"/>
                <a:gd name="T40" fmla="*/ 0 w 246"/>
                <a:gd name="T41"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0">
                  <a:moveTo>
                    <a:pt x="0" y="109"/>
                  </a:moveTo>
                  <a:lnTo>
                    <a:pt x="7" y="73"/>
                  </a:lnTo>
                  <a:lnTo>
                    <a:pt x="26" y="44"/>
                  </a:lnTo>
                  <a:lnTo>
                    <a:pt x="53" y="20"/>
                  </a:lnTo>
                  <a:lnTo>
                    <a:pt x="85" y="3"/>
                  </a:lnTo>
                  <a:lnTo>
                    <a:pt x="125" y="0"/>
                  </a:lnTo>
                  <a:lnTo>
                    <a:pt x="164" y="3"/>
                  </a:lnTo>
                  <a:lnTo>
                    <a:pt x="197" y="20"/>
                  </a:lnTo>
                  <a:lnTo>
                    <a:pt x="223" y="44"/>
                  </a:lnTo>
                  <a:lnTo>
                    <a:pt x="243" y="73"/>
                  </a:lnTo>
                  <a:lnTo>
                    <a:pt x="246" y="109"/>
                  </a:lnTo>
                  <a:lnTo>
                    <a:pt x="243" y="144"/>
                  </a:lnTo>
                  <a:lnTo>
                    <a:pt x="223" y="173"/>
                  </a:lnTo>
                  <a:lnTo>
                    <a:pt x="197" y="197"/>
                  </a:lnTo>
                  <a:lnTo>
                    <a:pt x="164" y="214"/>
                  </a:lnTo>
                  <a:lnTo>
                    <a:pt x="125" y="220"/>
                  </a:lnTo>
                  <a:lnTo>
                    <a:pt x="85" y="214"/>
                  </a:lnTo>
                  <a:lnTo>
                    <a:pt x="53" y="197"/>
                  </a:lnTo>
                  <a:lnTo>
                    <a:pt x="26" y="173"/>
                  </a:lnTo>
                  <a:lnTo>
                    <a:pt x="7" y="144"/>
                  </a:lnTo>
                  <a:lnTo>
                    <a:pt x="0" y="109"/>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9" name="Freeform 56">
              <a:extLst>
                <a:ext uri="{FF2B5EF4-FFF2-40B4-BE49-F238E27FC236}">
                  <a16:creationId xmlns:a16="http://schemas.microsoft.com/office/drawing/2014/main" id="{583B47CC-BD8A-42FB-B6B6-5F53E358C4D3}"/>
                </a:ext>
              </a:extLst>
            </p:cNvPr>
            <p:cNvSpPr>
              <a:spLocks/>
            </p:cNvSpPr>
            <p:nvPr/>
          </p:nvSpPr>
          <p:spPr bwMode="auto">
            <a:xfrm>
              <a:off x="2803" y="2450"/>
              <a:ext cx="170" cy="153"/>
            </a:xfrm>
            <a:custGeom>
              <a:avLst/>
              <a:gdLst>
                <a:gd name="T0" fmla="*/ 0 w 170"/>
                <a:gd name="T1" fmla="*/ 77 h 153"/>
                <a:gd name="T2" fmla="*/ 3 w 170"/>
                <a:gd name="T3" fmla="*/ 50 h 153"/>
                <a:gd name="T4" fmla="*/ 19 w 170"/>
                <a:gd name="T5" fmla="*/ 27 h 153"/>
                <a:gd name="T6" fmla="*/ 42 w 170"/>
                <a:gd name="T7" fmla="*/ 9 h 153"/>
                <a:gd name="T8" fmla="*/ 68 w 170"/>
                <a:gd name="T9" fmla="*/ 0 h 153"/>
                <a:gd name="T10" fmla="*/ 101 w 170"/>
                <a:gd name="T11" fmla="*/ 0 h 153"/>
                <a:gd name="T12" fmla="*/ 127 w 170"/>
                <a:gd name="T13" fmla="*/ 9 h 153"/>
                <a:gd name="T14" fmla="*/ 150 w 170"/>
                <a:gd name="T15" fmla="*/ 27 h 153"/>
                <a:gd name="T16" fmla="*/ 167 w 170"/>
                <a:gd name="T17" fmla="*/ 50 h 153"/>
                <a:gd name="T18" fmla="*/ 170 w 170"/>
                <a:gd name="T19" fmla="*/ 77 h 153"/>
                <a:gd name="T20" fmla="*/ 167 w 170"/>
                <a:gd name="T21" fmla="*/ 103 h 153"/>
                <a:gd name="T22" fmla="*/ 150 w 170"/>
                <a:gd name="T23" fmla="*/ 127 h 153"/>
                <a:gd name="T24" fmla="*/ 127 w 170"/>
                <a:gd name="T25" fmla="*/ 144 h 153"/>
                <a:gd name="T26" fmla="*/ 101 w 170"/>
                <a:gd name="T27" fmla="*/ 153 h 153"/>
                <a:gd name="T28" fmla="*/ 68 w 170"/>
                <a:gd name="T29" fmla="*/ 153 h 153"/>
                <a:gd name="T30" fmla="*/ 42 w 170"/>
                <a:gd name="T31" fmla="*/ 144 h 153"/>
                <a:gd name="T32" fmla="*/ 19 w 170"/>
                <a:gd name="T33" fmla="*/ 127 h 153"/>
                <a:gd name="T34" fmla="*/ 3 w 170"/>
                <a:gd name="T35" fmla="*/ 103 h 153"/>
                <a:gd name="T36" fmla="*/ 0 w 170"/>
                <a:gd name="T37" fmla="*/ 7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153">
                  <a:moveTo>
                    <a:pt x="0" y="77"/>
                  </a:moveTo>
                  <a:lnTo>
                    <a:pt x="3" y="50"/>
                  </a:lnTo>
                  <a:lnTo>
                    <a:pt x="19" y="27"/>
                  </a:lnTo>
                  <a:lnTo>
                    <a:pt x="42" y="9"/>
                  </a:lnTo>
                  <a:lnTo>
                    <a:pt x="68" y="0"/>
                  </a:lnTo>
                  <a:lnTo>
                    <a:pt x="101" y="0"/>
                  </a:lnTo>
                  <a:lnTo>
                    <a:pt x="127" y="9"/>
                  </a:lnTo>
                  <a:lnTo>
                    <a:pt x="150" y="27"/>
                  </a:lnTo>
                  <a:lnTo>
                    <a:pt x="167" y="50"/>
                  </a:lnTo>
                  <a:lnTo>
                    <a:pt x="170" y="77"/>
                  </a:lnTo>
                  <a:lnTo>
                    <a:pt x="167" y="103"/>
                  </a:lnTo>
                  <a:lnTo>
                    <a:pt x="150" y="127"/>
                  </a:lnTo>
                  <a:lnTo>
                    <a:pt x="127" y="144"/>
                  </a:lnTo>
                  <a:lnTo>
                    <a:pt x="101" y="153"/>
                  </a:lnTo>
                  <a:lnTo>
                    <a:pt x="68" y="153"/>
                  </a:lnTo>
                  <a:lnTo>
                    <a:pt x="42" y="144"/>
                  </a:lnTo>
                  <a:lnTo>
                    <a:pt x="19" y="127"/>
                  </a:lnTo>
                  <a:lnTo>
                    <a:pt x="3" y="103"/>
                  </a:lnTo>
                  <a:lnTo>
                    <a:pt x="0" y="77"/>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0" name="Freeform 57">
              <a:extLst>
                <a:ext uri="{FF2B5EF4-FFF2-40B4-BE49-F238E27FC236}">
                  <a16:creationId xmlns:a16="http://schemas.microsoft.com/office/drawing/2014/main" id="{4082C7DC-5BE5-487C-86A0-52E2D85FF149}"/>
                </a:ext>
              </a:extLst>
            </p:cNvPr>
            <p:cNvSpPr>
              <a:spLocks/>
            </p:cNvSpPr>
            <p:nvPr/>
          </p:nvSpPr>
          <p:spPr bwMode="auto">
            <a:xfrm>
              <a:off x="3809" y="1865"/>
              <a:ext cx="246" cy="220"/>
            </a:xfrm>
            <a:custGeom>
              <a:avLst/>
              <a:gdLst>
                <a:gd name="T0" fmla="*/ 0 w 246"/>
                <a:gd name="T1" fmla="*/ 112 h 220"/>
                <a:gd name="T2" fmla="*/ 7 w 246"/>
                <a:gd name="T3" fmla="*/ 76 h 220"/>
                <a:gd name="T4" fmla="*/ 23 w 246"/>
                <a:gd name="T5" fmla="*/ 47 h 220"/>
                <a:gd name="T6" fmla="*/ 53 w 246"/>
                <a:gd name="T7" fmla="*/ 20 h 220"/>
                <a:gd name="T8" fmla="*/ 86 w 246"/>
                <a:gd name="T9" fmla="*/ 6 h 220"/>
                <a:gd name="T10" fmla="*/ 125 w 246"/>
                <a:gd name="T11" fmla="*/ 0 h 220"/>
                <a:gd name="T12" fmla="*/ 161 w 246"/>
                <a:gd name="T13" fmla="*/ 6 h 220"/>
                <a:gd name="T14" fmla="*/ 197 w 246"/>
                <a:gd name="T15" fmla="*/ 20 h 220"/>
                <a:gd name="T16" fmla="*/ 223 w 246"/>
                <a:gd name="T17" fmla="*/ 47 h 220"/>
                <a:gd name="T18" fmla="*/ 240 w 246"/>
                <a:gd name="T19" fmla="*/ 76 h 220"/>
                <a:gd name="T20" fmla="*/ 246 w 246"/>
                <a:gd name="T21" fmla="*/ 112 h 220"/>
                <a:gd name="T22" fmla="*/ 240 w 246"/>
                <a:gd name="T23" fmla="*/ 144 h 220"/>
                <a:gd name="T24" fmla="*/ 223 w 246"/>
                <a:gd name="T25" fmla="*/ 176 h 220"/>
                <a:gd name="T26" fmla="*/ 197 w 246"/>
                <a:gd name="T27" fmla="*/ 200 h 220"/>
                <a:gd name="T28" fmla="*/ 161 w 246"/>
                <a:gd name="T29" fmla="*/ 214 h 220"/>
                <a:gd name="T30" fmla="*/ 125 w 246"/>
                <a:gd name="T31" fmla="*/ 220 h 220"/>
                <a:gd name="T32" fmla="*/ 86 w 246"/>
                <a:gd name="T33" fmla="*/ 214 h 220"/>
                <a:gd name="T34" fmla="*/ 53 w 246"/>
                <a:gd name="T35" fmla="*/ 200 h 220"/>
                <a:gd name="T36" fmla="*/ 23 w 246"/>
                <a:gd name="T37" fmla="*/ 176 h 220"/>
                <a:gd name="T38" fmla="*/ 7 w 246"/>
                <a:gd name="T39" fmla="*/ 144 h 220"/>
                <a:gd name="T40" fmla="*/ 0 w 246"/>
                <a:gd name="T41" fmla="*/ 1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0">
                  <a:moveTo>
                    <a:pt x="0" y="112"/>
                  </a:moveTo>
                  <a:lnTo>
                    <a:pt x="7" y="76"/>
                  </a:lnTo>
                  <a:lnTo>
                    <a:pt x="23" y="47"/>
                  </a:lnTo>
                  <a:lnTo>
                    <a:pt x="53" y="20"/>
                  </a:lnTo>
                  <a:lnTo>
                    <a:pt x="86" y="6"/>
                  </a:lnTo>
                  <a:lnTo>
                    <a:pt x="125" y="0"/>
                  </a:lnTo>
                  <a:lnTo>
                    <a:pt x="161" y="6"/>
                  </a:lnTo>
                  <a:lnTo>
                    <a:pt x="197" y="20"/>
                  </a:lnTo>
                  <a:lnTo>
                    <a:pt x="223" y="47"/>
                  </a:lnTo>
                  <a:lnTo>
                    <a:pt x="240" y="76"/>
                  </a:lnTo>
                  <a:lnTo>
                    <a:pt x="246" y="112"/>
                  </a:lnTo>
                  <a:lnTo>
                    <a:pt x="240" y="144"/>
                  </a:lnTo>
                  <a:lnTo>
                    <a:pt x="223" y="176"/>
                  </a:lnTo>
                  <a:lnTo>
                    <a:pt x="197" y="200"/>
                  </a:lnTo>
                  <a:lnTo>
                    <a:pt x="161" y="214"/>
                  </a:lnTo>
                  <a:lnTo>
                    <a:pt x="125" y="220"/>
                  </a:lnTo>
                  <a:lnTo>
                    <a:pt x="86" y="214"/>
                  </a:lnTo>
                  <a:lnTo>
                    <a:pt x="53" y="200"/>
                  </a:lnTo>
                  <a:lnTo>
                    <a:pt x="23" y="176"/>
                  </a:lnTo>
                  <a:lnTo>
                    <a:pt x="7" y="144"/>
                  </a:lnTo>
                  <a:lnTo>
                    <a:pt x="0" y="112"/>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1" name="Freeform 58">
              <a:extLst>
                <a:ext uri="{FF2B5EF4-FFF2-40B4-BE49-F238E27FC236}">
                  <a16:creationId xmlns:a16="http://schemas.microsoft.com/office/drawing/2014/main" id="{3556D153-EA3F-4E98-8BA4-6AA2C9295059}"/>
                </a:ext>
              </a:extLst>
            </p:cNvPr>
            <p:cNvSpPr>
              <a:spLocks/>
            </p:cNvSpPr>
            <p:nvPr/>
          </p:nvSpPr>
          <p:spPr bwMode="auto">
            <a:xfrm>
              <a:off x="3845" y="1900"/>
              <a:ext cx="174" cy="150"/>
            </a:xfrm>
            <a:custGeom>
              <a:avLst/>
              <a:gdLst>
                <a:gd name="T0" fmla="*/ 0 w 174"/>
                <a:gd name="T1" fmla="*/ 77 h 150"/>
                <a:gd name="T2" fmla="*/ 7 w 174"/>
                <a:gd name="T3" fmla="*/ 50 h 150"/>
                <a:gd name="T4" fmla="*/ 23 w 174"/>
                <a:gd name="T5" fmla="*/ 27 h 150"/>
                <a:gd name="T6" fmla="*/ 46 w 174"/>
                <a:gd name="T7" fmla="*/ 9 h 150"/>
                <a:gd name="T8" fmla="*/ 73 w 174"/>
                <a:gd name="T9" fmla="*/ 0 h 150"/>
                <a:gd name="T10" fmla="*/ 102 w 174"/>
                <a:gd name="T11" fmla="*/ 0 h 150"/>
                <a:gd name="T12" fmla="*/ 132 w 174"/>
                <a:gd name="T13" fmla="*/ 9 h 150"/>
                <a:gd name="T14" fmla="*/ 155 w 174"/>
                <a:gd name="T15" fmla="*/ 27 h 150"/>
                <a:gd name="T16" fmla="*/ 168 w 174"/>
                <a:gd name="T17" fmla="*/ 50 h 150"/>
                <a:gd name="T18" fmla="*/ 174 w 174"/>
                <a:gd name="T19" fmla="*/ 77 h 150"/>
                <a:gd name="T20" fmla="*/ 168 w 174"/>
                <a:gd name="T21" fmla="*/ 103 h 150"/>
                <a:gd name="T22" fmla="*/ 155 w 174"/>
                <a:gd name="T23" fmla="*/ 124 h 150"/>
                <a:gd name="T24" fmla="*/ 132 w 174"/>
                <a:gd name="T25" fmla="*/ 141 h 150"/>
                <a:gd name="T26" fmla="*/ 102 w 174"/>
                <a:gd name="T27" fmla="*/ 150 h 150"/>
                <a:gd name="T28" fmla="*/ 73 w 174"/>
                <a:gd name="T29" fmla="*/ 150 h 150"/>
                <a:gd name="T30" fmla="*/ 46 w 174"/>
                <a:gd name="T31" fmla="*/ 141 h 150"/>
                <a:gd name="T32" fmla="*/ 23 w 174"/>
                <a:gd name="T33" fmla="*/ 124 h 150"/>
                <a:gd name="T34" fmla="*/ 7 w 174"/>
                <a:gd name="T35" fmla="*/ 103 h 150"/>
                <a:gd name="T36" fmla="*/ 0 w 174"/>
                <a:gd name="T37" fmla="*/ 7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0">
                  <a:moveTo>
                    <a:pt x="0" y="77"/>
                  </a:moveTo>
                  <a:lnTo>
                    <a:pt x="7" y="50"/>
                  </a:lnTo>
                  <a:lnTo>
                    <a:pt x="23" y="27"/>
                  </a:lnTo>
                  <a:lnTo>
                    <a:pt x="46" y="9"/>
                  </a:lnTo>
                  <a:lnTo>
                    <a:pt x="73" y="0"/>
                  </a:lnTo>
                  <a:lnTo>
                    <a:pt x="102" y="0"/>
                  </a:lnTo>
                  <a:lnTo>
                    <a:pt x="132" y="9"/>
                  </a:lnTo>
                  <a:lnTo>
                    <a:pt x="155" y="27"/>
                  </a:lnTo>
                  <a:lnTo>
                    <a:pt x="168" y="50"/>
                  </a:lnTo>
                  <a:lnTo>
                    <a:pt x="174" y="77"/>
                  </a:lnTo>
                  <a:lnTo>
                    <a:pt x="168" y="103"/>
                  </a:lnTo>
                  <a:lnTo>
                    <a:pt x="155" y="124"/>
                  </a:lnTo>
                  <a:lnTo>
                    <a:pt x="132" y="141"/>
                  </a:lnTo>
                  <a:lnTo>
                    <a:pt x="102" y="150"/>
                  </a:lnTo>
                  <a:lnTo>
                    <a:pt x="73" y="150"/>
                  </a:lnTo>
                  <a:lnTo>
                    <a:pt x="46" y="141"/>
                  </a:lnTo>
                  <a:lnTo>
                    <a:pt x="23" y="124"/>
                  </a:lnTo>
                  <a:lnTo>
                    <a:pt x="7" y="103"/>
                  </a:lnTo>
                  <a:lnTo>
                    <a:pt x="0" y="77"/>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2" name="Freeform 59">
              <a:extLst>
                <a:ext uri="{FF2B5EF4-FFF2-40B4-BE49-F238E27FC236}">
                  <a16:creationId xmlns:a16="http://schemas.microsoft.com/office/drawing/2014/main" id="{9F3FBF3D-5E49-45F0-BA8F-9F2741811782}"/>
                </a:ext>
              </a:extLst>
            </p:cNvPr>
            <p:cNvSpPr>
              <a:spLocks/>
            </p:cNvSpPr>
            <p:nvPr/>
          </p:nvSpPr>
          <p:spPr bwMode="auto">
            <a:xfrm>
              <a:off x="3809" y="2112"/>
              <a:ext cx="246" cy="220"/>
            </a:xfrm>
            <a:custGeom>
              <a:avLst/>
              <a:gdLst>
                <a:gd name="T0" fmla="*/ 0 w 246"/>
                <a:gd name="T1" fmla="*/ 109 h 220"/>
                <a:gd name="T2" fmla="*/ 7 w 246"/>
                <a:gd name="T3" fmla="*/ 76 h 220"/>
                <a:gd name="T4" fmla="*/ 23 w 246"/>
                <a:gd name="T5" fmla="*/ 44 h 220"/>
                <a:gd name="T6" fmla="*/ 53 w 246"/>
                <a:gd name="T7" fmla="*/ 20 h 220"/>
                <a:gd name="T8" fmla="*/ 86 w 246"/>
                <a:gd name="T9" fmla="*/ 3 h 220"/>
                <a:gd name="T10" fmla="*/ 125 w 246"/>
                <a:gd name="T11" fmla="*/ 0 h 220"/>
                <a:gd name="T12" fmla="*/ 161 w 246"/>
                <a:gd name="T13" fmla="*/ 3 h 220"/>
                <a:gd name="T14" fmla="*/ 197 w 246"/>
                <a:gd name="T15" fmla="*/ 20 h 220"/>
                <a:gd name="T16" fmla="*/ 223 w 246"/>
                <a:gd name="T17" fmla="*/ 44 h 220"/>
                <a:gd name="T18" fmla="*/ 240 w 246"/>
                <a:gd name="T19" fmla="*/ 76 h 220"/>
                <a:gd name="T20" fmla="*/ 246 w 246"/>
                <a:gd name="T21" fmla="*/ 109 h 220"/>
                <a:gd name="T22" fmla="*/ 240 w 246"/>
                <a:gd name="T23" fmla="*/ 144 h 220"/>
                <a:gd name="T24" fmla="*/ 223 w 246"/>
                <a:gd name="T25" fmla="*/ 173 h 220"/>
                <a:gd name="T26" fmla="*/ 197 w 246"/>
                <a:gd name="T27" fmla="*/ 197 h 220"/>
                <a:gd name="T28" fmla="*/ 161 w 246"/>
                <a:gd name="T29" fmla="*/ 215 h 220"/>
                <a:gd name="T30" fmla="*/ 125 w 246"/>
                <a:gd name="T31" fmla="*/ 220 h 220"/>
                <a:gd name="T32" fmla="*/ 86 w 246"/>
                <a:gd name="T33" fmla="*/ 215 h 220"/>
                <a:gd name="T34" fmla="*/ 53 w 246"/>
                <a:gd name="T35" fmla="*/ 197 h 220"/>
                <a:gd name="T36" fmla="*/ 23 w 246"/>
                <a:gd name="T37" fmla="*/ 173 h 220"/>
                <a:gd name="T38" fmla="*/ 7 w 246"/>
                <a:gd name="T39" fmla="*/ 144 h 220"/>
                <a:gd name="T40" fmla="*/ 0 w 246"/>
                <a:gd name="T41"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0">
                  <a:moveTo>
                    <a:pt x="0" y="109"/>
                  </a:moveTo>
                  <a:lnTo>
                    <a:pt x="7" y="76"/>
                  </a:lnTo>
                  <a:lnTo>
                    <a:pt x="23" y="44"/>
                  </a:lnTo>
                  <a:lnTo>
                    <a:pt x="53" y="20"/>
                  </a:lnTo>
                  <a:lnTo>
                    <a:pt x="86" y="3"/>
                  </a:lnTo>
                  <a:lnTo>
                    <a:pt x="125" y="0"/>
                  </a:lnTo>
                  <a:lnTo>
                    <a:pt x="161" y="3"/>
                  </a:lnTo>
                  <a:lnTo>
                    <a:pt x="197" y="20"/>
                  </a:lnTo>
                  <a:lnTo>
                    <a:pt x="223" y="44"/>
                  </a:lnTo>
                  <a:lnTo>
                    <a:pt x="240" y="76"/>
                  </a:lnTo>
                  <a:lnTo>
                    <a:pt x="246" y="109"/>
                  </a:lnTo>
                  <a:lnTo>
                    <a:pt x="240" y="144"/>
                  </a:lnTo>
                  <a:lnTo>
                    <a:pt x="223" y="173"/>
                  </a:lnTo>
                  <a:lnTo>
                    <a:pt x="197" y="197"/>
                  </a:lnTo>
                  <a:lnTo>
                    <a:pt x="161" y="215"/>
                  </a:lnTo>
                  <a:lnTo>
                    <a:pt x="125" y="220"/>
                  </a:lnTo>
                  <a:lnTo>
                    <a:pt x="86" y="215"/>
                  </a:lnTo>
                  <a:lnTo>
                    <a:pt x="53" y="197"/>
                  </a:lnTo>
                  <a:lnTo>
                    <a:pt x="23" y="173"/>
                  </a:lnTo>
                  <a:lnTo>
                    <a:pt x="7" y="144"/>
                  </a:lnTo>
                  <a:lnTo>
                    <a:pt x="0" y="109"/>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3" name="Freeform 60">
              <a:extLst>
                <a:ext uri="{FF2B5EF4-FFF2-40B4-BE49-F238E27FC236}">
                  <a16:creationId xmlns:a16="http://schemas.microsoft.com/office/drawing/2014/main" id="{59A10DCF-E423-4EE6-932D-225BF4A2C08A}"/>
                </a:ext>
              </a:extLst>
            </p:cNvPr>
            <p:cNvSpPr>
              <a:spLocks/>
            </p:cNvSpPr>
            <p:nvPr/>
          </p:nvSpPr>
          <p:spPr bwMode="auto">
            <a:xfrm>
              <a:off x="3845" y="2144"/>
              <a:ext cx="174" cy="153"/>
            </a:xfrm>
            <a:custGeom>
              <a:avLst/>
              <a:gdLst>
                <a:gd name="T0" fmla="*/ 0 w 174"/>
                <a:gd name="T1" fmla="*/ 77 h 153"/>
                <a:gd name="T2" fmla="*/ 7 w 174"/>
                <a:gd name="T3" fmla="*/ 50 h 153"/>
                <a:gd name="T4" fmla="*/ 23 w 174"/>
                <a:gd name="T5" fmla="*/ 27 h 153"/>
                <a:gd name="T6" fmla="*/ 46 w 174"/>
                <a:gd name="T7" fmla="*/ 9 h 153"/>
                <a:gd name="T8" fmla="*/ 73 w 174"/>
                <a:gd name="T9" fmla="*/ 0 h 153"/>
                <a:gd name="T10" fmla="*/ 102 w 174"/>
                <a:gd name="T11" fmla="*/ 0 h 153"/>
                <a:gd name="T12" fmla="*/ 132 w 174"/>
                <a:gd name="T13" fmla="*/ 9 h 153"/>
                <a:gd name="T14" fmla="*/ 155 w 174"/>
                <a:gd name="T15" fmla="*/ 27 h 153"/>
                <a:gd name="T16" fmla="*/ 168 w 174"/>
                <a:gd name="T17" fmla="*/ 50 h 153"/>
                <a:gd name="T18" fmla="*/ 174 w 174"/>
                <a:gd name="T19" fmla="*/ 77 h 153"/>
                <a:gd name="T20" fmla="*/ 168 w 174"/>
                <a:gd name="T21" fmla="*/ 103 h 153"/>
                <a:gd name="T22" fmla="*/ 155 w 174"/>
                <a:gd name="T23" fmla="*/ 127 h 153"/>
                <a:gd name="T24" fmla="*/ 132 w 174"/>
                <a:gd name="T25" fmla="*/ 144 h 153"/>
                <a:gd name="T26" fmla="*/ 102 w 174"/>
                <a:gd name="T27" fmla="*/ 153 h 153"/>
                <a:gd name="T28" fmla="*/ 73 w 174"/>
                <a:gd name="T29" fmla="*/ 153 h 153"/>
                <a:gd name="T30" fmla="*/ 46 w 174"/>
                <a:gd name="T31" fmla="*/ 144 h 153"/>
                <a:gd name="T32" fmla="*/ 23 w 174"/>
                <a:gd name="T33" fmla="*/ 127 h 153"/>
                <a:gd name="T34" fmla="*/ 7 w 174"/>
                <a:gd name="T35" fmla="*/ 103 h 153"/>
                <a:gd name="T36" fmla="*/ 0 w 174"/>
                <a:gd name="T37" fmla="*/ 7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3">
                  <a:moveTo>
                    <a:pt x="0" y="77"/>
                  </a:moveTo>
                  <a:lnTo>
                    <a:pt x="7" y="50"/>
                  </a:lnTo>
                  <a:lnTo>
                    <a:pt x="23" y="27"/>
                  </a:lnTo>
                  <a:lnTo>
                    <a:pt x="46" y="9"/>
                  </a:lnTo>
                  <a:lnTo>
                    <a:pt x="73" y="0"/>
                  </a:lnTo>
                  <a:lnTo>
                    <a:pt x="102" y="0"/>
                  </a:lnTo>
                  <a:lnTo>
                    <a:pt x="132" y="9"/>
                  </a:lnTo>
                  <a:lnTo>
                    <a:pt x="155" y="27"/>
                  </a:lnTo>
                  <a:lnTo>
                    <a:pt x="168" y="50"/>
                  </a:lnTo>
                  <a:lnTo>
                    <a:pt x="174" y="77"/>
                  </a:lnTo>
                  <a:lnTo>
                    <a:pt x="168" y="103"/>
                  </a:lnTo>
                  <a:lnTo>
                    <a:pt x="155" y="127"/>
                  </a:lnTo>
                  <a:lnTo>
                    <a:pt x="132" y="144"/>
                  </a:lnTo>
                  <a:lnTo>
                    <a:pt x="102" y="153"/>
                  </a:lnTo>
                  <a:lnTo>
                    <a:pt x="73" y="153"/>
                  </a:lnTo>
                  <a:lnTo>
                    <a:pt x="46" y="144"/>
                  </a:lnTo>
                  <a:lnTo>
                    <a:pt x="23" y="127"/>
                  </a:lnTo>
                  <a:lnTo>
                    <a:pt x="7" y="103"/>
                  </a:lnTo>
                  <a:lnTo>
                    <a:pt x="0" y="77"/>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4" name="Freeform 61">
              <a:extLst>
                <a:ext uri="{FF2B5EF4-FFF2-40B4-BE49-F238E27FC236}">
                  <a16:creationId xmlns:a16="http://schemas.microsoft.com/office/drawing/2014/main" id="{5EAA7F0E-D7EE-4364-957D-01934521C98C}"/>
                </a:ext>
              </a:extLst>
            </p:cNvPr>
            <p:cNvSpPr>
              <a:spLocks/>
            </p:cNvSpPr>
            <p:nvPr/>
          </p:nvSpPr>
          <p:spPr bwMode="auto">
            <a:xfrm>
              <a:off x="3809" y="3124"/>
              <a:ext cx="246" cy="220"/>
            </a:xfrm>
            <a:custGeom>
              <a:avLst/>
              <a:gdLst>
                <a:gd name="T0" fmla="*/ 0 w 246"/>
                <a:gd name="T1" fmla="*/ 112 h 220"/>
                <a:gd name="T2" fmla="*/ 7 w 246"/>
                <a:gd name="T3" fmla="*/ 76 h 220"/>
                <a:gd name="T4" fmla="*/ 23 w 246"/>
                <a:gd name="T5" fmla="*/ 47 h 220"/>
                <a:gd name="T6" fmla="*/ 53 w 246"/>
                <a:gd name="T7" fmla="*/ 20 h 220"/>
                <a:gd name="T8" fmla="*/ 86 w 246"/>
                <a:gd name="T9" fmla="*/ 6 h 220"/>
                <a:gd name="T10" fmla="*/ 125 w 246"/>
                <a:gd name="T11" fmla="*/ 0 h 220"/>
                <a:gd name="T12" fmla="*/ 161 w 246"/>
                <a:gd name="T13" fmla="*/ 6 h 220"/>
                <a:gd name="T14" fmla="*/ 197 w 246"/>
                <a:gd name="T15" fmla="*/ 20 h 220"/>
                <a:gd name="T16" fmla="*/ 223 w 246"/>
                <a:gd name="T17" fmla="*/ 47 h 220"/>
                <a:gd name="T18" fmla="*/ 240 w 246"/>
                <a:gd name="T19" fmla="*/ 76 h 220"/>
                <a:gd name="T20" fmla="*/ 246 w 246"/>
                <a:gd name="T21" fmla="*/ 112 h 220"/>
                <a:gd name="T22" fmla="*/ 240 w 246"/>
                <a:gd name="T23" fmla="*/ 144 h 220"/>
                <a:gd name="T24" fmla="*/ 223 w 246"/>
                <a:gd name="T25" fmla="*/ 176 h 220"/>
                <a:gd name="T26" fmla="*/ 197 w 246"/>
                <a:gd name="T27" fmla="*/ 200 h 220"/>
                <a:gd name="T28" fmla="*/ 161 w 246"/>
                <a:gd name="T29" fmla="*/ 214 h 220"/>
                <a:gd name="T30" fmla="*/ 125 w 246"/>
                <a:gd name="T31" fmla="*/ 220 h 220"/>
                <a:gd name="T32" fmla="*/ 86 w 246"/>
                <a:gd name="T33" fmla="*/ 214 h 220"/>
                <a:gd name="T34" fmla="*/ 53 w 246"/>
                <a:gd name="T35" fmla="*/ 200 h 220"/>
                <a:gd name="T36" fmla="*/ 23 w 246"/>
                <a:gd name="T37" fmla="*/ 176 h 220"/>
                <a:gd name="T38" fmla="*/ 7 w 246"/>
                <a:gd name="T39" fmla="*/ 144 h 220"/>
                <a:gd name="T40" fmla="*/ 0 w 246"/>
                <a:gd name="T41" fmla="*/ 1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0">
                  <a:moveTo>
                    <a:pt x="0" y="112"/>
                  </a:moveTo>
                  <a:lnTo>
                    <a:pt x="7" y="76"/>
                  </a:lnTo>
                  <a:lnTo>
                    <a:pt x="23" y="47"/>
                  </a:lnTo>
                  <a:lnTo>
                    <a:pt x="53" y="20"/>
                  </a:lnTo>
                  <a:lnTo>
                    <a:pt x="86" y="6"/>
                  </a:lnTo>
                  <a:lnTo>
                    <a:pt x="125" y="0"/>
                  </a:lnTo>
                  <a:lnTo>
                    <a:pt x="161" y="6"/>
                  </a:lnTo>
                  <a:lnTo>
                    <a:pt x="197" y="20"/>
                  </a:lnTo>
                  <a:lnTo>
                    <a:pt x="223" y="47"/>
                  </a:lnTo>
                  <a:lnTo>
                    <a:pt x="240" y="76"/>
                  </a:lnTo>
                  <a:lnTo>
                    <a:pt x="246" y="112"/>
                  </a:lnTo>
                  <a:lnTo>
                    <a:pt x="240" y="144"/>
                  </a:lnTo>
                  <a:lnTo>
                    <a:pt x="223" y="176"/>
                  </a:lnTo>
                  <a:lnTo>
                    <a:pt x="197" y="200"/>
                  </a:lnTo>
                  <a:lnTo>
                    <a:pt x="161" y="214"/>
                  </a:lnTo>
                  <a:lnTo>
                    <a:pt x="125" y="220"/>
                  </a:lnTo>
                  <a:lnTo>
                    <a:pt x="86" y="214"/>
                  </a:lnTo>
                  <a:lnTo>
                    <a:pt x="53" y="200"/>
                  </a:lnTo>
                  <a:lnTo>
                    <a:pt x="23" y="176"/>
                  </a:lnTo>
                  <a:lnTo>
                    <a:pt x="7" y="144"/>
                  </a:lnTo>
                  <a:lnTo>
                    <a:pt x="0" y="112"/>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5" name="Freeform 62">
              <a:extLst>
                <a:ext uri="{FF2B5EF4-FFF2-40B4-BE49-F238E27FC236}">
                  <a16:creationId xmlns:a16="http://schemas.microsoft.com/office/drawing/2014/main" id="{5FEE24E5-FBBC-4EEE-A534-CCADE59F88E7}"/>
                </a:ext>
              </a:extLst>
            </p:cNvPr>
            <p:cNvSpPr>
              <a:spLocks/>
            </p:cNvSpPr>
            <p:nvPr/>
          </p:nvSpPr>
          <p:spPr bwMode="auto">
            <a:xfrm>
              <a:off x="3845" y="3159"/>
              <a:ext cx="174" cy="150"/>
            </a:xfrm>
            <a:custGeom>
              <a:avLst/>
              <a:gdLst>
                <a:gd name="T0" fmla="*/ 0 w 174"/>
                <a:gd name="T1" fmla="*/ 77 h 150"/>
                <a:gd name="T2" fmla="*/ 7 w 174"/>
                <a:gd name="T3" fmla="*/ 50 h 150"/>
                <a:gd name="T4" fmla="*/ 23 w 174"/>
                <a:gd name="T5" fmla="*/ 26 h 150"/>
                <a:gd name="T6" fmla="*/ 46 w 174"/>
                <a:gd name="T7" fmla="*/ 9 h 150"/>
                <a:gd name="T8" fmla="*/ 73 w 174"/>
                <a:gd name="T9" fmla="*/ 0 h 150"/>
                <a:gd name="T10" fmla="*/ 102 w 174"/>
                <a:gd name="T11" fmla="*/ 0 h 150"/>
                <a:gd name="T12" fmla="*/ 132 w 174"/>
                <a:gd name="T13" fmla="*/ 9 h 150"/>
                <a:gd name="T14" fmla="*/ 155 w 174"/>
                <a:gd name="T15" fmla="*/ 26 h 150"/>
                <a:gd name="T16" fmla="*/ 168 w 174"/>
                <a:gd name="T17" fmla="*/ 50 h 150"/>
                <a:gd name="T18" fmla="*/ 174 w 174"/>
                <a:gd name="T19" fmla="*/ 77 h 150"/>
                <a:gd name="T20" fmla="*/ 168 w 174"/>
                <a:gd name="T21" fmla="*/ 103 h 150"/>
                <a:gd name="T22" fmla="*/ 155 w 174"/>
                <a:gd name="T23" fmla="*/ 127 h 150"/>
                <a:gd name="T24" fmla="*/ 132 w 174"/>
                <a:gd name="T25" fmla="*/ 141 h 150"/>
                <a:gd name="T26" fmla="*/ 102 w 174"/>
                <a:gd name="T27" fmla="*/ 150 h 150"/>
                <a:gd name="T28" fmla="*/ 73 w 174"/>
                <a:gd name="T29" fmla="*/ 150 h 150"/>
                <a:gd name="T30" fmla="*/ 46 w 174"/>
                <a:gd name="T31" fmla="*/ 141 h 150"/>
                <a:gd name="T32" fmla="*/ 23 w 174"/>
                <a:gd name="T33" fmla="*/ 127 h 150"/>
                <a:gd name="T34" fmla="*/ 7 w 174"/>
                <a:gd name="T35" fmla="*/ 103 h 150"/>
                <a:gd name="T36" fmla="*/ 0 w 174"/>
                <a:gd name="T37" fmla="*/ 7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0">
                  <a:moveTo>
                    <a:pt x="0" y="77"/>
                  </a:moveTo>
                  <a:lnTo>
                    <a:pt x="7" y="50"/>
                  </a:lnTo>
                  <a:lnTo>
                    <a:pt x="23" y="26"/>
                  </a:lnTo>
                  <a:lnTo>
                    <a:pt x="46" y="9"/>
                  </a:lnTo>
                  <a:lnTo>
                    <a:pt x="73" y="0"/>
                  </a:lnTo>
                  <a:lnTo>
                    <a:pt x="102" y="0"/>
                  </a:lnTo>
                  <a:lnTo>
                    <a:pt x="132" y="9"/>
                  </a:lnTo>
                  <a:lnTo>
                    <a:pt x="155" y="26"/>
                  </a:lnTo>
                  <a:lnTo>
                    <a:pt x="168" y="50"/>
                  </a:lnTo>
                  <a:lnTo>
                    <a:pt x="174" y="77"/>
                  </a:lnTo>
                  <a:lnTo>
                    <a:pt x="168" y="103"/>
                  </a:lnTo>
                  <a:lnTo>
                    <a:pt x="155" y="127"/>
                  </a:lnTo>
                  <a:lnTo>
                    <a:pt x="132" y="141"/>
                  </a:lnTo>
                  <a:lnTo>
                    <a:pt x="102" y="150"/>
                  </a:lnTo>
                  <a:lnTo>
                    <a:pt x="73" y="150"/>
                  </a:lnTo>
                  <a:lnTo>
                    <a:pt x="46" y="141"/>
                  </a:lnTo>
                  <a:lnTo>
                    <a:pt x="23" y="127"/>
                  </a:lnTo>
                  <a:lnTo>
                    <a:pt x="7" y="103"/>
                  </a:lnTo>
                  <a:lnTo>
                    <a:pt x="0" y="77"/>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6" name="Freeform 63">
              <a:extLst>
                <a:ext uri="{FF2B5EF4-FFF2-40B4-BE49-F238E27FC236}">
                  <a16:creationId xmlns:a16="http://schemas.microsoft.com/office/drawing/2014/main" id="{5329F358-8790-4D17-BF36-B12371040B7F}"/>
                </a:ext>
              </a:extLst>
            </p:cNvPr>
            <p:cNvSpPr>
              <a:spLocks/>
            </p:cNvSpPr>
            <p:nvPr/>
          </p:nvSpPr>
          <p:spPr bwMode="auto">
            <a:xfrm>
              <a:off x="4793" y="2141"/>
              <a:ext cx="246" cy="221"/>
            </a:xfrm>
            <a:custGeom>
              <a:avLst/>
              <a:gdLst>
                <a:gd name="T0" fmla="*/ 0 w 246"/>
                <a:gd name="T1" fmla="*/ 109 h 221"/>
                <a:gd name="T2" fmla="*/ 7 w 246"/>
                <a:gd name="T3" fmla="*/ 77 h 221"/>
                <a:gd name="T4" fmla="*/ 23 w 246"/>
                <a:gd name="T5" fmla="*/ 44 h 221"/>
                <a:gd name="T6" fmla="*/ 53 w 246"/>
                <a:gd name="T7" fmla="*/ 21 h 221"/>
                <a:gd name="T8" fmla="*/ 86 w 246"/>
                <a:gd name="T9" fmla="*/ 6 h 221"/>
                <a:gd name="T10" fmla="*/ 125 w 246"/>
                <a:gd name="T11" fmla="*/ 0 h 221"/>
                <a:gd name="T12" fmla="*/ 161 w 246"/>
                <a:gd name="T13" fmla="*/ 6 h 221"/>
                <a:gd name="T14" fmla="*/ 197 w 246"/>
                <a:gd name="T15" fmla="*/ 21 h 221"/>
                <a:gd name="T16" fmla="*/ 223 w 246"/>
                <a:gd name="T17" fmla="*/ 44 h 221"/>
                <a:gd name="T18" fmla="*/ 240 w 246"/>
                <a:gd name="T19" fmla="*/ 77 h 221"/>
                <a:gd name="T20" fmla="*/ 246 w 246"/>
                <a:gd name="T21" fmla="*/ 109 h 221"/>
                <a:gd name="T22" fmla="*/ 240 w 246"/>
                <a:gd name="T23" fmla="*/ 144 h 221"/>
                <a:gd name="T24" fmla="*/ 223 w 246"/>
                <a:gd name="T25" fmla="*/ 174 h 221"/>
                <a:gd name="T26" fmla="*/ 197 w 246"/>
                <a:gd name="T27" fmla="*/ 200 h 221"/>
                <a:gd name="T28" fmla="*/ 161 w 246"/>
                <a:gd name="T29" fmla="*/ 215 h 221"/>
                <a:gd name="T30" fmla="*/ 125 w 246"/>
                <a:gd name="T31" fmla="*/ 221 h 221"/>
                <a:gd name="T32" fmla="*/ 86 w 246"/>
                <a:gd name="T33" fmla="*/ 215 h 221"/>
                <a:gd name="T34" fmla="*/ 53 w 246"/>
                <a:gd name="T35" fmla="*/ 200 h 221"/>
                <a:gd name="T36" fmla="*/ 23 w 246"/>
                <a:gd name="T37" fmla="*/ 174 h 221"/>
                <a:gd name="T38" fmla="*/ 7 w 246"/>
                <a:gd name="T39" fmla="*/ 144 h 221"/>
                <a:gd name="T40" fmla="*/ 0 w 246"/>
                <a:gd name="T41" fmla="*/ 10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1">
                  <a:moveTo>
                    <a:pt x="0" y="109"/>
                  </a:moveTo>
                  <a:lnTo>
                    <a:pt x="7" y="77"/>
                  </a:lnTo>
                  <a:lnTo>
                    <a:pt x="23" y="44"/>
                  </a:lnTo>
                  <a:lnTo>
                    <a:pt x="53" y="21"/>
                  </a:lnTo>
                  <a:lnTo>
                    <a:pt x="86" y="6"/>
                  </a:lnTo>
                  <a:lnTo>
                    <a:pt x="125" y="0"/>
                  </a:lnTo>
                  <a:lnTo>
                    <a:pt x="161" y="6"/>
                  </a:lnTo>
                  <a:lnTo>
                    <a:pt x="197" y="21"/>
                  </a:lnTo>
                  <a:lnTo>
                    <a:pt x="223" y="44"/>
                  </a:lnTo>
                  <a:lnTo>
                    <a:pt x="240" y="77"/>
                  </a:lnTo>
                  <a:lnTo>
                    <a:pt x="246" y="109"/>
                  </a:lnTo>
                  <a:lnTo>
                    <a:pt x="240" y="144"/>
                  </a:lnTo>
                  <a:lnTo>
                    <a:pt x="223" y="174"/>
                  </a:lnTo>
                  <a:lnTo>
                    <a:pt x="197" y="200"/>
                  </a:lnTo>
                  <a:lnTo>
                    <a:pt x="161" y="215"/>
                  </a:lnTo>
                  <a:lnTo>
                    <a:pt x="125" y="221"/>
                  </a:lnTo>
                  <a:lnTo>
                    <a:pt x="86" y="215"/>
                  </a:lnTo>
                  <a:lnTo>
                    <a:pt x="53" y="200"/>
                  </a:lnTo>
                  <a:lnTo>
                    <a:pt x="23" y="174"/>
                  </a:lnTo>
                  <a:lnTo>
                    <a:pt x="7" y="144"/>
                  </a:lnTo>
                  <a:lnTo>
                    <a:pt x="0" y="109"/>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7" name="Freeform 64">
              <a:extLst>
                <a:ext uri="{FF2B5EF4-FFF2-40B4-BE49-F238E27FC236}">
                  <a16:creationId xmlns:a16="http://schemas.microsoft.com/office/drawing/2014/main" id="{641B1764-7431-4BE4-8991-FCFF61D7D2E6}"/>
                </a:ext>
              </a:extLst>
            </p:cNvPr>
            <p:cNvSpPr>
              <a:spLocks/>
            </p:cNvSpPr>
            <p:nvPr/>
          </p:nvSpPr>
          <p:spPr bwMode="auto">
            <a:xfrm>
              <a:off x="4829" y="2174"/>
              <a:ext cx="174" cy="153"/>
            </a:xfrm>
            <a:custGeom>
              <a:avLst/>
              <a:gdLst>
                <a:gd name="T0" fmla="*/ 0 w 174"/>
                <a:gd name="T1" fmla="*/ 76 h 153"/>
                <a:gd name="T2" fmla="*/ 7 w 174"/>
                <a:gd name="T3" fmla="*/ 50 h 153"/>
                <a:gd name="T4" fmla="*/ 23 w 174"/>
                <a:gd name="T5" fmla="*/ 26 h 153"/>
                <a:gd name="T6" fmla="*/ 46 w 174"/>
                <a:gd name="T7" fmla="*/ 11 h 153"/>
                <a:gd name="T8" fmla="*/ 72 w 174"/>
                <a:gd name="T9" fmla="*/ 0 h 153"/>
                <a:gd name="T10" fmla="*/ 102 w 174"/>
                <a:gd name="T11" fmla="*/ 0 h 153"/>
                <a:gd name="T12" fmla="*/ 132 w 174"/>
                <a:gd name="T13" fmla="*/ 11 h 153"/>
                <a:gd name="T14" fmla="*/ 154 w 174"/>
                <a:gd name="T15" fmla="*/ 26 h 153"/>
                <a:gd name="T16" fmla="*/ 168 w 174"/>
                <a:gd name="T17" fmla="*/ 50 h 153"/>
                <a:gd name="T18" fmla="*/ 174 w 174"/>
                <a:gd name="T19" fmla="*/ 76 h 153"/>
                <a:gd name="T20" fmla="*/ 168 w 174"/>
                <a:gd name="T21" fmla="*/ 103 h 153"/>
                <a:gd name="T22" fmla="*/ 154 w 174"/>
                <a:gd name="T23" fmla="*/ 126 h 153"/>
                <a:gd name="T24" fmla="*/ 132 w 174"/>
                <a:gd name="T25" fmla="*/ 144 h 153"/>
                <a:gd name="T26" fmla="*/ 102 w 174"/>
                <a:gd name="T27" fmla="*/ 153 h 153"/>
                <a:gd name="T28" fmla="*/ 72 w 174"/>
                <a:gd name="T29" fmla="*/ 153 h 153"/>
                <a:gd name="T30" fmla="*/ 46 w 174"/>
                <a:gd name="T31" fmla="*/ 144 h 153"/>
                <a:gd name="T32" fmla="*/ 23 w 174"/>
                <a:gd name="T33" fmla="*/ 126 h 153"/>
                <a:gd name="T34" fmla="*/ 7 w 174"/>
                <a:gd name="T35" fmla="*/ 103 h 153"/>
                <a:gd name="T36" fmla="*/ 0 w 174"/>
                <a:gd name="T37" fmla="*/ 7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3">
                  <a:moveTo>
                    <a:pt x="0" y="76"/>
                  </a:moveTo>
                  <a:lnTo>
                    <a:pt x="7" y="50"/>
                  </a:lnTo>
                  <a:lnTo>
                    <a:pt x="23" y="26"/>
                  </a:lnTo>
                  <a:lnTo>
                    <a:pt x="46" y="11"/>
                  </a:lnTo>
                  <a:lnTo>
                    <a:pt x="72" y="0"/>
                  </a:lnTo>
                  <a:lnTo>
                    <a:pt x="102" y="0"/>
                  </a:lnTo>
                  <a:lnTo>
                    <a:pt x="132" y="11"/>
                  </a:lnTo>
                  <a:lnTo>
                    <a:pt x="154" y="26"/>
                  </a:lnTo>
                  <a:lnTo>
                    <a:pt x="168" y="50"/>
                  </a:lnTo>
                  <a:lnTo>
                    <a:pt x="174" y="76"/>
                  </a:lnTo>
                  <a:lnTo>
                    <a:pt x="168" y="103"/>
                  </a:lnTo>
                  <a:lnTo>
                    <a:pt x="154" y="126"/>
                  </a:lnTo>
                  <a:lnTo>
                    <a:pt x="132" y="144"/>
                  </a:lnTo>
                  <a:lnTo>
                    <a:pt x="102" y="153"/>
                  </a:lnTo>
                  <a:lnTo>
                    <a:pt x="72" y="153"/>
                  </a:lnTo>
                  <a:lnTo>
                    <a:pt x="46" y="144"/>
                  </a:lnTo>
                  <a:lnTo>
                    <a:pt x="23" y="126"/>
                  </a:lnTo>
                  <a:lnTo>
                    <a:pt x="7" y="103"/>
                  </a:lnTo>
                  <a:lnTo>
                    <a:pt x="0" y="76"/>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8" name="Freeform 65">
              <a:extLst>
                <a:ext uri="{FF2B5EF4-FFF2-40B4-BE49-F238E27FC236}">
                  <a16:creationId xmlns:a16="http://schemas.microsoft.com/office/drawing/2014/main" id="{BDE0A741-EE03-4EA4-955F-585B0A59FA5C}"/>
                </a:ext>
              </a:extLst>
            </p:cNvPr>
            <p:cNvSpPr>
              <a:spLocks/>
            </p:cNvSpPr>
            <p:nvPr/>
          </p:nvSpPr>
          <p:spPr bwMode="auto">
            <a:xfrm>
              <a:off x="3809" y="2574"/>
              <a:ext cx="246" cy="220"/>
            </a:xfrm>
            <a:custGeom>
              <a:avLst/>
              <a:gdLst>
                <a:gd name="T0" fmla="*/ 0 w 246"/>
                <a:gd name="T1" fmla="*/ 108 h 220"/>
                <a:gd name="T2" fmla="*/ 7 w 246"/>
                <a:gd name="T3" fmla="*/ 76 h 220"/>
                <a:gd name="T4" fmla="*/ 23 w 246"/>
                <a:gd name="T5" fmla="*/ 44 h 220"/>
                <a:gd name="T6" fmla="*/ 53 w 246"/>
                <a:gd name="T7" fmla="*/ 20 h 220"/>
                <a:gd name="T8" fmla="*/ 86 w 246"/>
                <a:gd name="T9" fmla="*/ 3 h 220"/>
                <a:gd name="T10" fmla="*/ 125 w 246"/>
                <a:gd name="T11" fmla="*/ 0 h 220"/>
                <a:gd name="T12" fmla="*/ 161 w 246"/>
                <a:gd name="T13" fmla="*/ 3 h 220"/>
                <a:gd name="T14" fmla="*/ 197 w 246"/>
                <a:gd name="T15" fmla="*/ 20 h 220"/>
                <a:gd name="T16" fmla="*/ 223 w 246"/>
                <a:gd name="T17" fmla="*/ 44 h 220"/>
                <a:gd name="T18" fmla="*/ 240 w 246"/>
                <a:gd name="T19" fmla="*/ 76 h 220"/>
                <a:gd name="T20" fmla="*/ 246 w 246"/>
                <a:gd name="T21" fmla="*/ 108 h 220"/>
                <a:gd name="T22" fmla="*/ 240 w 246"/>
                <a:gd name="T23" fmla="*/ 144 h 220"/>
                <a:gd name="T24" fmla="*/ 223 w 246"/>
                <a:gd name="T25" fmla="*/ 173 h 220"/>
                <a:gd name="T26" fmla="*/ 197 w 246"/>
                <a:gd name="T27" fmla="*/ 197 h 220"/>
                <a:gd name="T28" fmla="*/ 161 w 246"/>
                <a:gd name="T29" fmla="*/ 214 h 220"/>
                <a:gd name="T30" fmla="*/ 125 w 246"/>
                <a:gd name="T31" fmla="*/ 220 h 220"/>
                <a:gd name="T32" fmla="*/ 86 w 246"/>
                <a:gd name="T33" fmla="*/ 214 h 220"/>
                <a:gd name="T34" fmla="*/ 53 w 246"/>
                <a:gd name="T35" fmla="*/ 197 h 220"/>
                <a:gd name="T36" fmla="*/ 23 w 246"/>
                <a:gd name="T37" fmla="*/ 173 h 220"/>
                <a:gd name="T38" fmla="*/ 7 w 246"/>
                <a:gd name="T39" fmla="*/ 144 h 220"/>
                <a:gd name="T40" fmla="*/ 0 w 246"/>
                <a:gd name="T41" fmla="*/ 1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0">
                  <a:moveTo>
                    <a:pt x="0" y="108"/>
                  </a:moveTo>
                  <a:lnTo>
                    <a:pt x="7" y="76"/>
                  </a:lnTo>
                  <a:lnTo>
                    <a:pt x="23" y="44"/>
                  </a:lnTo>
                  <a:lnTo>
                    <a:pt x="53" y="20"/>
                  </a:lnTo>
                  <a:lnTo>
                    <a:pt x="86" y="3"/>
                  </a:lnTo>
                  <a:lnTo>
                    <a:pt x="125" y="0"/>
                  </a:lnTo>
                  <a:lnTo>
                    <a:pt x="161" y="3"/>
                  </a:lnTo>
                  <a:lnTo>
                    <a:pt x="197" y="20"/>
                  </a:lnTo>
                  <a:lnTo>
                    <a:pt x="223" y="44"/>
                  </a:lnTo>
                  <a:lnTo>
                    <a:pt x="240" y="76"/>
                  </a:lnTo>
                  <a:lnTo>
                    <a:pt x="246" y="108"/>
                  </a:lnTo>
                  <a:lnTo>
                    <a:pt x="240" y="144"/>
                  </a:lnTo>
                  <a:lnTo>
                    <a:pt x="223" y="173"/>
                  </a:lnTo>
                  <a:lnTo>
                    <a:pt x="197" y="197"/>
                  </a:lnTo>
                  <a:lnTo>
                    <a:pt x="161" y="214"/>
                  </a:lnTo>
                  <a:lnTo>
                    <a:pt x="125" y="220"/>
                  </a:lnTo>
                  <a:lnTo>
                    <a:pt x="86" y="214"/>
                  </a:lnTo>
                  <a:lnTo>
                    <a:pt x="53" y="197"/>
                  </a:lnTo>
                  <a:lnTo>
                    <a:pt x="23" y="173"/>
                  </a:lnTo>
                  <a:lnTo>
                    <a:pt x="7" y="144"/>
                  </a:lnTo>
                  <a:lnTo>
                    <a:pt x="0" y="108"/>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9" name="Freeform 66">
              <a:extLst>
                <a:ext uri="{FF2B5EF4-FFF2-40B4-BE49-F238E27FC236}">
                  <a16:creationId xmlns:a16="http://schemas.microsoft.com/office/drawing/2014/main" id="{87C68B03-FD54-4710-BAEF-61BE69C4B3D8}"/>
                </a:ext>
              </a:extLst>
            </p:cNvPr>
            <p:cNvSpPr>
              <a:spLocks/>
            </p:cNvSpPr>
            <p:nvPr/>
          </p:nvSpPr>
          <p:spPr bwMode="auto">
            <a:xfrm>
              <a:off x="3845" y="2606"/>
              <a:ext cx="174" cy="153"/>
            </a:xfrm>
            <a:custGeom>
              <a:avLst/>
              <a:gdLst>
                <a:gd name="T0" fmla="*/ 0 w 174"/>
                <a:gd name="T1" fmla="*/ 76 h 153"/>
                <a:gd name="T2" fmla="*/ 7 w 174"/>
                <a:gd name="T3" fmla="*/ 50 h 153"/>
                <a:gd name="T4" fmla="*/ 23 w 174"/>
                <a:gd name="T5" fmla="*/ 26 h 153"/>
                <a:gd name="T6" fmla="*/ 46 w 174"/>
                <a:gd name="T7" fmla="*/ 9 h 153"/>
                <a:gd name="T8" fmla="*/ 73 w 174"/>
                <a:gd name="T9" fmla="*/ 0 h 153"/>
                <a:gd name="T10" fmla="*/ 102 w 174"/>
                <a:gd name="T11" fmla="*/ 0 h 153"/>
                <a:gd name="T12" fmla="*/ 132 w 174"/>
                <a:gd name="T13" fmla="*/ 9 h 153"/>
                <a:gd name="T14" fmla="*/ 155 w 174"/>
                <a:gd name="T15" fmla="*/ 26 h 153"/>
                <a:gd name="T16" fmla="*/ 168 w 174"/>
                <a:gd name="T17" fmla="*/ 50 h 153"/>
                <a:gd name="T18" fmla="*/ 174 w 174"/>
                <a:gd name="T19" fmla="*/ 76 h 153"/>
                <a:gd name="T20" fmla="*/ 168 w 174"/>
                <a:gd name="T21" fmla="*/ 103 h 153"/>
                <a:gd name="T22" fmla="*/ 155 w 174"/>
                <a:gd name="T23" fmla="*/ 127 h 153"/>
                <a:gd name="T24" fmla="*/ 132 w 174"/>
                <a:gd name="T25" fmla="*/ 144 h 153"/>
                <a:gd name="T26" fmla="*/ 102 w 174"/>
                <a:gd name="T27" fmla="*/ 153 h 153"/>
                <a:gd name="T28" fmla="*/ 73 w 174"/>
                <a:gd name="T29" fmla="*/ 153 h 153"/>
                <a:gd name="T30" fmla="*/ 46 w 174"/>
                <a:gd name="T31" fmla="*/ 144 h 153"/>
                <a:gd name="T32" fmla="*/ 23 w 174"/>
                <a:gd name="T33" fmla="*/ 127 h 153"/>
                <a:gd name="T34" fmla="*/ 7 w 174"/>
                <a:gd name="T35" fmla="*/ 103 h 153"/>
                <a:gd name="T36" fmla="*/ 0 w 174"/>
                <a:gd name="T37" fmla="*/ 7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3">
                  <a:moveTo>
                    <a:pt x="0" y="76"/>
                  </a:moveTo>
                  <a:lnTo>
                    <a:pt x="7" y="50"/>
                  </a:lnTo>
                  <a:lnTo>
                    <a:pt x="23" y="26"/>
                  </a:lnTo>
                  <a:lnTo>
                    <a:pt x="46" y="9"/>
                  </a:lnTo>
                  <a:lnTo>
                    <a:pt x="73" y="0"/>
                  </a:lnTo>
                  <a:lnTo>
                    <a:pt x="102" y="0"/>
                  </a:lnTo>
                  <a:lnTo>
                    <a:pt x="132" y="9"/>
                  </a:lnTo>
                  <a:lnTo>
                    <a:pt x="155" y="26"/>
                  </a:lnTo>
                  <a:lnTo>
                    <a:pt x="168" y="50"/>
                  </a:lnTo>
                  <a:lnTo>
                    <a:pt x="174" y="76"/>
                  </a:lnTo>
                  <a:lnTo>
                    <a:pt x="168" y="103"/>
                  </a:lnTo>
                  <a:lnTo>
                    <a:pt x="155" y="127"/>
                  </a:lnTo>
                  <a:lnTo>
                    <a:pt x="132" y="144"/>
                  </a:lnTo>
                  <a:lnTo>
                    <a:pt x="102" y="153"/>
                  </a:lnTo>
                  <a:lnTo>
                    <a:pt x="73" y="153"/>
                  </a:lnTo>
                  <a:lnTo>
                    <a:pt x="46" y="144"/>
                  </a:lnTo>
                  <a:lnTo>
                    <a:pt x="23" y="127"/>
                  </a:lnTo>
                  <a:lnTo>
                    <a:pt x="7" y="103"/>
                  </a:lnTo>
                  <a:lnTo>
                    <a:pt x="0" y="76"/>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 name="Freeform 67">
              <a:extLst>
                <a:ext uri="{FF2B5EF4-FFF2-40B4-BE49-F238E27FC236}">
                  <a16:creationId xmlns:a16="http://schemas.microsoft.com/office/drawing/2014/main" id="{99128172-50FD-46C3-BFDB-8C3FC968BD17}"/>
                </a:ext>
              </a:extLst>
            </p:cNvPr>
            <p:cNvSpPr>
              <a:spLocks/>
            </p:cNvSpPr>
            <p:nvPr/>
          </p:nvSpPr>
          <p:spPr bwMode="auto">
            <a:xfrm>
              <a:off x="4793" y="1865"/>
              <a:ext cx="246" cy="220"/>
            </a:xfrm>
            <a:custGeom>
              <a:avLst/>
              <a:gdLst>
                <a:gd name="T0" fmla="*/ 0 w 246"/>
                <a:gd name="T1" fmla="*/ 112 h 220"/>
                <a:gd name="T2" fmla="*/ 7 w 246"/>
                <a:gd name="T3" fmla="*/ 76 h 220"/>
                <a:gd name="T4" fmla="*/ 23 w 246"/>
                <a:gd name="T5" fmla="*/ 47 h 220"/>
                <a:gd name="T6" fmla="*/ 53 w 246"/>
                <a:gd name="T7" fmla="*/ 20 h 220"/>
                <a:gd name="T8" fmla="*/ 86 w 246"/>
                <a:gd name="T9" fmla="*/ 6 h 220"/>
                <a:gd name="T10" fmla="*/ 125 w 246"/>
                <a:gd name="T11" fmla="*/ 0 h 220"/>
                <a:gd name="T12" fmla="*/ 161 w 246"/>
                <a:gd name="T13" fmla="*/ 6 h 220"/>
                <a:gd name="T14" fmla="*/ 197 w 246"/>
                <a:gd name="T15" fmla="*/ 20 h 220"/>
                <a:gd name="T16" fmla="*/ 223 w 246"/>
                <a:gd name="T17" fmla="*/ 47 h 220"/>
                <a:gd name="T18" fmla="*/ 240 w 246"/>
                <a:gd name="T19" fmla="*/ 76 h 220"/>
                <a:gd name="T20" fmla="*/ 246 w 246"/>
                <a:gd name="T21" fmla="*/ 112 h 220"/>
                <a:gd name="T22" fmla="*/ 240 w 246"/>
                <a:gd name="T23" fmla="*/ 144 h 220"/>
                <a:gd name="T24" fmla="*/ 223 w 246"/>
                <a:gd name="T25" fmla="*/ 176 h 220"/>
                <a:gd name="T26" fmla="*/ 197 w 246"/>
                <a:gd name="T27" fmla="*/ 200 h 220"/>
                <a:gd name="T28" fmla="*/ 161 w 246"/>
                <a:gd name="T29" fmla="*/ 214 h 220"/>
                <a:gd name="T30" fmla="*/ 125 w 246"/>
                <a:gd name="T31" fmla="*/ 220 h 220"/>
                <a:gd name="T32" fmla="*/ 86 w 246"/>
                <a:gd name="T33" fmla="*/ 214 h 220"/>
                <a:gd name="T34" fmla="*/ 53 w 246"/>
                <a:gd name="T35" fmla="*/ 200 h 220"/>
                <a:gd name="T36" fmla="*/ 23 w 246"/>
                <a:gd name="T37" fmla="*/ 176 h 220"/>
                <a:gd name="T38" fmla="*/ 7 w 246"/>
                <a:gd name="T39" fmla="*/ 144 h 220"/>
                <a:gd name="T40" fmla="*/ 0 w 246"/>
                <a:gd name="T41" fmla="*/ 1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0">
                  <a:moveTo>
                    <a:pt x="0" y="112"/>
                  </a:moveTo>
                  <a:lnTo>
                    <a:pt x="7" y="76"/>
                  </a:lnTo>
                  <a:lnTo>
                    <a:pt x="23" y="47"/>
                  </a:lnTo>
                  <a:lnTo>
                    <a:pt x="53" y="20"/>
                  </a:lnTo>
                  <a:lnTo>
                    <a:pt x="86" y="6"/>
                  </a:lnTo>
                  <a:lnTo>
                    <a:pt x="125" y="0"/>
                  </a:lnTo>
                  <a:lnTo>
                    <a:pt x="161" y="6"/>
                  </a:lnTo>
                  <a:lnTo>
                    <a:pt x="197" y="20"/>
                  </a:lnTo>
                  <a:lnTo>
                    <a:pt x="223" y="47"/>
                  </a:lnTo>
                  <a:lnTo>
                    <a:pt x="240" y="76"/>
                  </a:lnTo>
                  <a:lnTo>
                    <a:pt x="246" y="112"/>
                  </a:lnTo>
                  <a:lnTo>
                    <a:pt x="240" y="144"/>
                  </a:lnTo>
                  <a:lnTo>
                    <a:pt x="223" y="176"/>
                  </a:lnTo>
                  <a:lnTo>
                    <a:pt x="197" y="200"/>
                  </a:lnTo>
                  <a:lnTo>
                    <a:pt x="161" y="214"/>
                  </a:lnTo>
                  <a:lnTo>
                    <a:pt x="125" y="220"/>
                  </a:lnTo>
                  <a:lnTo>
                    <a:pt x="86" y="214"/>
                  </a:lnTo>
                  <a:lnTo>
                    <a:pt x="53" y="200"/>
                  </a:lnTo>
                  <a:lnTo>
                    <a:pt x="23" y="176"/>
                  </a:lnTo>
                  <a:lnTo>
                    <a:pt x="7" y="144"/>
                  </a:lnTo>
                  <a:lnTo>
                    <a:pt x="0" y="112"/>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1" name="Freeform 68">
              <a:extLst>
                <a:ext uri="{FF2B5EF4-FFF2-40B4-BE49-F238E27FC236}">
                  <a16:creationId xmlns:a16="http://schemas.microsoft.com/office/drawing/2014/main" id="{D999C986-814F-41D2-8440-B6A2D391E6C2}"/>
                </a:ext>
              </a:extLst>
            </p:cNvPr>
            <p:cNvSpPr>
              <a:spLocks/>
            </p:cNvSpPr>
            <p:nvPr/>
          </p:nvSpPr>
          <p:spPr bwMode="auto">
            <a:xfrm>
              <a:off x="4829" y="1900"/>
              <a:ext cx="174" cy="150"/>
            </a:xfrm>
            <a:custGeom>
              <a:avLst/>
              <a:gdLst>
                <a:gd name="T0" fmla="*/ 0 w 174"/>
                <a:gd name="T1" fmla="*/ 77 h 150"/>
                <a:gd name="T2" fmla="*/ 7 w 174"/>
                <a:gd name="T3" fmla="*/ 50 h 150"/>
                <a:gd name="T4" fmla="*/ 23 w 174"/>
                <a:gd name="T5" fmla="*/ 27 h 150"/>
                <a:gd name="T6" fmla="*/ 46 w 174"/>
                <a:gd name="T7" fmla="*/ 9 h 150"/>
                <a:gd name="T8" fmla="*/ 72 w 174"/>
                <a:gd name="T9" fmla="*/ 0 h 150"/>
                <a:gd name="T10" fmla="*/ 102 w 174"/>
                <a:gd name="T11" fmla="*/ 0 h 150"/>
                <a:gd name="T12" fmla="*/ 132 w 174"/>
                <a:gd name="T13" fmla="*/ 9 h 150"/>
                <a:gd name="T14" fmla="*/ 154 w 174"/>
                <a:gd name="T15" fmla="*/ 27 h 150"/>
                <a:gd name="T16" fmla="*/ 168 w 174"/>
                <a:gd name="T17" fmla="*/ 50 h 150"/>
                <a:gd name="T18" fmla="*/ 174 w 174"/>
                <a:gd name="T19" fmla="*/ 77 h 150"/>
                <a:gd name="T20" fmla="*/ 168 w 174"/>
                <a:gd name="T21" fmla="*/ 103 h 150"/>
                <a:gd name="T22" fmla="*/ 154 w 174"/>
                <a:gd name="T23" fmla="*/ 124 h 150"/>
                <a:gd name="T24" fmla="*/ 132 w 174"/>
                <a:gd name="T25" fmla="*/ 141 h 150"/>
                <a:gd name="T26" fmla="*/ 102 w 174"/>
                <a:gd name="T27" fmla="*/ 150 h 150"/>
                <a:gd name="T28" fmla="*/ 72 w 174"/>
                <a:gd name="T29" fmla="*/ 150 h 150"/>
                <a:gd name="T30" fmla="*/ 46 w 174"/>
                <a:gd name="T31" fmla="*/ 141 h 150"/>
                <a:gd name="T32" fmla="*/ 23 w 174"/>
                <a:gd name="T33" fmla="*/ 124 h 150"/>
                <a:gd name="T34" fmla="*/ 7 w 174"/>
                <a:gd name="T35" fmla="*/ 103 h 150"/>
                <a:gd name="T36" fmla="*/ 0 w 174"/>
                <a:gd name="T37" fmla="*/ 7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0">
                  <a:moveTo>
                    <a:pt x="0" y="77"/>
                  </a:moveTo>
                  <a:lnTo>
                    <a:pt x="7" y="50"/>
                  </a:lnTo>
                  <a:lnTo>
                    <a:pt x="23" y="27"/>
                  </a:lnTo>
                  <a:lnTo>
                    <a:pt x="46" y="9"/>
                  </a:lnTo>
                  <a:lnTo>
                    <a:pt x="72" y="0"/>
                  </a:lnTo>
                  <a:lnTo>
                    <a:pt x="102" y="0"/>
                  </a:lnTo>
                  <a:lnTo>
                    <a:pt x="132" y="9"/>
                  </a:lnTo>
                  <a:lnTo>
                    <a:pt x="154" y="27"/>
                  </a:lnTo>
                  <a:lnTo>
                    <a:pt x="168" y="50"/>
                  </a:lnTo>
                  <a:lnTo>
                    <a:pt x="174" y="77"/>
                  </a:lnTo>
                  <a:lnTo>
                    <a:pt x="168" y="103"/>
                  </a:lnTo>
                  <a:lnTo>
                    <a:pt x="154" y="124"/>
                  </a:lnTo>
                  <a:lnTo>
                    <a:pt x="132" y="141"/>
                  </a:lnTo>
                  <a:lnTo>
                    <a:pt x="102" y="150"/>
                  </a:lnTo>
                  <a:lnTo>
                    <a:pt x="72" y="150"/>
                  </a:lnTo>
                  <a:lnTo>
                    <a:pt x="46" y="141"/>
                  </a:lnTo>
                  <a:lnTo>
                    <a:pt x="23" y="124"/>
                  </a:lnTo>
                  <a:lnTo>
                    <a:pt x="7" y="103"/>
                  </a:lnTo>
                  <a:lnTo>
                    <a:pt x="0" y="77"/>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Freeform 69">
              <a:extLst>
                <a:ext uri="{FF2B5EF4-FFF2-40B4-BE49-F238E27FC236}">
                  <a16:creationId xmlns:a16="http://schemas.microsoft.com/office/drawing/2014/main" id="{6CD4212D-EB69-42B2-B90A-0A921C17236B}"/>
                </a:ext>
              </a:extLst>
            </p:cNvPr>
            <p:cNvSpPr>
              <a:spLocks/>
            </p:cNvSpPr>
            <p:nvPr/>
          </p:nvSpPr>
          <p:spPr bwMode="auto">
            <a:xfrm>
              <a:off x="4793" y="2691"/>
              <a:ext cx="246" cy="221"/>
            </a:xfrm>
            <a:custGeom>
              <a:avLst/>
              <a:gdLst>
                <a:gd name="T0" fmla="*/ 0 w 246"/>
                <a:gd name="T1" fmla="*/ 112 h 221"/>
                <a:gd name="T2" fmla="*/ 7 w 246"/>
                <a:gd name="T3" fmla="*/ 77 h 221"/>
                <a:gd name="T4" fmla="*/ 23 w 246"/>
                <a:gd name="T5" fmla="*/ 47 h 221"/>
                <a:gd name="T6" fmla="*/ 53 w 246"/>
                <a:gd name="T7" fmla="*/ 21 h 221"/>
                <a:gd name="T8" fmla="*/ 86 w 246"/>
                <a:gd name="T9" fmla="*/ 6 h 221"/>
                <a:gd name="T10" fmla="*/ 125 w 246"/>
                <a:gd name="T11" fmla="*/ 0 h 221"/>
                <a:gd name="T12" fmla="*/ 161 w 246"/>
                <a:gd name="T13" fmla="*/ 6 h 221"/>
                <a:gd name="T14" fmla="*/ 197 w 246"/>
                <a:gd name="T15" fmla="*/ 21 h 221"/>
                <a:gd name="T16" fmla="*/ 223 w 246"/>
                <a:gd name="T17" fmla="*/ 47 h 221"/>
                <a:gd name="T18" fmla="*/ 240 w 246"/>
                <a:gd name="T19" fmla="*/ 77 h 221"/>
                <a:gd name="T20" fmla="*/ 246 w 246"/>
                <a:gd name="T21" fmla="*/ 112 h 221"/>
                <a:gd name="T22" fmla="*/ 240 w 246"/>
                <a:gd name="T23" fmla="*/ 144 h 221"/>
                <a:gd name="T24" fmla="*/ 223 w 246"/>
                <a:gd name="T25" fmla="*/ 177 h 221"/>
                <a:gd name="T26" fmla="*/ 197 w 246"/>
                <a:gd name="T27" fmla="*/ 200 h 221"/>
                <a:gd name="T28" fmla="*/ 161 w 246"/>
                <a:gd name="T29" fmla="*/ 215 h 221"/>
                <a:gd name="T30" fmla="*/ 125 w 246"/>
                <a:gd name="T31" fmla="*/ 221 h 221"/>
                <a:gd name="T32" fmla="*/ 86 w 246"/>
                <a:gd name="T33" fmla="*/ 215 h 221"/>
                <a:gd name="T34" fmla="*/ 53 w 246"/>
                <a:gd name="T35" fmla="*/ 200 h 221"/>
                <a:gd name="T36" fmla="*/ 23 w 246"/>
                <a:gd name="T37" fmla="*/ 177 h 221"/>
                <a:gd name="T38" fmla="*/ 7 w 246"/>
                <a:gd name="T39" fmla="*/ 144 h 221"/>
                <a:gd name="T40" fmla="*/ 0 w 246"/>
                <a:gd name="T41" fmla="*/ 11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1">
                  <a:moveTo>
                    <a:pt x="0" y="112"/>
                  </a:moveTo>
                  <a:lnTo>
                    <a:pt x="7" y="77"/>
                  </a:lnTo>
                  <a:lnTo>
                    <a:pt x="23" y="47"/>
                  </a:lnTo>
                  <a:lnTo>
                    <a:pt x="53" y="21"/>
                  </a:lnTo>
                  <a:lnTo>
                    <a:pt x="86" y="6"/>
                  </a:lnTo>
                  <a:lnTo>
                    <a:pt x="125" y="0"/>
                  </a:lnTo>
                  <a:lnTo>
                    <a:pt x="161" y="6"/>
                  </a:lnTo>
                  <a:lnTo>
                    <a:pt x="197" y="21"/>
                  </a:lnTo>
                  <a:lnTo>
                    <a:pt x="223" y="47"/>
                  </a:lnTo>
                  <a:lnTo>
                    <a:pt x="240" y="77"/>
                  </a:lnTo>
                  <a:lnTo>
                    <a:pt x="246" y="112"/>
                  </a:lnTo>
                  <a:lnTo>
                    <a:pt x="240" y="144"/>
                  </a:lnTo>
                  <a:lnTo>
                    <a:pt x="223" y="177"/>
                  </a:lnTo>
                  <a:lnTo>
                    <a:pt x="197" y="200"/>
                  </a:lnTo>
                  <a:lnTo>
                    <a:pt x="161" y="215"/>
                  </a:lnTo>
                  <a:lnTo>
                    <a:pt x="125" y="221"/>
                  </a:lnTo>
                  <a:lnTo>
                    <a:pt x="86" y="215"/>
                  </a:lnTo>
                  <a:lnTo>
                    <a:pt x="53" y="200"/>
                  </a:lnTo>
                  <a:lnTo>
                    <a:pt x="23" y="177"/>
                  </a:lnTo>
                  <a:lnTo>
                    <a:pt x="7" y="144"/>
                  </a:lnTo>
                  <a:lnTo>
                    <a:pt x="0" y="112"/>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3" name="Freeform 70">
              <a:extLst>
                <a:ext uri="{FF2B5EF4-FFF2-40B4-BE49-F238E27FC236}">
                  <a16:creationId xmlns:a16="http://schemas.microsoft.com/office/drawing/2014/main" id="{4165DEB2-91DB-43F2-998C-92139967F229}"/>
                </a:ext>
              </a:extLst>
            </p:cNvPr>
            <p:cNvSpPr>
              <a:spLocks/>
            </p:cNvSpPr>
            <p:nvPr/>
          </p:nvSpPr>
          <p:spPr bwMode="auto">
            <a:xfrm>
              <a:off x="4829" y="2727"/>
              <a:ext cx="174" cy="153"/>
            </a:xfrm>
            <a:custGeom>
              <a:avLst/>
              <a:gdLst>
                <a:gd name="T0" fmla="*/ 0 w 174"/>
                <a:gd name="T1" fmla="*/ 76 h 153"/>
                <a:gd name="T2" fmla="*/ 7 w 174"/>
                <a:gd name="T3" fmla="*/ 50 h 153"/>
                <a:gd name="T4" fmla="*/ 23 w 174"/>
                <a:gd name="T5" fmla="*/ 26 h 153"/>
                <a:gd name="T6" fmla="*/ 46 w 174"/>
                <a:gd name="T7" fmla="*/ 8 h 153"/>
                <a:gd name="T8" fmla="*/ 72 w 174"/>
                <a:gd name="T9" fmla="*/ 0 h 153"/>
                <a:gd name="T10" fmla="*/ 102 w 174"/>
                <a:gd name="T11" fmla="*/ 0 h 153"/>
                <a:gd name="T12" fmla="*/ 132 w 174"/>
                <a:gd name="T13" fmla="*/ 8 h 153"/>
                <a:gd name="T14" fmla="*/ 154 w 174"/>
                <a:gd name="T15" fmla="*/ 26 h 153"/>
                <a:gd name="T16" fmla="*/ 168 w 174"/>
                <a:gd name="T17" fmla="*/ 50 h 153"/>
                <a:gd name="T18" fmla="*/ 174 w 174"/>
                <a:gd name="T19" fmla="*/ 76 h 153"/>
                <a:gd name="T20" fmla="*/ 168 w 174"/>
                <a:gd name="T21" fmla="*/ 103 h 153"/>
                <a:gd name="T22" fmla="*/ 154 w 174"/>
                <a:gd name="T23" fmla="*/ 126 h 153"/>
                <a:gd name="T24" fmla="*/ 132 w 174"/>
                <a:gd name="T25" fmla="*/ 144 h 153"/>
                <a:gd name="T26" fmla="*/ 102 w 174"/>
                <a:gd name="T27" fmla="*/ 153 h 153"/>
                <a:gd name="T28" fmla="*/ 72 w 174"/>
                <a:gd name="T29" fmla="*/ 153 h 153"/>
                <a:gd name="T30" fmla="*/ 46 w 174"/>
                <a:gd name="T31" fmla="*/ 144 h 153"/>
                <a:gd name="T32" fmla="*/ 23 w 174"/>
                <a:gd name="T33" fmla="*/ 126 h 153"/>
                <a:gd name="T34" fmla="*/ 7 w 174"/>
                <a:gd name="T35" fmla="*/ 103 h 153"/>
                <a:gd name="T36" fmla="*/ 0 w 174"/>
                <a:gd name="T37" fmla="*/ 7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3">
                  <a:moveTo>
                    <a:pt x="0" y="76"/>
                  </a:moveTo>
                  <a:lnTo>
                    <a:pt x="7" y="50"/>
                  </a:lnTo>
                  <a:lnTo>
                    <a:pt x="23" y="26"/>
                  </a:lnTo>
                  <a:lnTo>
                    <a:pt x="46" y="8"/>
                  </a:lnTo>
                  <a:lnTo>
                    <a:pt x="72" y="0"/>
                  </a:lnTo>
                  <a:lnTo>
                    <a:pt x="102" y="0"/>
                  </a:lnTo>
                  <a:lnTo>
                    <a:pt x="132" y="8"/>
                  </a:lnTo>
                  <a:lnTo>
                    <a:pt x="154" y="26"/>
                  </a:lnTo>
                  <a:lnTo>
                    <a:pt x="168" y="50"/>
                  </a:lnTo>
                  <a:lnTo>
                    <a:pt x="174" y="76"/>
                  </a:lnTo>
                  <a:lnTo>
                    <a:pt x="168" y="103"/>
                  </a:lnTo>
                  <a:lnTo>
                    <a:pt x="154" y="126"/>
                  </a:lnTo>
                  <a:lnTo>
                    <a:pt x="132" y="144"/>
                  </a:lnTo>
                  <a:lnTo>
                    <a:pt x="102" y="153"/>
                  </a:lnTo>
                  <a:lnTo>
                    <a:pt x="72" y="153"/>
                  </a:lnTo>
                  <a:lnTo>
                    <a:pt x="46" y="144"/>
                  </a:lnTo>
                  <a:lnTo>
                    <a:pt x="23" y="126"/>
                  </a:lnTo>
                  <a:lnTo>
                    <a:pt x="7" y="103"/>
                  </a:lnTo>
                  <a:lnTo>
                    <a:pt x="0" y="76"/>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 name="Rectangle 71">
              <a:extLst>
                <a:ext uri="{FF2B5EF4-FFF2-40B4-BE49-F238E27FC236}">
                  <a16:creationId xmlns:a16="http://schemas.microsoft.com/office/drawing/2014/main" id="{B08215C0-C606-44BE-88AE-07B99ED8EC4F}"/>
                </a:ext>
              </a:extLst>
            </p:cNvPr>
            <p:cNvSpPr>
              <a:spLocks noChangeArrowheads="1"/>
            </p:cNvSpPr>
            <p:nvPr/>
          </p:nvSpPr>
          <p:spPr bwMode="auto">
            <a:xfrm>
              <a:off x="1835" y="1800"/>
              <a:ext cx="124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a:ln>
                    <a:noFill/>
                  </a:ln>
                  <a:solidFill>
                    <a:srgbClr val="000000"/>
                  </a:solidFill>
                  <a:effectLst/>
                  <a:latin typeface="Arial" panose="020B0604020202020204" pitchFamily="34" charset="0"/>
                </a:rPr>
                <a:t>Response, 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141584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29" descr="The same chart of three groups of observations, also showing the group means and those means' differences from the overall mean.">
            <a:extLst>
              <a:ext uri="{FF2B5EF4-FFF2-40B4-BE49-F238E27FC236}">
                <a16:creationId xmlns:a16="http://schemas.microsoft.com/office/drawing/2014/main" id="{A0DCE18E-A82C-431F-B79B-2716FF12AEB9}"/>
              </a:ext>
            </a:extLst>
          </p:cNvPr>
          <p:cNvGrpSpPr>
            <a:grpSpLocks noChangeAspect="1"/>
          </p:cNvGrpSpPr>
          <p:nvPr/>
        </p:nvGrpSpPr>
        <p:grpSpPr bwMode="auto">
          <a:xfrm>
            <a:off x="2826543" y="2343785"/>
            <a:ext cx="6538913" cy="3062288"/>
            <a:chOff x="1090" y="1214"/>
            <a:chExt cx="4142" cy="2012"/>
          </a:xfrm>
        </p:grpSpPr>
        <p:sp>
          <p:nvSpPr>
            <p:cNvPr id="80" name="AutoShape 28">
              <a:extLst>
                <a:ext uri="{FF2B5EF4-FFF2-40B4-BE49-F238E27FC236}">
                  <a16:creationId xmlns:a16="http://schemas.microsoft.com/office/drawing/2014/main" id="{87550756-B929-4444-A21B-0C9E25B3A7CD}"/>
                </a:ext>
              </a:extLst>
            </p:cNvPr>
            <p:cNvSpPr>
              <a:spLocks noChangeAspect="1" noChangeArrowheads="1" noTextEdit="1"/>
            </p:cNvSpPr>
            <p:nvPr/>
          </p:nvSpPr>
          <p:spPr bwMode="auto">
            <a:xfrm>
              <a:off x="1090" y="1214"/>
              <a:ext cx="4142" cy="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 name="Freeform 30">
              <a:extLst>
                <a:ext uri="{FF2B5EF4-FFF2-40B4-BE49-F238E27FC236}">
                  <a16:creationId xmlns:a16="http://schemas.microsoft.com/office/drawing/2014/main" id="{0B847E45-D7A0-4E48-93C9-0751D8B18054}"/>
                </a:ext>
              </a:extLst>
            </p:cNvPr>
            <p:cNvSpPr>
              <a:spLocks/>
            </p:cNvSpPr>
            <p:nvPr/>
          </p:nvSpPr>
          <p:spPr bwMode="auto">
            <a:xfrm>
              <a:off x="2327" y="2125"/>
              <a:ext cx="247" cy="215"/>
            </a:xfrm>
            <a:custGeom>
              <a:avLst/>
              <a:gdLst>
                <a:gd name="T0" fmla="*/ 247 w 247"/>
                <a:gd name="T1" fmla="*/ 0 h 215"/>
                <a:gd name="T2" fmla="*/ 247 w 247"/>
                <a:gd name="T3" fmla="*/ 215 h 215"/>
                <a:gd name="T4" fmla="*/ 0 w 247"/>
                <a:gd name="T5" fmla="*/ 215 h 215"/>
              </a:gdLst>
              <a:ahLst/>
              <a:cxnLst>
                <a:cxn ang="0">
                  <a:pos x="T0" y="T1"/>
                </a:cxn>
                <a:cxn ang="0">
                  <a:pos x="T2" y="T3"/>
                </a:cxn>
                <a:cxn ang="0">
                  <a:pos x="T4" y="T5"/>
                </a:cxn>
              </a:cxnLst>
              <a:rect l="0" t="0" r="r" b="b"/>
              <a:pathLst>
                <a:path w="247" h="215">
                  <a:moveTo>
                    <a:pt x="247" y="0"/>
                  </a:moveTo>
                  <a:lnTo>
                    <a:pt x="247" y="215"/>
                  </a:lnTo>
                  <a:lnTo>
                    <a:pt x="0" y="215"/>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2" name="Freeform 31">
              <a:extLst>
                <a:ext uri="{FF2B5EF4-FFF2-40B4-BE49-F238E27FC236}">
                  <a16:creationId xmlns:a16="http://schemas.microsoft.com/office/drawing/2014/main" id="{9E78A54F-C591-4114-9BFB-A1BFC24FC79B}"/>
                </a:ext>
              </a:extLst>
            </p:cNvPr>
            <p:cNvSpPr>
              <a:spLocks/>
            </p:cNvSpPr>
            <p:nvPr/>
          </p:nvSpPr>
          <p:spPr bwMode="auto">
            <a:xfrm>
              <a:off x="2518" y="2024"/>
              <a:ext cx="109" cy="101"/>
            </a:xfrm>
            <a:custGeom>
              <a:avLst/>
              <a:gdLst>
                <a:gd name="T0" fmla="*/ 109 w 109"/>
                <a:gd name="T1" fmla="*/ 101 h 101"/>
                <a:gd name="T2" fmla="*/ 56 w 109"/>
                <a:gd name="T3" fmla="*/ 0 h 101"/>
                <a:gd name="T4" fmla="*/ 0 w 109"/>
                <a:gd name="T5" fmla="*/ 101 h 101"/>
                <a:gd name="T6" fmla="*/ 109 w 109"/>
                <a:gd name="T7" fmla="*/ 101 h 101"/>
              </a:gdLst>
              <a:ahLst/>
              <a:cxnLst>
                <a:cxn ang="0">
                  <a:pos x="T0" y="T1"/>
                </a:cxn>
                <a:cxn ang="0">
                  <a:pos x="T2" y="T3"/>
                </a:cxn>
                <a:cxn ang="0">
                  <a:pos x="T4" y="T5"/>
                </a:cxn>
                <a:cxn ang="0">
                  <a:pos x="T6" y="T7"/>
                </a:cxn>
              </a:cxnLst>
              <a:rect l="0" t="0" r="r" b="b"/>
              <a:pathLst>
                <a:path w="109" h="101">
                  <a:moveTo>
                    <a:pt x="109" y="101"/>
                  </a:moveTo>
                  <a:lnTo>
                    <a:pt x="56" y="0"/>
                  </a:lnTo>
                  <a:lnTo>
                    <a:pt x="0" y="101"/>
                  </a:lnTo>
                  <a:lnTo>
                    <a:pt x="109"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 name="Freeform 32">
              <a:extLst>
                <a:ext uri="{FF2B5EF4-FFF2-40B4-BE49-F238E27FC236}">
                  <a16:creationId xmlns:a16="http://schemas.microsoft.com/office/drawing/2014/main" id="{CFF8FA18-90A9-4509-9AA6-8ADD36057753}"/>
                </a:ext>
              </a:extLst>
            </p:cNvPr>
            <p:cNvSpPr>
              <a:spLocks/>
            </p:cNvSpPr>
            <p:nvPr/>
          </p:nvSpPr>
          <p:spPr bwMode="auto">
            <a:xfrm>
              <a:off x="3379" y="2144"/>
              <a:ext cx="260" cy="43"/>
            </a:xfrm>
            <a:custGeom>
              <a:avLst/>
              <a:gdLst>
                <a:gd name="T0" fmla="*/ 260 w 260"/>
                <a:gd name="T1" fmla="*/ 0 h 43"/>
                <a:gd name="T2" fmla="*/ 260 w 260"/>
                <a:gd name="T3" fmla="*/ 43 h 43"/>
                <a:gd name="T4" fmla="*/ 0 w 260"/>
                <a:gd name="T5" fmla="*/ 43 h 43"/>
              </a:gdLst>
              <a:ahLst/>
              <a:cxnLst>
                <a:cxn ang="0">
                  <a:pos x="T0" y="T1"/>
                </a:cxn>
                <a:cxn ang="0">
                  <a:pos x="T2" y="T3"/>
                </a:cxn>
                <a:cxn ang="0">
                  <a:pos x="T4" y="T5"/>
                </a:cxn>
              </a:cxnLst>
              <a:rect l="0" t="0" r="r" b="b"/>
              <a:pathLst>
                <a:path w="260" h="43">
                  <a:moveTo>
                    <a:pt x="260" y="0"/>
                  </a:moveTo>
                  <a:lnTo>
                    <a:pt x="260" y="43"/>
                  </a:lnTo>
                  <a:lnTo>
                    <a:pt x="0" y="43"/>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4" name="Freeform 33">
              <a:extLst>
                <a:ext uri="{FF2B5EF4-FFF2-40B4-BE49-F238E27FC236}">
                  <a16:creationId xmlns:a16="http://schemas.microsoft.com/office/drawing/2014/main" id="{94B998C7-FC59-48A2-BF94-E83CA206B0A7}"/>
                </a:ext>
              </a:extLst>
            </p:cNvPr>
            <p:cNvSpPr>
              <a:spLocks/>
            </p:cNvSpPr>
            <p:nvPr/>
          </p:nvSpPr>
          <p:spPr bwMode="auto">
            <a:xfrm>
              <a:off x="3586" y="2042"/>
              <a:ext cx="109" cy="102"/>
            </a:xfrm>
            <a:custGeom>
              <a:avLst/>
              <a:gdLst>
                <a:gd name="T0" fmla="*/ 109 w 109"/>
                <a:gd name="T1" fmla="*/ 102 h 102"/>
                <a:gd name="T2" fmla="*/ 53 w 109"/>
                <a:gd name="T3" fmla="*/ 0 h 102"/>
                <a:gd name="T4" fmla="*/ 0 w 109"/>
                <a:gd name="T5" fmla="*/ 102 h 102"/>
                <a:gd name="T6" fmla="*/ 109 w 109"/>
                <a:gd name="T7" fmla="*/ 102 h 102"/>
              </a:gdLst>
              <a:ahLst/>
              <a:cxnLst>
                <a:cxn ang="0">
                  <a:pos x="T0" y="T1"/>
                </a:cxn>
                <a:cxn ang="0">
                  <a:pos x="T2" y="T3"/>
                </a:cxn>
                <a:cxn ang="0">
                  <a:pos x="T4" y="T5"/>
                </a:cxn>
                <a:cxn ang="0">
                  <a:pos x="T6" y="T7"/>
                </a:cxn>
              </a:cxnLst>
              <a:rect l="0" t="0" r="r" b="b"/>
              <a:pathLst>
                <a:path w="109" h="102">
                  <a:moveTo>
                    <a:pt x="109" y="102"/>
                  </a:moveTo>
                  <a:lnTo>
                    <a:pt x="53" y="0"/>
                  </a:lnTo>
                  <a:lnTo>
                    <a:pt x="0" y="102"/>
                  </a:lnTo>
                  <a:lnTo>
                    <a:pt x="109"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5" name="Freeform 34">
              <a:extLst>
                <a:ext uri="{FF2B5EF4-FFF2-40B4-BE49-F238E27FC236}">
                  <a16:creationId xmlns:a16="http://schemas.microsoft.com/office/drawing/2014/main" id="{FF32BA2B-ED99-4BF6-AB94-0D2DB86BE7E9}"/>
                </a:ext>
              </a:extLst>
            </p:cNvPr>
            <p:cNvSpPr>
              <a:spLocks/>
            </p:cNvSpPr>
            <p:nvPr/>
          </p:nvSpPr>
          <p:spPr bwMode="auto">
            <a:xfrm>
              <a:off x="4381" y="1871"/>
              <a:ext cx="218" cy="42"/>
            </a:xfrm>
            <a:custGeom>
              <a:avLst/>
              <a:gdLst>
                <a:gd name="T0" fmla="*/ 218 w 218"/>
                <a:gd name="T1" fmla="*/ 42 h 42"/>
                <a:gd name="T2" fmla="*/ 218 w 218"/>
                <a:gd name="T3" fmla="*/ 0 h 42"/>
                <a:gd name="T4" fmla="*/ 0 w 218"/>
                <a:gd name="T5" fmla="*/ 0 h 42"/>
              </a:gdLst>
              <a:ahLst/>
              <a:cxnLst>
                <a:cxn ang="0">
                  <a:pos x="T0" y="T1"/>
                </a:cxn>
                <a:cxn ang="0">
                  <a:pos x="T2" y="T3"/>
                </a:cxn>
                <a:cxn ang="0">
                  <a:pos x="T4" y="T5"/>
                </a:cxn>
              </a:cxnLst>
              <a:rect l="0" t="0" r="r" b="b"/>
              <a:pathLst>
                <a:path w="218" h="42">
                  <a:moveTo>
                    <a:pt x="218" y="42"/>
                  </a:moveTo>
                  <a:lnTo>
                    <a:pt x="218" y="0"/>
                  </a:lnTo>
                  <a:lnTo>
                    <a:pt x="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6" name="Freeform 35">
              <a:extLst>
                <a:ext uri="{FF2B5EF4-FFF2-40B4-BE49-F238E27FC236}">
                  <a16:creationId xmlns:a16="http://schemas.microsoft.com/office/drawing/2014/main" id="{D2C54A81-F1D8-4B19-ACEF-5606D4FBCC8A}"/>
                </a:ext>
              </a:extLst>
            </p:cNvPr>
            <p:cNvSpPr>
              <a:spLocks/>
            </p:cNvSpPr>
            <p:nvPr/>
          </p:nvSpPr>
          <p:spPr bwMode="auto">
            <a:xfrm>
              <a:off x="4546" y="1913"/>
              <a:ext cx="109" cy="102"/>
            </a:xfrm>
            <a:custGeom>
              <a:avLst/>
              <a:gdLst>
                <a:gd name="T0" fmla="*/ 0 w 109"/>
                <a:gd name="T1" fmla="*/ 0 h 102"/>
                <a:gd name="T2" fmla="*/ 53 w 109"/>
                <a:gd name="T3" fmla="*/ 102 h 102"/>
                <a:gd name="T4" fmla="*/ 109 w 109"/>
                <a:gd name="T5" fmla="*/ 0 h 102"/>
                <a:gd name="T6" fmla="*/ 0 w 109"/>
                <a:gd name="T7" fmla="*/ 0 h 102"/>
              </a:gdLst>
              <a:ahLst/>
              <a:cxnLst>
                <a:cxn ang="0">
                  <a:pos x="T0" y="T1"/>
                </a:cxn>
                <a:cxn ang="0">
                  <a:pos x="T2" y="T3"/>
                </a:cxn>
                <a:cxn ang="0">
                  <a:pos x="T4" y="T5"/>
                </a:cxn>
                <a:cxn ang="0">
                  <a:pos x="T6" y="T7"/>
                </a:cxn>
              </a:cxnLst>
              <a:rect l="0" t="0" r="r" b="b"/>
              <a:pathLst>
                <a:path w="109" h="102">
                  <a:moveTo>
                    <a:pt x="0" y="0"/>
                  </a:moveTo>
                  <a:lnTo>
                    <a:pt x="53" y="102"/>
                  </a:lnTo>
                  <a:lnTo>
                    <a:pt x="10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7" name="Freeform 36">
              <a:extLst>
                <a:ext uri="{FF2B5EF4-FFF2-40B4-BE49-F238E27FC236}">
                  <a16:creationId xmlns:a16="http://schemas.microsoft.com/office/drawing/2014/main" id="{868669C1-1523-443F-81E7-D2A155C392E0}"/>
                </a:ext>
              </a:extLst>
            </p:cNvPr>
            <p:cNvSpPr>
              <a:spLocks/>
            </p:cNvSpPr>
            <p:nvPr/>
          </p:nvSpPr>
          <p:spPr bwMode="auto">
            <a:xfrm>
              <a:off x="1832" y="1505"/>
              <a:ext cx="3163" cy="1439"/>
            </a:xfrm>
            <a:custGeom>
              <a:avLst/>
              <a:gdLst>
                <a:gd name="T0" fmla="*/ 0 w 3163"/>
                <a:gd name="T1" fmla="*/ 0 h 1439"/>
                <a:gd name="T2" fmla="*/ 0 w 3163"/>
                <a:gd name="T3" fmla="*/ 1439 h 1439"/>
                <a:gd name="T4" fmla="*/ 3163 w 3163"/>
                <a:gd name="T5" fmla="*/ 1439 h 1439"/>
              </a:gdLst>
              <a:ahLst/>
              <a:cxnLst>
                <a:cxn ang="0">
                  <a:pos x="T0" y="T1"/>
                </a:cxn>
                <a:cxn ang="0">
                  <a:pos x="T2" y="T3"/>
                </a:cxn>
                <a:cxn ang="0">
                  <a:pos x="T4" y="T5"/>
                </a:cxn>
              </a:cxnLst>
              <a:rect l="0" t="0" r="r" b="b"/>
              <a:pathLst>
                <a:path w="3163" h="1439">
                  <a:moveTo>
                    <a:pt x="0" y="0"/>
                  </a:moveTo>
                  <a:lnTo>
                    <a:pt x="0" y="1439"/>
                  </a:lnTo>
                  <a:lnTo>
                    <a:pt x="3163" y="1439"/>
                  </a:lnTo>
                </a:path>
              </a:pathLst>
            </a:custGeom>
            <a:noFill/>
            <a:ln w="682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8" name="Line 37">
              <a:extLst>
                <a:ext uri="{FF2B5EF4-FFF2-40B4-BE49-F238E27FC236}">
                  <a16:creationId xmlns:a16="http://schemas.microsoft.com/office/drawing/2014/main" id="{35A0F685-D555-4D5A-9D2C-CD81CC9DC72C}"/>
                </a:ext>
              </a:extLst>
            </p:cNvPr>
            <p:cNvSpPr>
              <a:spLocks noChangeShapeType="1"/>
            </p:cNvSpPr>
            <p:nvPr/>
          </p:nvSpPr>
          <p:spPr bwMode="auto">
            <a:xfrm>
              <a:off x="1792" y="1505"/>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9" name="Line 38">
              <a:extLst>
                <a:ext uri="{FF2B5EF4-FFF2-40B4-BE49-F238E27FC236}">
                  <a16:creationId xmlns:a16="http://schemas.microsoft.com/office/drawing/2014/main" id="{0103442D-48C1-4AB6-9B48-AEDDBB8FF239}"/>
                </a:ext>
              </a:extLst>
            </p:cNvPr>
            <p:cNvSpPr>
              <a:spLocks noChangeShapeType="1"/>
            </p:cNvSpPr>
            <p:nvPr/>
          </p:nvSpPr>
          <p:spPr bwMode="auto">
            <a:xfrm>
              <a:off x="1792" y="1650"/>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0" name="Line 39">
              <a:extLst>
                <a:ext uri="{FF2B5EF4-FFF2-40B4-BE49-F238E27FC236}">
                  <a16:creationId xmlns:a16="http://schemas.microsoft.com/office/drawing/2014/main" id="{D35D356A-F15B-4E4D-8CBD-90D437F791E3}"/>
                </a:ext>
              </a:extLst>
            </p:cNvPr>
            <p:cNvSpPr>
              <a:spLocks noChangeShapeType="1"/>
            </p:cNvSpPr>
            <p:nvPr/>
          </p:nvSpPr>
          <p:spPr bwMode="auto">
            <a:xfrm>
              <a:off x="1792" y="1794"/>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1" name="Line 40">
              <a:extLst>
                <a:ext uri="{FF2B5EF4-FFF2-40B4-BE49-F238E27FC236}">
                  <a16:creationId xmlns:a16="http://schemas.microsoft.com/office/drawing/2014/main" id="{5FF1660B-4A3A-4FD9-961A-A28D5F241A9B}"/>
                </a:ext>
              </a:extLst>
            </p:cNvPr>
            <p:cNvSpPr>
              <a:spLocks noChangeShapeType="1"/>
            </p:cNvSpPr>
            <p:nvPr/>
          </p:nvSpPr>
          <p:spPr bwMode="auto">
            <a:xfrm>
              <a:off x="1792" y="1938"/>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2" name="Line 41">
              <a:extLst>
                <a:ext uri="{FF2B5EF4-FFF2-40B4-BE49-F238E27FC236}">
                  <a16:creationId xmlns:a16="http://schemas.microsoft.com/office/drawing/2014/main" id="{2B096BDA-5517-4B82-A80B-7CEB27AD06AE}"/>
                </a:ext>
              </a:extLst>
            </p:cNvPr>
            <p:cNvSpPr>
              <a:spLocks noChangeShapeType="1"/>
            </p:cNvSpPr>
            <p:nvPr/>
          </p:nvSpPr>
          <p:spPr bwMode="auto">
            <a:xfrm>
              <a:off x="1792" y="2082"/>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3" name="Line 42">
              <a:extLst>
                <a:ext uri="{FF2B5EF4-FFF2-40B4-BE49-F238E27FC236}">
                  <a16:creationId xmlns:a16="http://schemas.microsoft.com/office/drawing/2014/main" id="{CAAEF22F-E772-42C1-A461-D95904A11676}"/>
                </a:ext>
              </a:extLst>
            </p:cNvPr>
            <p:cNvSpPr>
              <a:spLocks noChangeShapeType="1"/>
            </p:cNvSpPr>
            <p:nvPr/>
          </p:nvSpPr>
          <p:spPr bwMode="auto">
            <a:xfrm>
              <a:off x="1792" y="2226"/>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4" name="Line 43">
              <a:extLst>
                <a:ext uri="{FF2B5EF4-FFF2-40B4-BE49-F238E27FC236}">
                  <a16:creationId xmlns:a16="http://schemas.microsoft.com/office/drawing/2014/main" id="{CA66554D-9D68-43F9-B4E1-A4561309ACC1}"/>
                </a:ext>
              </a:extLst>
            </p:cNvPr>
            <p:cNvSpPr>
              <a:spLocks noChangeShapeType="1"/>
            </p:cNvSpPr>
            <p:nvPr/>
          </p:nvSpPr>
          <p:spPr bwMode="auto">
            <a:xfrm>
              <a:off x="1792" y="2371"/>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5" name="Line 44">
              <a:extLst>
                <a:ext uri="{FF2B5EF4-FFF2-40B4-BE49-F238E27FC236}">
                  <a16:creationId xmlns:a16="http://schemas.microsoft.com/office/drawing/2014/main" id="{C4797A52-955C-4958-8689-23ECB714631A}"/>
                </a:ext>
              </a:extLst>
            </p:cNvPr>
            <p:cNvSpPr>
              <a:spLocks noChangeShapeType="1"/>
            </p:cNvSpPr>
            <p:nvPr/>
          </p:nvSpPr>
          <p:spPr bwMode="auto">
            <a:xfrm>
              <a:off x="1792" y="2512"/>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6" name="Line 45">
              <a:extLst>
                <a:ext uri="{FF2B5EF4-FFF2-40B4-BE49-F238E27FC236}">
                  <a16:creationId xmlns:a16="http://schemas.microsoft.com/office/drawing/2014/main" id="{82FEDB11-558B-4E8C-AC58-FB3B155F11AF}"/>
                </a:ext>
              </a:extLst>
            </p:cNvPr>
            <p:cNvSpPr>
              <a:spLocks noChangeShapeType="1"/>
            </p:cNvSpPr>
            <p:nvPr/>
          </p:nvSpPr>
          <p:spPr bwMode="auto">
            <a:xfrm>
              <a:off x="1792" y="2656"/>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7" name="Line 46">
              <a:extLst>
                <a:ext uri="{FF2B5EF4-FFF2-40B4-BE49-F238E27FC236}">
                  <a16:creationId xmlns:a16="http://schemas.microsoft.com/office/drawing/2014/main" id="{8B2236E4-6E07-4761-86EF-673812BE1B27}"/>
                </a:ext>
              </a:extLst>
            </p:cNvPr>
            <p:cNvSpPr>
              <a:spLocks noChangeShapeType="1"/>
            </p:cNvSpPr>
            <p:nvPr/>
          </p:nvSpPr>
          <p:spPr bwMode="auto">
            <a:xfrm>
              <a:off x="1792" y="2800"/>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8" name="Line 47">
              <a:extLst>
                <a:ext uri="{FF2B5EF4-FFF2-40B4-BE49-F238E27FC236}">
                  <a16:creationId xmlns:a16="http://schemas.microsoft.com/office/drawing/2014/main" id="{95E0E0BC-9E20-43C6-BAD9-1F892364DFF7}"/>
                </a:ext>
              </a:extLst>
            </p:cNvPr>
            <p:cNvSpPr>
              <a:spLocks noChangeShapeType="1"/>
            </p:cNvSpPr>
            <p:nvPr/>
          </p:nvSpPr>
          <p:spPr bwMode="auto">
            <a:xfrm>
              <a:off x="4995"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9" name="Line 48">
              <a:extLst>
                <a:ext uri="{FF2B5EF4-FFF2-40B4-BE49-F238E27FC236}">
                  <a16:creationId xmlns:a16="http://schemas.microsoft.com/office/drawing/2014/main" id="{ACF69D3B-7BC0-4E72-95F9-F512BA3FEB88}"/>
                </a:ext>
              </a:extLst>
            </p:cNvPr>
            <p:cNvSpPr>
              <a:spLocks noChangeShapeType="1"/>
            </p:cNvSpPr>
            <p:nvPr/>
          </p:nvSpPr>
          <p:spPr bwMode="auto">
            <a:xfrm>
              <a:off x="4678"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0" name="Line 49">
              <a:extLst>
                <a:ext uri="{FF2B5EF4-FFF2-40B4-BE49-F238E27FC236}">
                  <a16:creationId xmlns:a16="http://schemas.microsoft.com/office/drawing/2014/main" id="{1D3D3EB3-E41A-4857-8538-B96EC427A0A4}"/>
                </a:ext>
              </a:extLst>
            </p:cNvPr>
            <p:cNvSpPr>
              <a:spLocks noChangeShapeType="1"/>
            </p:cNvSpPr>
            <p:nvPr/>
          </p:nvSpPr>
          <p:spPr bwMode="auto">
            <a:xfrm>
              <a:off x="4361"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1" name="Line 50">
              <a:extLst>
                <a:ext uri="{FF2B5EF4-FFF2-40B4-BE49-F238E27FC236}">
                  <a16:creationId xmlns:a16="http://schemas.microsoft.com/office/drawing/2014/main" id="{F704843B-E1E5-4B79-8805-DACB145536AB}"/>
                </a:ext>
              </a:extLst>
            </p:cNvPr>
            <p:cNvSpPr>
              <a:spLocks noChangeShapeType="1"/>
            </p:cNvSpPr>
            <p:nvPr/>
          </p:nvSpPr>
          <p:spPr bwMode="auto">
            <a:xfrm>
              <a:off x="4048"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2" name="Line 51">
              <a:extLst>
                <a:ext uri="{FF2B5EF4-FFF2-40B4-BE49-F238E27FC236}">
                  <a16:creationId xmlns:a16="http://schemas.microsoft.com/office/drawing/2014/main" id="{5A867570-7441-40E9-B2C3-97BF9D588289}"/>
                </a:ext>
              </a:extLst>
            </p:cNvPr>
            <p:cNvSpPr>
              <a:spLocks noChangeShapeType="1"/>
            </p:cNvSpPr>
            <p:nvPr/>
          </p:nvSpPr>
          <p:spPr bwMode="auto">
            <a:xfrm>
              <a:off x="3732"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3" name="Line 52">
              <a:extLst>
                <a:ext uri="{FF2B5EF4-FFF2-40B4-BE49-F238E27FC236}">
                  <a16:creationId xmlns:a16="http://schemas.microsoft.com/office/drawing/2014/main" id="{7169542D-DB1A-4B32-A992-BEE0A8846DB2}"/>
                </a:ext>
              </a:extLst>
            </p:cNvPr>
            <p:cNvSpPr>
              <a:spLocks noChangeShapeType="1"/>
            </p:cNvSpPr>
            <p:nvPr/>
          </p:nvSpPr>
          <p:spPr bwMode="auto">
            <a:xfrm>
              <a:off x="3415"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4" name="Line 53">
              <a:extLst>
                <a:ext uri="{FF2B5EF4-FFF2-40B4-BE49-F238E27FC236}">
                  <a16:creationId xmlns:a16="http://schemas.microsoft.com/office/drawing/2014/main" id="{1C449BE7-EC45-48D8-8EE2-58CCE7442FE5}"/>
                </a:ext>
              </a:extLst>
            </p:cNvPr>
            <p:cNvSpPr>
              <a:spLocks noChangeShapeType="1"/>
            </p:cNvSpPr>
            <p:nvPr/>
          </p:nvSpPr>
          <p:spPr bwMode="auto">
            <a:xfrm>
              <a:off x="3098"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5" name="Line 54">
              <a:extLst>
                <a:ext uri="{FF2B5EF4-FFF2-40B4-BE49-F238E27FC236}">
                  <a16:creationId xmlns:a16="http://schemas.microsoft.com/office/drawing/2014/main" id="{DA4A7733-8552-4FD8-8C9A-DB2073EA27DF}"/>
                </a:ext>
              </a:extLst>
            </p:cNvPr>
            <p:cNvSpPr>
              <a:spLocks noChangeShapeType="1"/>
            </p:cNvSpPr>
            <p:nvPr/>
          </p:nvSpPr>
          <p:spPr bwMode="auto">
            <a:xfrm>
              <a:off x="2782"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6" name="Line 55">
              <a:extLst>
                <a:ext uri="{FF2B5EF4-FFF2-40B4-BE49-F238E27FC236}">
                  <a16:creationId xmlns:a16="http://schemas.microsoft.com/office/drawing/2014/main" id="{F479B4E4-DB15-4EE1-A0F1-B93FC991258F}"/>
                </a:ext>
              </a:extLst>
            </p:cNvPr>
            <p:cNvSpPr>
              <a:spLocks noChangeShapeType="1"/>
            </p:cNvSpPr>
            <p:nvPr/>
          </p:nvSpPr>
          <p:spPr bwMode="auto">
            <a:xfrm>
              <a:off x="2465"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7" name="Line 56">
              <a:extLst>
                <a:ext uri="{FF2B5EF4-FFF2-40B4-BE49-F238E27FC236}">
                  <a16:creationId xmlns:a16="http://schemas.microsoft.com/office/drawing/2014/main" id="{DDD74D39-C198-4180-89B8-B4676DB040BF}"/>
                </a:ext>
              </a:extLst>
            </p:cNvPr>
            <p:cNvSpPr>
              <a:spLocks noChangeShapeType="1"/>
            </p:cNvSpPr>
            <p:nvPr/>
          </p:nvSpPr>
          <p:spPr bwMode="auto">
            <a:xfrm>
              <a:off x="2149" y="294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8" name="Line 57">
              <a:extLst>
                <a:ext uri="{FF2B5EF4-FFF2-40B4-BE49-F238E27FC236}">
                  <a16:creationId xmlns:a16="http://schemas.microsoft.com/office/drawing/2014/main" id="{46565503-638D-4024-B4BC-6748A52C117E}"/>
                </a:ext>
              </a:extLst>
            </p:cNvPr>
            <p:cNvSpPr>
              <a:spLocks noChangeShapeType="1"/>
            </p:cNvSpPr>
            <p:nvPr/>
          </p:nvSpPr>
          <p:spPr bwMode="auto">
            <a:xfrm>
              <a:off x="1832" y="2024"/>
              <a:ext cx="3163" cy="0"/>
            </a:xfrm>
            <a:prstGeom prst="line">
              <a:avLst/>
            </a:prstGeom>
            <a:noFill/>
            <a:ln w="68263">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9" name="Freeform 58">
              <a:extLst>
                <a:ext uri="{FF2B5EF4-FFF2-40B4-BE49-F238E27FC236}">
                  <a16:creationId xmlns:a16="http://schemas.microsoft.com/office/drawing/2014/main" id="{4780A3D4-4170-47C8-963F-0FEA72090EA0}"/>
                </a:ext>
              </a:extLst>
            </p:cNvPr>
            <p:cNvSpPr>
              <a:spLocks/>
            </p:cNvSpPr>
            <p:nvPr/>
          </p:nvSpPr>
          <p:spPr bwMode="auto">
            <a:xfrm>
              <a:off x="4243" y="1910"/>
              <a:ext cx="247" cy="231"/>
            </a:xfrm>
            <a:custGeom>
              <a:avLst/>
              <a:gdLst>
                <a:gd name="T0" fmla="*/ 0 w 247"/>
                <a:gd name="T1" fmla="*/ 114 h 231"/>
                <a:gd name="T2" fmla="*/ 6 w 247"/>
                <a:gd name="T3" fmla="*/ 77 h 231"/>
                <a:gd name="T4" fmla="*/ 23 w 247"/>
                <a:gd name="T5" fmla="*/ 46 h 231"/>
                <a:gd name="T6" fmla="*/ 52 w 247"/>
                <a:gd name="T7" fmla="*/ 22 h 231"/>
                <a:gd name="T8" fmla="*/ 85 w 247"/>
                <a:gd name="T9" fmla="*/ 3 h 231"/>
                <a:gd name="T10" fmla="*/ 125 w 247"/>
                <a:gd name="T11" fmla="*/ 0 h 231"/>
                <a:gd name="T12" fmla="*/ 161 w 247"/>
                <a:gd name="T13" fmla="*/ 3 h 231"/>
                <a:gd name="T14" fmla="*/ 198 w 247"/>
                <a:gd name="T15" fmla="*/ 22 h 231"/>
                <a:gd name="T16" fmla="*/ 224 w 247"/>
                <a:gd name="T17" fmla="*/ 46 h 231"/>
                <a:gd name="T18" fmla="*/ 240 w 247"/>
                <a:gd name="T19" fmla="*/ 77 h 231"/>
                <a:gd name="T20" fmla="*/ 247 w 247"/>
                <a:gd name="T21" fmla="*/ 114 h 231"/>
                <a:gd name="T22" fmla="*/ 240 w 247"/>
                <a:gd name="T23" fmla="*/ 151 h 231"/>
                <a:gd name="T24" fmla="*/ 224 w 247"/>
                <a:gd name="T25" fmla="*/ 181 h 231"/>
                <a:gd name="T26" fmla="*/ 198 w 247"/>
                <a:gd name="T27" fmla="*/ 206 h 231"/>
                <a:gd name="T28" fmla="*/ 161 w 247"/>
                <a:gd name="T29" fmla="*/ 224 h 231"/>
                <a:gd name="T30" fmla="*/ 125 w 247"/>
                <a:gd name="T31" fmla="*/ 231 h 231"/>
                <a:gd name="T32" fmla="*/ 85 w 247"/>
                <a:gd name="T33" fmla="*/ 224 h 231"/>
                <a:gd name="T34" fmla="*/ 52 w 247"/>
                <a:gd name="T35" fmla="*/ 206 h 231"/>
                <a:gd name="T36" fmla="*/ 23 w 247"/>
                <a:gd name="T37" fmla="*/ 181 h 231"/>
                <a:gd name="T38" fmla="*/ 6 w 247"/>
                <a:gd name="T39" fmla="*/ 151 h 231"/>
                <a:gd name="T40" fmla="*/ 0 w 247"/>
                <a:gd name="T41" fmla="*/ 11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31">
                  <a:moveTo>
                    <a:pt x="0" y="114"/>
                  </a:moveTo>
                  <a:lnTo>
                    <a:pt x="6" y="77"/>
                  </a:lnTo>
                  <a:lnTo>
                    <a:pt x="23" y="46"/>
                  </a:lnTo>
                  <a:lnTo>
                    <a:pt x="52" y="22"/>
                  </a:lnTo>
                  <a:lnTo>
                    <a:pt x="85" y="3"/>
                  </a:lnTo>
                  <a:lnTo>
                    <a:pt x="125" y="0"/>
                  </a:lnTo>
                  <a:lnTo>
                    <a:pt x="161" y="3"/>
                  </a:lnTo>
                  <a:lnTo>
                    <a:pt x="198" y="22"/>
                  </a:lnTo>
                  <a:lnTo>
                    <a:pt x="224" y="46"/>
                  </a:lnTo>
                  <a:lnTo>
                    <a:pt x="240" y="77"/>
                  </a:lnTo>
                  <a:lnTo>
                    <a:pt x="247" y="114"/>
                  </a:lnTo>
                  <a:lnTo>
                    <a:pt x="240" y="151"/>
                  </a:lnTo>
                  <a:lnTo>
                    <a:pt x="224" y="181"/>
                  </a:lnTo>
                  <a:lnTo>
                    <a:pt x="198" y="206"/>
                  </a:lnTo>
                  <a:lnTo>
                    <a:pt x="161" y="224"/>
                  </a:lnTo>
                  <a:lnTo>
                    <a:pt x="125" y="231"/>
                  </a:lnTo>
                  <a:lnTo>
                    <a:pt x="85" y="224"/>
                  </a:lnTo>
                  <a:lnTo>
                    <a:pt x="52" y="206"/>
                  </a:lnTo>
                  <a:lnTo>
                    <a:pt x="23" y="181"/>
                  </a:lnTo>
                  <a:lnTo>
                    <a:pt x="6" y="151"/>
                  </a:lnTo>
                  <a:lnTo>
                    <a:pt x="0" y="114"/>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0" name="Freeform 59">
              <a:extLst>
                <a:ext uri="{FF2B5EF4-FFF2-40B4-BE49-F238E27FC236}">
                  <a16:creationId xmlns:a16="http://schemas.microsoft.com/office/drawing/2014/main" id="{AC5853CE-2C6B-4F80-9842-371A9BFA05B1}"/>
                </a:ext>
              </a:extLst>
            </p:cNvPr>
            <p:cNvSpPr>
              <a:spLocks/>
            </p:cNvSpPr>
            <p:nvPr/>
          </p:nvSpPr>
          <p:spPr bwMode="auto">
            <a:xfrm>
              <a:off x="4279" y="1944"/>
              <a:ext cx="175" cy="160"/>
            </a:xfrm>
            <a:custGeom>
              <a:avLst/>
              <a:gdLst>
                <a:gd name="T0" fmla="*/ 0 w 175"/>
                <a:gd name="T1" fmla="*/ 80 h 160"/>
                <a:gd name="T2" fmla="*/ 7 w 175"/>
                <a:gd name="T3" fmla="*/ 52 h 160"/>
                <a:gd name="T4" fmla="*/ 23 w 175"/>
                <a:gd name="T5" fmla="*/ 28 h 160"/>
                <a:gd name="T6" fmla="*/ 46 w 175"/>
                <a:gd name="T7" fmla="*/ 9 h 160"/>
                <a:gd name="T8" fmla="*/ 73 w 175"/>
                <a:gd name="T9" fmla="*/ 0 h 160"/>
                <a:gd name="T10" fmla="*/ 102 w 175"/>
                <a:gd name="T11" fmla="*/ 0 h 160"/>
                <a:gd name="T12" fmla="*/ 132 w 175"/>
                <a:gd name="T13" fmla="*/ 9 h 160"/>
                <a:gd name="T14" fmla="*/ 155 w 175"/>
                <a:gd name="T15" fmla="*/ 28 h 160"/>
                <a:gd name="T16" fmla="*/ 168 w 175"/>
                <a:gd name="T17" fmla="*/ 52 h 160"/>
                <a:gd name="T18" fmla="*/ 175 w 175"/>
                <a:gd name="T19" fmla="*/ 80 h 160"/>
                <a:gd name="T20" fmla="*/ 168 w 175"/>
                <a:gd name="T21" fmla="*/ 108 h 160"/>
                <a:gd name="T22" fmla="*/ 155 w 175"/>
                <a:gd name="T23" fmla="*/ 132 h 160"/>
                <a:gd name="T24" fmla="*/ 132 w 175"/>
                <a:gd name="T25" fmla="*/ 151 h 160"/>
                <a:gd name="T26" fmla="*/ 102 w 175"/>
                <a:gd name="T27" fmla="*/ 160 h 160"/>
                <a:gd name="T28" fmla="*/ 73 w 175"/>
                <a:gd name="T29" fmla="*/ 160 h 160"/>
                <a:gd name="T30" fmla="*/ 46 w 175"/>
                <a:gd name="T31" fmla="*/ 151 h 160"/>
                <a:gd name="T32" fmla="*/ 23 w 175"/>
                <a:gd name="T33" fmla="*/ 132 h 160"/>
                <a:gd name="T34" fmla="*/ 7 w 175"/>
                <a:gd name="T35" fmla="*/ 108 h 160"/>
                <a:gd name="T36" fmla="*/ 0 w 175"/>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60">
                  <a:moveTo>
                    <a:pt x="0" y="80"/>
                  </a:moveTo>
                  <a:lnTo>
                    <a:pt x="7" y="52"/>
                  </a:lnTo>
                  <a:lnTo>
                    <a:pt x="23" y="28"/>
                  </a:lnTo>
                  <a:lnTo>
                    <a:pt x="46" y="9"/>
                  </a:lnTo>
                  <a:lnTo>
                    <a:pt x="73" y="0"/>
                  </a:lnTo>
                  <a:lnTo>
                    <a:pt x="102" y="0"/>
                  </a:lnTo>
                  <a:lnTo>
                    <a:pt x="132" y="9"/>
                  </a:lnTo>
                  <a:lnTo>
                    <a:pt x="155" y="28"/>
                  </a:lnTo>
                  <a:lnTo>
                    <a:pt x="168" y="52"/>
                  </a:lnTo>
                  <a:lnTo>
                    <a:pt x="175" y="80"/>
                  </a:lnTo>
                  <a:lnTo>
                    <a:pt x="168" y="108"/>
                  </a:lnTo>
                  <a:lnTo>
                    <a:pt x="155" y="132"/>
                  </a:lnTo>
                  <a:lnTo>
                    <a:pt x="132" y="151"/>
                  </a:lnTo>
                  <a:lnTo>
                    <a:pt x="102" y="160"/>
                  </a:lnTo>
                  <a:lnTo>
                    <a:pt x="73" y="160"/>
                  </a:lnTo>
                  <a:lnTo>
                    <a:pt x="46" y="151"/>
                  </a:lnTo>
                  <a:lnTo>
                    <a:pt x="23" y="132"/>
                  </a:lnTo>
                  <a:lnTo>
                    <a:pt x="7" y="108"/>
                  </a:lnTo>
                  <a:lnTo>
                    <a:pt x="0" y="80"/>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1" name="Freeform 60">
              <a:extLst>
                <a:ext uri="{FF2B5EF4-FFF2-40B4-BE49-F238E27FC236}">
                  <a16:creationId xmlns:a16="http://schemas.microsoft.com/office/drawing/2014/main" id="{5F15D55B-8611-4283-AE87-83F9345C4832}"/>
                </a:ext>
              </a:extLst>
            </p:cNvPr>
            <p:cNvSpPr>
              <a:spLocks/>
            </p:cNvSpPr>
            <p:nvPr/>
          </p:nvSpPr>
          <p:spPr bwMode="auto">
            <a:xfrm>
              <a:off x="2201" y="2542"/>
              <a:ext cx="248" cy="230"/>
            </a:xfrm>
            <a:custGeom>
              <a:avLst/>
              <a:gdLst>
                <a:gd name="T0" fmla="*/ 0 w 248"/>
                <a:gd name="T1" fmla="*/ 114 h 230"/>
                <a:gd name="T2" fmla="*/ 7 w 248"/>
                <a:gd name="T3" fmla="*/ 80 h 230"/>
                <a:gd name="T4" fmla="*/ 27 w 248"/>
                <a:gd name="T5" fmla="*/ 46 h 230"/>
                <a:gd name="T6" fmla="*/ 53 w 248"/>
                <a:gd name="T7" fmla="*/ 22 h 230"/>
                <a:gd name="T8" fmla="*/ 86 w 248"/>
                <a:gd name="T9" fmla="*/ 7 h 230"/>
                <a:gd name="T10" fmla="*/ 126 w 248"/>
                <a:gd name="T11" fmla="*/ 0 h 230"/>
                <a:gd name="T12" fmla="*/ 165 w 248"/>
                <a:gd name="T13" fmla="*/ 7 h 230"/>
                <a:gd name="T14" fmla="*/ 198 w 248"/>
                <a:gd name="T15" fmla="*/ 22 h 230"/>
                <a:gd name="T16" fmla="*/ 225 w 248"/>
                <a:gd name="T17" fmla="*/ 46 h 230"/>
                <a:gd name="T18" fmla="*/ 244 w 248"/>
                <a:gd name="T19" fmla="*/ 80 h 230"/>
                <a:gd name="T20" fmla="*/ 248 w 248"/>
                <a:gd name="T21" fmla="*/ 114 h 230"/>
                <a:gd name="T22" fmla="*/ 244 w 248"/>
                <a:gd name="T23" fmla="*/ 151 h 230"/>
                <a:gd name="T24" fmla="*/ 225 w 248"/>
                <a:gd name="T25" fmla="*/ 181 h 230"/>
                <a:gd name="T26" fmla="*/ 198 w 248"/>
                <a:gd name="T27" fmla="*/ 209 h 230"/>
                <a:gd name="T28" fmla="*/ 165 w 248"/>
                <a:gd name="T29" fmla="*/ 224 h 230"/>
                <a:gd name="T30" fmla="*/ 126 w 248"/>
                <a:gd name="T31" fmla="*/ 230 h 230"/>
                <a:gd name="T32" fmla="*/ 86 w 248"/>
                <a:gd name="T33" fmla="*/ 224 h 230"/>
                <a:gd name="T34" fmla="*/ 53 w 248"/>
                <a:gd name="T35" fmla="*/ 209 h 230"/>
                <a:gd name="T36" fmla="*/ 27 w 248"/>
                <a:gd name="T37" fmla="*/ 181 h 230"/>
                <a:gd name="T38" fmla="*/ 7 w 248"/>
                <a:gd name="T39" fmla="*/ 151 h 230"/>
                <a:gd name="T40" fmla="*/ 0 w 248"/>
                <a:gd name="T41"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4"/>
                  </a:moveTo>
                  <a:lnTo>
                    <a:pt x="7" y="80"/>
                  </a:lnTo>
                  <a:lnTo>
                    <a:pt x="27" y="46"/>
                  </a:lnTo>
                  <a:lnTo>
                    <a:pt x="53" y="22"/>
                  </a:lnTo>
                  <a:lnTo>
                    <a:pt x="86" y="7"/>
                  </a:lnTo>
                  <a:lnTo>
                    <a:pt x="126" y="0"/>
                  </a:lnTo>
                  <a:lnTo>
                    <a:pt x="165" y="7"/>
                  </a:lnTo>
                  <a:lnTo>
                    <a:pt x="198" y="22"/>
                  </a:lnTo>
                  <a:lnTo>
                    <a:pt x="225" y="46"/>
                  </a:lnTo>
                  <a:lnTo>
                    <a:pt x="244" y="80"/>
                  </a:lnTo>
                  <a:lnTo>
                    <a:pt x="248" y="114"/>
                  </a:lnTo>
                  <a:lnTo>
                    <a:pt x="244" y="151"/>
                  </a:lnTo>
                  <a:lnTo>
                    <a:pt x="225" y="181"/>
                  </a:lnTo>
                  <a:lnTo>
                    <a:pt x="198" y="209"/>
                  </a:lnTo>
                  <a:lnTo>
                    <a:pt x="165" y="224"/>
                  </a:lnTo>
                  <a:lnTo>
                    <a:pt x="126" y="230"/>
                  </a:lnTo>
                  <a:lnTo>
                    <a:pt x="86" y="224"/>
                  </a:lnTo>
                  <a:lnTo>
                    <a:pt x="53" y="209"/>
                  </a:lnTo>
                  <a:lnTo>
                    <a:pt x="27" y="181"/>
                  </a:lnTo>
                  <a:lnTo>
                    <a:pt x="7" y="151"/>
                  </a:lnTo>
                  <a:lnTo>
                    <a:pt x="0" y="114"/>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2" name="Freeform 61">
              <a:extLst>
                <a:ext uri="{FF2B5EF4-FFF2-40B4-BE49-F238E27FC236}">
                  <a16:creationId xmlns:a16="http://schemas.microsoft.com/office/drawing/2014/main" id="{D5E212C5-E3C0-43D4-80C2-7B49448795AC}"/>
                </a:ext>
              </a:extLst>
            </p:cNvPr>
            <p:cNvSpPr>
              <a:spLocks/>
            </p:cNvSpPr>
            <p:nvPr/>
          </p:nvSpPr>
          <p:spPr bwMode="auto">
            <a:xfrm>
              <a:off x="2241" y="2576"/>
              <a:ext cx="171" cy="160"/>
            </a:xfrm>
            <a:custGeom>
              <a:avLst/>
              <a:gdLst>
                <a:gd name="T0" fmla="*/ 0 w 171"/>
                <a:gd name="T1" fmla="*/ 80 h 160"/>
                <a:gd name="T2" fmla="*/ 3 w 171"/>
                <a:gd name="T3" fmla="*/ 52 h 160"/>
                <a:gd name="T4" fmla="*/ 20 w 171"/>
                <a:gd name="T5" fmla="*/ 28 h 160"/>
                <a:gd name="T6" fmla="*/ 43 w 171"/>
                <a:gd name="T7" fmla="*/ 12 h 160"/>
                <a:gd name="T8" fmla="*/ 69 w 171"/>
                <a:gd name="T9" fmla="*/ 0 h 160"/>
                <a:gd name="T10" fmla="*/ 102 w 171"/>
                <a:gd name="T11" fmla="*/ 0 h 160"/>
                <a:gd name="T12" fmla="*/ 129 w 171"/>
                <a:gd name="T13" fmla="*/ 12 h 160"/>
                <a:gd name="T14" fmla="*/ 152 w 171"/>
                <a:gd name="T15" fmla="*/ 28 h 160"/>
                <a:gd name="T16" fmla="*/ 168 w 171"/>
                <a:gd name="T17" fmla="*/ 52 h 160"/>
                <a:gd name="T18" fmla="*/ 171 w 171"/>
                <a:gd name="T19" fmla="*/ 80 h 160"/>
                <a:gd name="T20" fmla="*/ 168 w 171"/>
                <a:gd name="T21" fmla="*/ 108 h 160"/>
                <a:gd name="T22" fmla="*/ 152 w 171"/>
                <a:gd name="T23" fmla="*/ 132 h 160"/>
                <a:gd name="T24" fmla="*/ 129 w 171"/>
                <a:gd name="T25" fmla="*/ 150 h 160"/>
                <a:gd name="T26" fmla="*/ 102 w 171"/>
                <a:gd name="T27" fmla="*/ 160 h 160"/>
                <a:gd name="T28" fmla="*/ 69 w 171"/>
                <a:gd name="T29" fmla="*/ 160 h 160"/>
                <a:gd name="T30" fmla="*/ 43 w 171"/>
                <a:gd name="T31" fmla="*/ 150 h 160"/>
                <a:gd name="T32" fmla="*/ 20 w 171"/>
                <a:gd name="T33" fmla="*/ 132 h 160"/>
                <a:gd name="T34" fmla="*/ 3 w 171"/>
                <a:gd name="T35" fmla="*/ 108 h 160"/>
                <a:gd name="T36" fmla="*/ 0 w 171"/>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160">
                  <a:moveTo>
                    <a:pt x="0" y="80"/>
                  </a:moveTo>
                  <a:lnTo>
                    <a:pt x="3" y="52"/>
                  </a:lnTo>
                  <a:lnTo>
                    <a:pt x="20" y="28"/>
                  </a:lnTo>
                  <a:lnTo>
                    <a:pt x="43" y="12"/>
                  </a:lnTo>
                  <a:lnTo>
                    <a:pt x="69" y="0"/>
                  </a:lnTo>
                  <a:lnTo>
                    <a:pt x="102" y="0"/>
                  </a:lnTo>
                  <a:lnTo>
                    <a:pt x="129" y="12"/>
                  </a:lnTo>
                  <a:lnTo>
                    <a:pt x="152" y="28"/>
                  </a:lnTo>
                  <a:lnTo>
                    <a:pt x="168" y="52"/>
                  </a:lnTo>
                  <a:lnTo>
                    <a:pt x="171" y="80"/>
                  </a:lnTo>
                  <a:lnTo>
                    <a:pt x="168" y="108"/>
                  </a:lnTo>
                  <a:lnTo>
                    <a:pt x="152" y="132"/>
                  </a:lnTo>
                  <a:lnTo>
                    <a:pt x="129" y="150"/>
                  </a:lnTo>
                  <a:lnTo>
                    <a:pt x="102" y="160"/>
                  </a:lnTo>
                  <a:lnTo>
                    <a:pt x="69" y="160"/>
                  </a:lnTo>
                  <a:lnTo>
                    <a:pt x="43" y="150"/>
                  </a:lnTo>
                  <a:lnTo>
                    <a:pt x="20" y="132"/>
                  </a:lnTo>
                  <a:lnTo>
                    <a:pt x="3" y="108"/>
                  </a:lnTo>
                  <a:lnTo>
                    <a:pt x="0" y="80"/>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3" name="Rectangle 62">
              <a:extLst>
                <a:ext uri="{FF2B5EF4-FFF2-40B4-BE49-F238E27FC236}">
                  <a16:creationId xmlns:a16="http://schemas.microsoft.com/office/drawing/2014/main" id="{35E6923A-74AF-4F6C-A7AD-D11560B4D84C}"/>
                </a:ext>
              </a:extLst>
            </p:cNvPr>
            <p:cNvSpPr>
              <a:spLocks noChangeArrowheads="1"/>
            </p:cNvSpPr>
            <p:nvPr/>
          </p:nvSpPr>
          <p:spPr bwMode="auto">
            <a:xfrm>
              <a:off x="1918" y="3005"/>
              <a:ext cx="83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Arial" panose="020B0604020202020204" pitchFamily="34" charset="0"/>
                </a:rPr>
                <a:t>Group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63">
              <a:extLst>
                <a:ext uri="{FF2B5EF4-FFF2-40B4-BE49-F238E27FC236}">
                  <a16:creationId xmlns:a16="http://schemas.microsoft.com/office/drawing/2014/main" id="{53DF3A8B-C1A5-49FE-95F0-C91CF1C8E8C2}"/>
                </a:ext>
              </a:extLst>
            </p:cNvPr>
            <p:cNvSpPr>
              <a:spLocks noChangeArrowheads="1"/>
            </p:cNvSpPr>
            <p:nvPr/>
          </p:nvSpPr>
          <p:spPr bwMode="auto">
            <a:xfrm>
              <a:off x="2970" y="3005"/>
              <a:ext cx="83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Arial" panose="020B0604020202020204" pitchFamily="34" charset="0"/>
                </a:rPr>
                <a:t>Group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64">
              <a:extLst>
                <a:ext uri="{FF2B5EF4-FFF2-40B4-BE49-F238E27FC236}">
                  <a16:creationId xmlns:a16="http://schemas.microsoft.com/office/drawing/2014/main" id="{AB369A65-6B85-46A7-9AF8-78A5C050F994}"/>
                </a:ext>
              </a:extLst>
            </p:cNvPr>
            <p:cNvSpPr>
              <a:spLocks noChangeArrowheads="1"/>
            </p:cNvSpPr>
            <p:nvPr/>
          </p:nvSpPr>
          <p:spPr bwMode="auto">
            <a:xfrm>
              <a:off x="3959" y="3005"/>
              <a:ext cx="83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Arial" panose="020B0604020202020204" pitchFamily="34" charset="0"/>
                </a:rPr>
                <a:t>Group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Freeform 65">
              <a:extLst>
                <a:ext uri="{FF2B5EF4-FFF2-40B4-BE49-F238E27FC236}">
                  <a16:creationId xmlns:a16="http://schemas.microsoft.com/office/drawing/2014/main" id="{56850572-0BA3-4BDF-9E85-8E1AB0BAD31F}"/>
                </a:ext>
              </a:extLst>
            </p:cNvPr>
            <p:cNvSpPr>
              <a:spLocks/>
            </p:cNvSpPr>
            <p:nvPr/>
          </p:nvSpPr>
          <p:spPr bwMode="auto">
            <a:xfrm>
              <a:off x="2201" y="2226"/>
              <a:ext cx="248" cy="231"/>
            </a:xfrm>
            <a:custGeom>
              <a:avLst/>
              <a:gdLst>
                <a:gd name="T0" fmla="*/ 0 w 248"/>
                <a:gd name="T1" fmla="*/ 114 h 231"/>
                <a:gd name="T2" fmla="*/ 7 w 248"/>
                <a:gd name="T3" fmla="*/ 80 h 231"/>
                <a:gd name="T4" fmla="*/ 27 w 248"/>
                <a:gd name="T5" fmla="*/ 46 h 231"/>
                <a:gd name="T6" fmla="*/ 53 w 248"/>
                <a:gd name="T7" fmla="*/ 22 h 231"/>
                <a:gd name="T8" fmla="*/ 86 w 248"/>
                <a:gd name="T9" fmla="*/ 7 h 231"/>
                <a:gd name="T10" fmla="*/ 126 w 248"/>
                <a:gd name="T11" fmla="*/ 0 h 231"/>
                <a:gd name="T12" fmla="*/ 165 w 248"/>
                <a:gd name="T13" fmla="*/ 7 h 231"/>
                <a:gd name="T14" fmla="*/ 198 w 248"/>
                <a:gd name="T15" fmla="*/ 22 h 231"/>
                <a:gd name="T16" fmla="*/ 225 w 248"/>
                <a:gd name="T17" fmla="*/ 46 h 231"/>
                <a:gd name="T18" fmla="*/ 244 w 248"/>
                <a:gd name="T19" fmla="*/ 80 h 231"/>
                <a:gd name="T20" fmla="*/ 248 w 248"/>
                <a:gd name="T21" fmla="*/ 114 h 231"/>
                <a:gd name="T22" fmla="*/ 244 w 248"/>
                <a:gd name="T23" fmla="*/ 151 h 231"/>
                <a:gd name="T24" fmla="*/ 225 w 248"/>
                <a:gd name="T25" fmla="*/ 181 h 231"/>
                <a:gd name="T26" fmla="*/ 198 w 248"/>
                <a:gd name="T27" fmla="*/ 209 h 231"/>
                <a:gd name="T28" fmla="*/ 165 w 248"/>
                <a:gd name="T29" fmla="*/ 224 h 231"/>
                <a:gd name="T30" fmla="*/ 126 w 248"/>
                <a:gd name="T31" fmla="*/ 231 h 231"/>
                <a:gd name="T32" fmla="*/ 86 w 248"/>
                <a:gd name="T33" fmla="*/ 224 h 231"/>
                <a:gd name="T34" fmla="*/ 53 w 248"/>
                <a:gd name="T35" fmla="*/ 209 h 231"/>
                <a:gd name="T36" fmla="*/ 27 w 248"/>
                <a:gd name="T37" fmla="*/ 181 h 231"/>
                <a:gd name="T38" fmla="*/ 7 w 248"/>
                <a:gd name="T39" fmla="*/ 151 h 231"/>
                <a:gd name="T40" fmla="*/ 0 w 248"/>
                <a:gd name="T41" fmla="*/ 11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1">
                  <a:moveTo>
                    <a:pt x="0" y="114"/>
                  </a:moveTo>
                  <a:lnTo>
                    <a:pt x="7" y="80"/>
                  </a:lnTo>
                  <a:lnTo>
                    <a:pt x="27" y="46"/>
                  </a:lnTo>
                  <a:lnTo>
                    <a:pt x="53" y="22"/>
                  </a:lnTo>
                  <a:lnTo>
                    <a:pt x="86" y="7"/>
                  </a:lnTo>
                  <a:lnTo>
                    <a:pt x="126" y="0"/>
                  </a:lnTo>
                  <a:lnTo>
                    <a:pt x="165" y="7"/>
                  </a:lnTo>
                  <a:lnTo>
                    <a:pt x="198" y="22"/>
                  </a:lnTo>
                  <a:lnTo>
                    <a:pt x="225" y="46"/>
                  </a:lnTo>
                  <a:lnTo>
                    <a:pt x="244" y="80"/>
                  </a:lnTo>
                  <a:lnTo>
                    <a:pt x="248" y="114"/>
                  </a:lnTo>
                  <a:lnTo>
                    <a:pt x="244" y="151"/>
                  </a:lnTo>
                  <a:lnTo>
                    <a:pt x="225" y="181"/>
                  </a:lnTo>
                  <a:lnTo>
                    <a:pt x="198" y="209"/>
                  </a:lnTo>
                  <a:lnTo>
                    <a:pt x="165" y="224"/>
                  </a:lnTo>
                  <a:lnTo>
                    <a:pt x="126" y="231"/>
                  </a:lnTo>
                  <a:lnTo>
                    <a:pt x="86" y="224"/>
                  </a:lnTo>
                  <a:lnTo>
                    <a:pt x="53" y="209"/>
                  </a:lnTo>
                  <a:lnTo>
                    <a:pt x="27" y="181"/>
                  </a:lnTo>
                  <a:lnTo>
                    <a:pt x="7" y="151"/>
                  </a:lnTo>
                  <a:lnTo>
                    <a:pt x="0" y="114"/>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7" name="Freeform 66">
              <a:extLst>
                <a:ext uri="{FF2B5EF4-FFF2-40B4-BE49-F238E27FC236}">
                  <a16:creationId xmlns:a16="http://schemas.microsoft.com/office/drawing/2014/main" id="{407F0768-3456-4D28-9AB5-A920E8964AB2}"/>
                </a:ext>
              </a:extLst>
            </p:cNvPr>
            <p:cNvSpPr>
              <a:spLocks/>
            </p:cNvSpPr>
            <p:nvPr/>
          </p:nvSpPr>
          <p:spPr bwMode="auto">
            <a:xfrm>
              <a:off x="2241" y="2260"/>
              <a:ext cx="171" cy="160"/>
            </a:xfrm>
            <a:custGeom>
              <a:avLst/>
              <a:gdLst>
                <a:gd name="T0" fmla="*/ 0 w 171"/>
                <a:gd name="T1" fmla="*/ 80 h 160"/>
                <a:gd name="T2" fmla="*/ 3 w 171"/>
                <a:gd name="T3" fmla="*/ 52 h 160"/>
                <a:gd name="T4" fmla="*/ 20 w 171"/>
                <a:gd name="T5" fmla="*/ 28 h 160"/>
                <a:gd name="T6" fmla="*/ 43 w 171"/>
                <a:gd name="T7" fmla="*/ 9 h 160"/>
                <a:gd name="T8" fmla="*/ 69 w 171"/>
                <a:gd name="T9" fmla="*/ 0 h 160"/>
                <a:gd name="T10" fmla="*/ 102 w 171"/>
                <a:gd name="T11" fmla="*/ 0 h 160"/>
                <a:gd name="T12" fmla="*/ 129 w 171"/>
                <a:gd name="T13" fmla="*/ 9 h 160"/>
                <a:gd name="T14" fmla="*/ 152 w 171"/>
                <a:gd name="T15" fmla="*/ 28 h 160"/>
                <a:gd name="T16" fmla="*/ 168 w 171"/>
                <a:gd name="T17" fmla="*/ 52 h 160"/>
                <a:gd name="T18" fmla="*/ 171 w 171"/>
                <a:gd name="T19" fmla="*/ 80 h 160"/>
                <a:gd name="T20" fmla="*/ 168 w 171"/>
                <a:gd name="T21" fmla="*/ 108 h 160"/>
                <a:gd name="T22" fmla="*/ 152 w 171"/>
                <a:gd name="T23" fmla="*/ 132 h 160"/>
                <a:gd name="T24" fmla="*/ 129 w 171"/>
                <a:gd name="T25" fmla="*/ 150 h 160"/>
                <a:gd name="T26" fmla="*/ 102 w 171"/>
                <a:gd name="T27" fmla="*/ 160 h 160"/>
                <a:gd name="T28" fmla="*/ 69 w 171"/>
                <a:gd name="T29" fmla="*/ 160 h 160"/>
                <a:gd name="T30" fmla="*/ 43 w 171"/>
                <a:gd name="T31" fmla="*/ 150 h 160"/>
                <a:gd name="T32" fmla="*/ 20 w 171"/>
                <a:gd name="T33" fmla="*/ 132 h 160"/>
                <a:gd name="T34" fmla="*/ 3 w 171"/>
                <a:gd name="T35" fmla="*/ 108 h 160"/>
                <a:gd name="T36" fmla="*/ 0 w 171"/>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160">
                  <a:moveTo>
                    <a:pt x="0" y="80"/>
                  </a:moveTo>
                  <a:lnTo>
                    <a:pt x="3" y="52"/>
                  </a:lnTo>
                  <a:lnTo>
                    <a:pt x="20" y="28"/>
                  </a:lnTo>
                  <a:lnTo>
                    <a:pt x="43" y="9"/>
                  </a:lnTo>
                  <a:lnTo>
                    <a:pt x="69" y="0"/>
                  </a:lnTo>
                  <a:lnTo>
                    <a:pt x="102" y="0"/>
                  </a:lnTo>
                  <a:lnTo>
                    <a:pt x="129" y="9"/>
                  </a:lnTo>
                  <a:lnTo>
                    <a:pt x="152" y="28"/>
                  </a:lnTo>
                  <a:lnTo>
                    <a:pt x="168" y="52"/>
                  </a:lnTo>
                  <a:lnTo>
                    <a:pt x="171" y="80"/>
                  </a:lnTo>
                  <a:lnTo>
                    <a:pt x="168" y="108"/>
                  </a:lnTo>
                  <a:lnTo>
                    <a:pt x="152" y="132"/>
                  </a:lnTo>
                  <a:lnTo>
                    <a:pt x="129" y="150"/>
                  </a:lnTo>
                  <a:lnTo>
                    <a:pt x="102" y="160"/>
                  </a:lnTo>
                  <a:lnTo>
                    <a:pt x="69" y="160"/>
                  </a:lnTo>
                  <a:lnTo>
                    <a:pt x="43" y="150"/>
                  </a:lnTo>
                  <a:lnTo>
                    <a:pt x="20" y="132"/>
                  </a:lnTo>
                  <a:lnTo>
                    <a:pt x="3" y="108"/>
                  </a:lnTo>
                  <a:lnTo>
                    <a:pt x="0" y="80"/>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8" name="Freeform 67">
              <a:extLst>
                <a:ext uri="{FF2B5EF4-FFF2-40B4-BE49-F238E27FC236}">
                  <a16:creationId xmlns:a16="http://schemas.microsoft.com/office/drawing/2014/main" id="{BA88C2BE-BCCC-43C9-A79B-4C3CAD40FCF0}"/>
                </a:ext>
              </a:extLst>
            </p:cNvPr>
            <p:cNvSpPr>
              <a:spLocks/>
            </p:cNvSpPr>
            <p:nvPr/>
          </p:nvSpPr>
          <p:spPr bwMode="auto">
            <a:xfrm>
              <a:off x="2201" y="1910"/>
              <a:ext cx="248" cy="231"/>
            </a:xfrm>
            <a:custGeom>
              <a:avLst/>
              <a:gdLst>
                <a:gd name="T0" fmla="*/ 0 w 248"/>
                <a:gd name="T1" fmla="*/ 114 h 231"/>
                <a:gd name="T2" fmla="*/ 7 w 248"/>
                <a:gd name="T3" fmla="*/ 77 h 231"/>
                <a:gd name="T4" fmla="*/ 27 w 248"/>
                <a:gd name="T5" fmla="*/ 46 h 231"/>
                <a:gd name="T6" fmla="*/ 53 w 248"/>
                <a:gd name="T7" fmla="*/ 22 h 231"/>
                <a:gd name="T8" fmla="*/ 86 w 248"/>
                <a:gd name="T9" fmla="*/ 3 h 231"/>
                <a:gd name="T10" fmla="*/ 126 w 248"/>
                <a:gd name="T11" fmla="*/ 0 h 231"/>
                <a:gd name="T12" fmla="*/ 165 w 248"/>
                <a:gd name="T13" fmla="*/ 3 h 231"/>
                <a:gd name="T14" fmla="*/ 198 w 248"/>
                <a:gd name="T15" fmla="*/ 22 h 231"/>
                <a:gd name="T16" fmla="*/ 225 w 248"/>
                <a:gd name="T17" fmla="*/ 46 h 231"/>
                <a:gd name="T18" fmla="*/ 244 w 248"/>
                <a:gd name="T19" fmla="*/ 77 h 231"/>
                <a:gd name="T20" fmla="*/ 248 w 248"/>
                <a:gd name="T21" fmla="*/ 114 h 231"/>
                <a:gd name="T22" fmla="*/ 244 w 248"/>
                <a:gd name="T23" fmla="*/ 151 h 231"/>
                <a:gd name="T24" fmla="*/ 225 w 248"/>
                <a:gd name="T25" fmla="*/ 181 h 231"/>
                <a:gd name="T26" fmla="*/ 198 w 248"/>
                <a:gd name="T27" fmla="*/ 206 h 231"/>
                <a:gd name="T28" fmla="*/ 165 w 248"/>
                <a:gd name="T29" fmla="*/ 224 h 231"/>
                <a:gd name="T30" fmla="*/ 126 w 248"/>
                <a:gd name="T31" fmla="*/ 231 h 231"/>
                <a:gd name="T32" fmla="*/ 86 w 248"/>
                <a:gd name="T33" fmla="*/ 224 h 231"/>
                <a:gd name="T34" fmla="*/ 53 w 248"/>
                <a:gd name="T35" fmla="*/ 206 h 231"/>
                <a:gd name="T36" fmla="*/ 27 w 248"/>
                <a:gd name="T37" fmla="*/ 181 h 231"/>
                <a:gd name="T38" fmla="*/ 7 w 248"/>
                <a:gd name="T39" fmla="*/ 151 h 231"/>
                <a:gd name="T40" fmla="*/ 0 w 248"/>
                <a:gd name="T41" fmla="*/ 11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1">
                  <a:moveTo>
                    <a:pt x="0" y="114"/>
                  </a:moveTo>
                  <a:lnTo>
                    <a:pt x="7" y="77"/>
                  </a:lnTo>
                  <a:lnTo>
                    <a:pt x="27" y="46"/>
                  </a:lnTo>
                  <a:lnTo>
                    <a:pt x="53" y="22"/>
                  </a:lnTo>
                  <a:lnTo>
                    <a:pt x="86" y="3"/>
                  </a:lnTo>
                  <a:lnTo>
                    <a:pt x="126" y="0"/>
                  </a:lnTo>
                  <a:lnTo>
                    <a:pt x="165" y="3"/>
                  </a:lnTo>
                  <a:lnTo>
                    <a:pt x="198" y="22"/>
                  </a:lnTo>
                  <a:lnTo>
                    <a:pt x="225" y="46"/>
                  </a:lnTo>
                  <a:lnTo>
                    <a:pt x="244" y="77"/>
                  </a:lnTo>
                  <a:lnTo>
                    <a:pt x="248" y="114"/>
                  </a:lnTo>
                  <a:lnTo>
                    <a:pt x="244" y="151"/>
                  </a:lnTo>
                  <a:lnTo>
                    <a:pt x="225" y="181"/>
                  </a:lnTo>
                  <a:lnTo>
                    <a:pt x="198" y="206"/>
                  </a:lnTo>
                  <a:lnTo>
                    <a:pt x="165" y="224"/>
                  </a:lnTo>
                  <a:lnTo>
                    <a:pt x="126" y="231"/>
                  </a:lnTo>
                  <a:lnTo>
                    <a:pt x="86" y="224"/>
                  </a:lnTo>
                  <a:lnTo>
                    <a:pt x="53" y="206"/>
                  </a:lnTo>
                  <a:lnTo>
                    <a:pt x="27" y="181"/>
                  </a:lnTo>
                  <a:lnTo>
                    <a:pt x="7" y="151"/>
                  </a:lnTo>
                  <a:lnTo>
                    <a:pt x="0" y="114"/>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9" name="Freeform 68">
              <a:extLst>
                <a:ext uri="{FF2B5EF4-FFF2-40B4-BE49-F238E27FC236}">
                  <a16:creationId xmlns:a16="http://schemas.microsoft.com/office/drawing/2014/main" id="{B9CBF268-AF07-470F-ADCC-4F6E7BFF2E5E}"/>
                </a:ext>
              </a:extLst>
            </p:cNvPr>
            <p:cNvSpPr>
              <a:spLocks/>
            </p:cNvSpPr>
            <p:nvPr/>
          </p:nvSpPr>
          <p:spPr bwMode="auto">
            <a:xfrm>
              <a:off x="2241" y="1944"/>
              <a:ext cx="171" cy="160"/>
            </a:xfrm>
            <a:custGeom>
              <a:avLst/>
              <a:gdLst>
                <a:gd name="T0" fmla="*/ 0 w 171"/>
                <a:gd name="T1" fmla="*/ 80 h 160"/>
                <a:gd name="T2" fmla="*/ 3 w 171"/>
                <a:gd name="T3" fmla="*/ 52 h 160"/>
                <a:gd name="T4" fmla="*/ 20 w 171"/>
                <a:gd name="T5" fmla="*/ 28 h 160"/>
                <a:gd name="T6" fmla="*/ 43 w 171"/>
                <a:gd name="T7" fmla="*/ 9 h 160"/>
                <a:gd name="T8" fmla="*/ 69 w 171"/>
                <a:gd name="T9" fmla="*/ 0 h 160"/>
                <a:gd name="T10" fmla="*/ 102 w 171"/>
                <a:gd name="T11" fmla="*/ 0 h 160"/>
                <a:gd name="T12" fmla="*/ 129 w 171"/>
                <a:gd name="T13" fmla="*/ 9 h 160"/>
                <a:gd name="T14" fmla="*/ 152 w 171"/>
                <a:gd name="T15" fmla="*/ 28 h 160"/>
                <a:gd name="T16" fmla="*/ 168 w 171"/>
                <a:gd name="T17" fmla="*/ 52 h 160"/>
                <a:gd name="T18" fmla="*/ 171 w 171"/>
                <a:gd name="T19" fmla="*/ 80 h 160"/>
                <a:gd name="T20" fmla="*/ 168 w 171"/>
                <a:gd name="T21" fmla="*/ 108 h 160"/>
                <a:gd name="T22" fmla="*/ 152 w 171"/>
                <a:gd name="T23" fmla="*/ 132 h 160"/>
                <a:gd name="T24" fmla="*/ 129 w 171"/>
                <a:gd name="T25" fmla="*/ 151 h 160"/>
                <a:gd name="T26" fmla="*/ 102 w 171"/>
                <a:gd name="T27" fmla="*/ 160 h 160"/>
                <a:gd name="T28" fmla="*/ 69 w 171"/>
                <a:gd name="T29" fmla="*/ 160 h 160"/>
                <a:gd name="T30" fmla="*/ 43 w 171"/>
                <a:gd name="T31" fmla="*/ 151 h 160"/>
                <a:gd name="T32" fmla="*/ 20 w 171"/>
                <a:gd name="T33" fmla="*/ 132 h 160"/>
                <a:gd name="T34" fmla="*/ 3 w 171"/>
                <a:gd name="T35" fmla="*/ 108 h 160"/>
                <a:gd name="T36" fmla="*/ 0 w 171"/>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160">
                  <a:moveTo>
                    <a:pt x="0" y="80"/>
                  </a:moveTo>
                  <a:lnTo>
                    <a:pt x="3" y="52"/>
                  </a:lnTo>
                  <a:lnTo>
                    <a:pt x="20" y="28"/>
                  </a:lnTo>
                  <a:lnTo>
                    <a:pt x="43" y="9"/>
                  </a:lnTo>
                  <a:lnTo>
                    <a:pt x="69" y="0"/>
                  </a:lnTo>
                  <a:lnTo>
                    <a:pt x="102" y="0"/>
                  </a:lnTo>
                  <a:lnTo>
                    <a:pt x="129" y="9"/>
                  </a:lnTo>
                  <a:lnTo>
                    <a:pt x="152" y="28"/>
                  </a:lnTo>
                  <a:lnTo>
                    <a:pt x="168" y="52"/>
                  </a:lnTo>
                  <a:lnTo>
                    <a:pt x="171" y="80"/>
                  </a:lnTo>
                  <a:lnTo>
                    <a:pt x="168" y="108"/>
                  </a:lnTo>
                  <a:lnTo>
                    <a:pt x="152" y="132"/>
                  </a:lnTo>
                  <a:lnTo>
                    <a:pt x="129" y="151"/>
                  </a:lnTo>
                  <a:lnTo>
                    <a:pt x="102" y="160"/>
                  </a:lnTo>
                  <a:lnTo>
                    <a:pt x="69" y="160"/>
                  </a:lnTo>
                  <a:lnTo>
                    <a:pt x="43" y="151"/>
                  </a:lnTo>
                  <a:lnTo>
                    <a:pt x="20" y="132"/>
                  </a:lnTo>
                  <a:lnTo>
                    <a:pt x="3" y="108"/>
                  </a:lnTo>
                  <a:lnTo>
                    <a:pt x="0" y="80"/>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0" name="Freeform 69">
              <a:extLst>
                <a:ext uri="{FF2B5EF4-FFF2-40B4-BE49-F238E27FC236}">
                  <a16:creationId xmlns:a16="http://schemas.microsoft.com/office/drawing/2014/main" id="{72D9587A-C24F-4B60-BA79-7050ED5773B7}"/>
                </a:ext>
              </a:extLst>
            </p:cNvPr>
            <p:cNvSpPr>
              <a:spLocks/>
            </p:cNvSpPr>
            <p:nvPr/>
          </p:nvSpPr>
          <p:spPr bwMode="auto">
            <a:xfrm>
              <a:off x="3253" y="1334"/>
              <a:ext cx="248" cy="230"/>
            </a:xfrm>
            <a:custGeom>
              <a:avLst/>
              <a:gdLst>
                <a:gd name="T0" fmla="*/ 0 w 248"/>
                <a:gd name="T1" fmla="*/ 116 h 230"/>
                <a:gd name="T2" fmla="*/ 7 w 248"/>
                <a:gd name="T3" fmla="*/ 79 h 230"/>
                <a:gd name="T4" fmla="*/ 23 w 248"/>
                <a:gd name="T5" fmla="*/ 49 h 230"/>
                <a:gd name="T6" fmla="*/ 53 w 248"/>
                <a:gd name="T7" fmla="*/ 21 h 230"/>
                <a:gd name="T8" fmla="*/ 86 w 248"/>
                <a:gd name="T9" fmla="*/ 6 h 230"/>
                <a:gd name="T10" fmla="*/ 126 w 248"/>
                <a:gd name="T11" fmla="*/ 0 h 230"/>
                <a:gd name="T12" fmla="*/ 162 w 248"/>
                <a:gd name="T13" fmla="*/ 6 h 230"/>
                <a:gd name="T14" fmla="*/ 198 w 248"/>
                <a:gd name="T15" fmla="*/ 21 h 230"/>
                <a:gd name="T16" fmla="*/ 225 w 248"/>
                <a:gd name="T17" fmla="*/ 49 h 230"/>
                <a:gd name="T18" fmla="*/ 241 w 248"/>
                <a:gd name="T19" fmla="*/ 79 h 230"/>
                <a:gd name="T20" fmla="*/ 248 w 248"/>
                <a:gd name="T21" fmla="*/ 116 h 230"/>
                <a:gd name="T22" fmla="*/ 241 w 248"/>
                <a:gd name="T23" fmla="*/ 150 h 230"/>
                <a:gd name="T24" fmla="*/ 225 w 248"/>
                <a:gd name="T25" fmla="*/ 184 h 230"/>
                <a:gd name="T26" fmla="*/ 198 w 248"/>
                <a:gd name="T27" fmla="*/ 208 h 230"/>
                <a:gd name="T28" fmla="*/ 162 w 248"/>
                <a:gd name="T29" fmla="*/ 224 h 230"/>
                <a:gd name="T30" fmla="*/ 126 w 248"/>
                <a:gd name="T31" fmla="*/ 230 h 230"/>
                <a:gd name="T32" fmla="*/ 86 w 248"/>
                <a:gd name="T33" fmla="*/ 224 h 230"/>
                <a:gd name="T34" fmla="*/ 53 w 248"/>
                <a:gd name="T35" fmla="*/ 208 h 230"/>
                <a:gd name="T36" fmla="*/ 23 w 248"/>
                <a:gd name="T37" fmla="*/ 184 h 230"/>
                <a:gd name="T38" fmla="*/ 7 w 248"/>
                <a:gd name="T39" fmla="*/ 150 h 230"/>
                <a:gd name="T40" fmla="*/ 0 w 24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6"/>
                  </a:moveTo>
                  <a:lnTo>
                    <a:pt x="7" y="79"/>
                  </a:lnTo>
                  <a:lnTo>
                    <a:pt x="23" y="49"/>
                  </a:lnTo>
                  <a:lnTo>
                    <a:pt x="53" y="21"/>
                  </a:lnTo>
                  <a:lnTo>
                    <a:pt x="86" y="6"/>
                  </a:lnTo>
                  <a:lnTo>
                    <a:pt x="126" y="0"/>
                  </a:lnTo>
                  <a:lnTo>
                    <a:pt x="162" y="6"/>
                  </a:lnTo>
                  <a:lnTo>
                    <a:pt x="198" y="21"/>
                  </a:lnTo>
                  <a:lnTo>
                    <a:pt x="225" y="49"/>
                  </a:lnTo>
                  <a:lnTo>
                    <a:pt x="241" y="79"/>
                  </a:lnTo>
                  <a:lnTo>
                    <a:pt x="248" y="116"/>
                  </a:lnTo>
                  <a:lnTo>
                    <a:pt x="241" y="150"/>
                  </a:lnTo>
                  <a:lnTo>
                    <a:pt x="225" y="184"/>
                  </a:lnTo>
                  <a:lnTo>
                    <a:pt x="198" y="208"/>
                  </a:lnTo>
                  <a:lnTo>
                    <a:pt x="162" y="224"/>
                  </a:lnTo>
                  <a:lnTo>
                    <a:pt x="126" y="230"/>
                  </a:lnTo>
                  <a:lnTo>
                    <a:pt x="86" y="224"/>
                  </a:lnTo>
                  <a:lnTo>
                    <a:pt x="53" y="208"/>
                  </a:lnTo>
                  <a:lnTo>
                    <a:pt x="23" y="184"/>
                  </a:lnTo>
                  <a:lnTo>
                    <a:pt x="7" y="150"/>
                  </a:lnTo>
                  <a:lnTo>
                    <a:pt x="0" y="116"/>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1" name="Freeform 70">
              <a:extLst>
                <a:ext uri="{FF2B5EF4-FFF2-40B4-BE49-F238E27FC236}">
                  <a16:creationId xmlns:a16="http://schemas.microsoft.com/office/drawing/2014/main" id="{6E867D5D-DEFE-4903-A687-2FD1BF44BDA5}"/>
                </a:ext>
              </a:extLst>
            </p:cNvPr>
            <p:cNvSpPr>
              <a:spLocks/>
            </p:cNvSpPr>
            <p:nvPr/>
          </p:nvSpPr>
          <p:spPr bwMode="auto">
            <a:xfrm>
              <a:off x="3290" y="1370"/>
              <a:ext cx="174" cy="157"/>
            </a:xfrm>
            <a:custGeom>
              <a:avLst/>
              <a:gdLst>
                <a:gd name="T0" fmla="*/ 0 w 174"/>
                <a:gd name="T1" fmla="*/ 80 h 157"/>
                <a:gd name="T2" fmla="*/ 6 w 174"/>
                <a:gd name="T3" fmla="*/ 53 h 157"/>
                <a:gd name="T4" fmla="*/ 23 w 174"/>
                <a:gd name="T5" fmla="*/ 28 h 157"/>
                <a:gd name="T6" fmla="*/ 46 w 174"/>
                <a:gd name="T7" fmla="*/ 10 h 157"/>
                <a:gd name="T8" fmla="*/ 72 w 174"/>
                <a:gd name="T9" fmla="*/ 0 h 157"/>
                <a:gd name="T10" fmla="*/ 102 w 174"/>
                <a:gd name="T11" fmla="*/ 0 h 157"/>
                <a:gd name="T12" fmla="*/ 132 w 174"/>
                <a:gd name="T13" fmla="*/ 10 h 157"/>
                <a:gd name="T14" fmla="*/ 155 w 174"/>
                <a:gd name="T15" fmla="*/ 28 h 157"/>
                <a:gd name="T16" fmla="*/ 168 w 174"/>
                <a:gd name="T17" fmla="*/ 53 h 157"/>
                <a:gd name="T18" fmla="*/ 174 w 174"/>
                <a:gd name="T19" fmla="*/ 80 h 157"/>
                <a:gd name="T20" fmla="*/ 168 w 174"/>
                <a:gd name="T21" fmla="*/ 108 h 157"/>
                <a:gd name="T22" fmla="*/ 155 w 174"/>
                <a:gd name="T23" fmla="*/ 129 h 157"/>
                <a:gd name="T24" fmla="*/ 132 w 174"/>
                <a:gd name="T25" fmla="*/ 148 h 157"/>
                <a:gd name="T26" fmla="*/ 102 w 174"/>
                <a:gd name="T27" fmla="*/ 157 h 157"/>
                <a:gd name="T28" fmla="*/ 72 w 174"/>
                <a:gd name="T29" fmla="*/ 157 h 157"/>
                <a:gd name="T30" fmla="*/ 46 w 174"/>
                <a:gd name="T31" fmla="*/ 148 h 157"/>
                <a:gd name="T32" fmla="*/ 23 w 174"/>
                <a:gd name="T33" fmla="*/ 129 h 157"/>
                <a:gd name="T34" fmla="*/ 6 w 174"/>
                <a:gd name="T35" fmla="*/ 108 h 157"/>
                <a:gd name="T36" fmla="*/ 0 w 174"/>
                <a:gd name="T37" fmla="*/ 8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7">
                  <a:moveTo>
                    <a:pt x="0" y="80"/>
                  </a:moveTo>
                  <a:lnTo>
                    <a:pt x="6" y="53"/>
                  </a:lnTo>
                  <a:lnTo>
                    <a:pt x="23" y="28"/>
                  </a:lnTo>
                  <a:lnTo>
                    <a:pt x="46" y="10"/>
                  </a:lnTo>
                  <a:lnTo>
                    <a:pt x="72" y="0"/>
                  </a:lnTo>
                  <a:lnTo>
                    <a:pt x="102" y="0"/>
                  </a:lnTo>
                  <a:lnTo>
                    <a:pt x="132" y="10"/>
                  </a:lnTo>
                  <a:lnTo>
                    <a:pt x="155" y="28"/>
                  </a:lnTo>
                  <a:lnTo>
                    <a:pt x="168" y="53"/>
                  </a:lnTo>
                  <a:lnTo>
                    <a:pt x="174" y="80"/>
                  </a:lnTo>
                  <a:lnTo>
                    <a:pt x="168" y="108"/>
                  </a:lnTo>
                  <a:lnTo>
                    <a:pt x="155" y="129"/>
                  </a:lnTo>
                  <a:lnTo>
                    <a:pt x="132" y="148"/>
                  </a:lnTo>
                  <a:lnTo>
                    <a:pt x="102" y="157"/>
                  </a:lnTo>
                  <a:lnTo>
                    <a:pt x="72" y="157"/>
                  </a:lnTo>
                  <a:lnTo>
                    <a:pt x="46" y="148"/>
                  </a:lnTo>
                  <a:lnTo>
                    <a:pt x="23" y="129"/>
                  </a:lnTo>
                  <a:lnTo>
                    <a:pt x="6" y="108"/>
                  </a:lnTo>
                  <a:lnTo>
                    <a:pt x="0" y="80"/>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2" name="Freeform 71">
              <a:extLst>
                <a:ext uri="{FF2B5EF4-FFF2-40B4-BE49-F238E27FC236}">
                  <a16:creationId xmlns:a16="http://schemas.microsoft.com/office/drawing/2014/main" id="{D4A491EF-B26F-43B0-AB47-7BDAF2B9E48D}"/>
                </a:ext>
              </a:extLst>
            </p:cNvPr>
            <p:cNvSpPr>
              <a:spLocks/>
            </p:cNvSpPr>
            <p:nvPr/>
          </p:nvSpPr>
          <p:spPr bwMode="auto">
            <a:xfrm>
              <a:off x="3253" y="1591"/>
              <a:ext cx="248" cy="230"/>
            </a:xfrm>
            <a:custGeom>
              <a:avLst/>
              <a:gdLst>
                <a:gd name="T0" fmla="*/ 0 w 248"/>
                <a:gd name="T1" fmla="*/ 114 h 230"/>
                <a:gd name="T2" fmla="*/ 7 w 248"/>
                <a:gd name="T3" fmla="*/ 80 h 230"/>
                <a:gd name="T4" fmla="*/ 23 w 248"/>
                <a:gd name="T5" fmla="*/ 46 h 230"/>
                <a:gd name="T6" fmla="*/ 53 w 248"/>
                <a:gd name="T7" fmla="*/ 22 h 230"/>
                <a:gd name="T8" fmla="*/ 86 w 248"/>
                <a:gd name="T9" fmla="*/ 3 h 230"/>
                <a:gd name="T10" fmla="*/ 126 w 248"/>
                <a:gd name="T11" fmla="*/ 0 h 230"/>
                <a:gd name="T12" fmla="*/ 162 w 248"/>
                <a:gd name="T13" fmla="*/ 3 h 230"/>
                <a:gd name="T14" fmla="*/ 198 w 248"/>
                <a:gd name="T15" fmla="*/ 22 h 230"/>
                <a:gd name="T16" fmla="*/ 225 w 248"/>
                <a:gd name="T17" fmla="*/ 46 h 230"/>
                <a:gd name="T18" fmla="*/ 241 w 248"/>
                <a:gd name="T19" fmla="*/ 80 h 230"/>
                <a:gd name="T20" fmla="*/ 248 w 248"/>
                <a:gd name="T21" fmla="*/ 114 h 230"/>
                <a:gd name="T22" fmla="*/ 241 w 248"/>
                <a:gd name="T23" fmla="*/ 151 h 230"/>
                <a:gd name="T24" fmla="*/ 225 w 248"/>
                <a:gd name="T25" fmla="*/ 181 h 230"/>
                <a:gd name="T26" fmla="*/ 198 w 248"/>
                <a:gd name="T27" fmla="*/ 206 h 230"/>
                <a:gd name="T28" fmla="*/ 162 w 248"/>
                <a:gd name="T29" fmla="*/ 224 h 230"/>
                <a:gd name="T30" fmla="*/ 126 w 248"/>
                <a:gd name="T31" fmla="*/ 230 h 230"/>
                <a:gd name="T32" fmla="*/ 86 w 248"/>
                <a:gd name="T33" fmla="*/ 224 h 230"/>
                <a:gd name="T34" fmla="*/ 53 w 248"/>
                <a:gd name="T35" fmla="*/ 206 h 230"/>
                <a:gd name="T36" fmla="*/ 23 w 248"/>
                <a:gd name="T37" fmla="*/ 181 h 230"/>
                <a:gd name="T38" fmla="*/ 7 w 248"/>
                <a:gd name="T39" fmla="*/ 151 h 230"/>
                <a:gd name="T40" fmla="*/ 0 w 248"/>
                <a:gd name="T41"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4"/>
                  </a:moveTo>
                  <a:lnTo>
                    <a:pt x="7" y="80"/>
                  </a:lnTo>
                  <a:lnTo>
                    <a:pt x="23" y="46"/>
                  </a:lnTo>
                  <a:lnTo>
                    <a:pt x="53" y="22"/>
                  </a:lnTo>
                  <a:lnTo>
                    <a:pt x="86" y="3"/>
                  </a:lnTo>
                  <a:lnTo>
                    <a:pt x="126" y="0"/>
                  </a:lnTo>
                  <a:lnTo>
                    <a:pt x="162" y="3"/>
                  </a:lnTo>
                  <a:lnTo>
                    <a:pt x="198" y="22"/>
                  </a:lnTo>
                  <a:lnTo>
                    <a:pt x="225" y="46"/>
                  </a:lnTo>
                  <a:lnTo>
                    <a:pt x="241" y="80"/>
                  </a:lnTo>
                  <a:lnTo>
                    <a:pt x="248" y="114"/>
                  </a:lnTo>
                  <a:lnTo>
                    <a:pt x="241" y="151"/>
                  </a:lnTo>
                  <a:lnTo>
                    <a:pt x="225" y="181"/>
                  </a:lnTo>
                  <a:lnTo>
                    <a:pt x="198" y="206"/>
                  </a:lnTo>
                  <a:lnTo>
                    <a:pt x="162" y="224"/>
                  </a:lnTo>
                  <a:lnTo>
                    <a:pt x="126" y="230"/>
                  </a:lnTo>
                  <a:lnTo>
                    <a:pt x="86" y="224"/>
                  </a:lnTo>
                  <a:lnTo>
                    <a:pt x="53" y="206"/>
                  </a:lnTo>
                  <a:lnTo>
                    <a:pt x="23" y="181"/>
                  </a:lnTo>
                  <a:lnTo>
                    <a:pt x="7" y="151"/>
                  </a:lnTo>
                  <a:lnTo>
                    <a:pt x="0" y="114"/>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3" name="Freeform 72">
              <a:extLst>
                <a:ext uri="{FF2B5EF4-FFF2-40B4-BE49-F238E27FC236}">
                  <a16:creationId xmlns:a16="http://schemas.microsoft.com/office/drawing/2014/main" id="{35AAF578-BFC7-4636-9F80-F266AC66C56F}"/>
                </a:ext>
              </a:extLst>
            </p:cNvPr>
            <p:cNvSpPr>
              <a:spLocks/>
            </p:cNvSpPr>
            <p:nvPr/>
          </p:nvSpPr>
          <p:spPr bwMode="auto">
            <a:xfrm>
              <a:off x="3290" y="1625"/>
              <a:ext cx="174" cy="160"/>
            </a:xfrm>
            <a:custGeom>
              <a:avLst/>
              <a:gdLst>
                <a:gd name="T0" fmla="*/ 0 w 174"/>
                <a:gd name="T1" fmla="*/ 80 h 160"/>
                <a:gd name="T2" fmla="*/ 6 w 174"/>
                <a:gd name="T3" fmla="*/ 52 h 160"/>
                <a:gd name="T4" fmla="*/ 23 w 174"/>
                <a:gd name="T5" fmla="*/ 28 h 160"/>
                <a:gd name="T6" fmla="*/ 46 w 174"/>
                <a:gd name="T7" fmla="*/ 9 h 160"/>
                <a:gd name="T8" fmla="*/ 72 w 174"/>
                <a:gd name="T9" fmla="*/ 0 h 160"/>
                <a:gd name="T10" fmla="*/ 102 w 174"/>
                <a:gd name="T11" fmla="*/ 0 h 160"/>
                <a:gd name="T12" fmla="*/ 132 w 174"/>
                <a:gd name="T13" fmla="*/ 9 h 160"/>
                <a:gd name="T14" fmla="*/ 155 w 174"/>
                <a:gd name="T15" fmla="*/ 28 h 160"/>
                <a:gd name="T16" fmla="*/ 168 w 174"/>
                <a:gd name="T17" fmla="*/ 52 h 160"/>
                <a:gd name="T18" fmla="*/ 174 w 174"/>
                <a:gd name="T19" fmla="*/ 80 h 160"/>
                <a:gd name="T20" fmla="*/ 168 w 174"/>
                <a:gd name="T21" fmla="*/ 107 h 160"/>
                <a:gd name="T22" fmla="*/ 155 w 174"/>
                <a:gd name="T23" fmla="*/ 132 h 160"/>
                <a:gd name="T24" fmla="*/ 132 w 174"/>
                <a:gd name="T25" fmla="*/ 150 h 160"/>
                <a:gd name="T26" fmla="*/ 102 w 174"/>
                <a:gd name="T27" fmla="*/ 160 h 160"/>
                <a:gd name="T28" fmla="*/ 72 w 174"/>
                <a:gd name="T29" fmla="*/ 160 h 160"/>
                <a:gd name="T30" fmla="*/ 46 w 174"/>
                <a:gd name="T31" fmla="*/ 150 h 160"/>
                <a:gd name="T32" fmla="*/ 23 w 174"/>
                <a:gd name="T33" fmla="*/ 132 h 160"/>
                <a:gd name="T34" fmla="*/ 6 w 174"/>
                <a:gd name="T35" fmla="*/ 107 h 160"/>
                <a:gd name="T36" fmla="*/ 0 w 174"/>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60">
                  <a:moveTo>
                    <a:pt x="0" y="80"/>
                  </a:moveTo>
                  <a:lnTo>
                    <a:pt x="6" y="52"/>
                  </a:lnTo>
                  <a:lnTo>
                    <a:pt x="23" y="28"/>
                  </a:lnTo>
                  <a:lnTo>
                    <a:pt x="46" y="9"/>
                  </a:lnTo>
                  <a:lnTo>
                    <a:pt x="72" y="0"/>
                  </a:lnTo>
                  <a:lnTo>
                    <a:pt x="102" y="0"/>
                  </a:lnTo>
                  <a:lnTo>
                    <a:pt x="132" y="9"/>
                  </a:lnTo>
                  <a:lnTo>
                    <a:pt x="155" y="28"/>
                  </a:lnTo>
                  <a:lnTo>
                    <a:pt x="168" y="52"/>
                  </a:lnTo>
                  <a:lnTo>
                    <a:pt x="174" y="80"/>
                  </a:lnTo>
                  <a:lnTo>
                    <a:pt x="168" y="107"/>
                  </a:lnTo>
                  <a:lnTo>
                    <a:pt x="155" y="132"/>
                  </a:lnTo>
                  <a:lnTo>
                    <a:pt x="132" y="150"/>
                  </a:lnTo>
                  <a:lnTo>
                    <a:pt x="102" y="160"/>
                  </a:lnTo>
                  <a:lnTo>
                    <a:pt x="72" y="160"/>
                  </a:lnTo>
                  <a:lnTo>
                    <a:pt x="46" y="150"/>
                  </a:lnTo>
                  <a:lnTo>
                    <a:pt x="23" y="132"/>
                  </a:lnTo>
                  <a:lnTo>
                    <a:pt x="6" y="107"/>
                  </a:lnTo>
                  <a:lnTo>
                    <a:pt x="0" y="80"/>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4" name="Freeform 73">
              <a:extLst>
                <a:ext uri="{FF2B5EF4-FFF2-40B4-BE49-F238E27FC236}">
                  <a16:creationId xmlns:a16="http://schemas.microsoft.com/office/drawing/2014/main" id="{BFB82112-EA70-4089-A66B-3798FA318A31}"/>
                </a:ext>
              </a:extLst>
            </p:cNvPr>
            <p:cNvSpPr>
              <a:spLocks/>
            </p:cNvSpPr>
            <p:nvPr/>
          </p:nvSpPr>
          <p:spPr bwMode="auto">
            <a:xfrm>
              <a:off x="3253" y="2647"/>
              <a:ext cx="248" cy="230"/>
            </a:xfrm>
            <a:custGeom>
              <a:avLst/>
              <a:gdLst>
                <a:gd name="T0" fmla="*/ 0 w 248"/>
                <a:gd name="T1" fmla="*/ 116 h 230"/>
                <a:gd name="T2" fmla="*/ 7 w 248"/>
                <a:gd name="T3" fmla="*/ 79 h 230"/>
                <a:gd name="T4" fmla="*/ 23 w 248"/>
                <a:gd name="T5" fmla="*/ 49 h 230"/>
                <a:gd name="T6" fmla="*/ 53 w 248"/>
                <a:gd name="T7" fmla="*/ 21 h 230"/>
                <a:gd name="T8" fmla="*/ 86 w 248"/>
                <a:gd name="T9" fmla="*/ 6 h 230"/>
                <a:gd name="T10" fmla="*/ 126 w 248"/>
                <a:gd name="T11" fmla="*/ 0 h 230"/>
                <a:gd name="T12" fmla="*/ 162 w 248"/>
                <a:gd name="T13" fmla="*/ 6 h 230"/>
                <a:gd name="T14" fmla="*/ 198 w 248"/>
                <a:gd name="T15" fmla="*/ 21 h 230"/>
                <a:gd name="T16" fmla="*/ 225 w 248"/>
                <a:gd name="T17" fmla="*/ 49 h 230"/>
                <a:gd name="T18" fmla="*/ 241 w 248"/>
                <a:gd name="T19" fmla="*/ 79 h 230"/>
                <a:gd name="T20" fmla="*/ 248 w 248"/>
                <a:gd name="T21" fmla="*/ 116 h 230"/>
                <a:gd name="T22" fmla="*/ 241 w 248"/>
                <a:gd name="T23" fmla="*/ 150 h 230"/>
                <a:gd name="T24" fmla="*/ 225 w 248"/>
                <a:gd name="T25" fmla="*/ 184 h 230"/>
                <a:gd name="T26" fmla="*/ 198 w 248"/>
                <a:gd name="T27" fmla="*/ 208 h 230"/>
                <a:gd name="T28" fmla="*/ 162 w 248"/>
                <a:gd name="T29" fmla="*/ 224 h 230"/>
                <a:gd name="T30" fmla="*/ 126 w 248"/>
                <a:gd name="T31" fmla="*/ 230 h 230"/>
                <a:gd name="T32" fmla="*/ 86 w 248"/>
                <a:gd name="T33" fmla="*/ 224 h 230"/>
                <a:gd name="T34" fmla="*/ 53 w 248"/>
                <a:gd name="T35" fmla="*/ 208 h 230"/>
                <a:gd name="T36" fmla="*/ 23 w 248"/>
                <a:gd name="T37" fmla="*/ 184 h 230"/>
                <a:gd name="T38" fmla="*/ 7 w 248"/>
                <a:gd name="T39" fmla="*/ 150 h 230"/>
                <a:gd name="T40" fmla="*/ 0 w 24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6"/>
                  </a:moveTo>
                  <a:lnTo>
                    <a:pt x="7" y="79"/>
                  </a:lnTo>
                  <a:lnTo>
                    <a:pt x="23" y="49"/>
                  </a:lnTo>
                  <a:lnTo>
                    <a:pt x="53" y="21"/>
                  </a:lnTo>
                  <a:lnTo>
                    <a:pt x="86" y="6"/>
                  </a:lnTo>
                  <a:lnTo>
                    <a:pt x="126" y="0"/>
                  </a:lnTo>
                  <a:lnTo>
                    <a:pt x="162" y="6"/>
                  </a:lnTo>
                  <a:lnTo>
                    <a:pt x="198" y="21"/>
                  </a:lnTo>
                  <a:lnTo>
                    <a:pt x="225" y="49"/>
                  </a:lnTo>
                  <a:lnTo>
                    <a:pt x="241" y="79"/>
                  </a:lnTo>
                  <a:lnTo>
                    <a:pt x="248" y="116"/>
                  </a:lnTo>
                  <a:lnTo>
                    <a:pt x="241" y="150"/>
                  </a:lnTo>
                  <a:lnTo>
                    <a:pt x="225" y="184"/>
                  </a:lnTo>
                  <a:lnTo>
                    <a:pt x="198" y="208"/>
                  </a:lnTo>
                  <a:lnTo>
                    <a:pt x="162" y="224"/>
                  </a:lnTo>
                  <a:lnTo>
                    <a:pt x="126" y="230"/>
                  </a:lnTo>
                  <a:lnTo>
                    <a:pt x="86" y="224"/>
                  </a:lnTo>
                  <a:lnTo>
                    <a:pt x="53" y="208"/>
                  </a:lnTo>
                  <a:lnTo>
                    <a:pt x="23" y="184"/>
                  </a:lnTo>
                  <a:lnTo>
                    <a:pt x="7" y="150"/>
                  </a:lnTo>
                  <a:lnTo>
                    <a:pt x="0" y="116"/>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5" name="Freeform 74">
              <a:extLst>
                <a:ext uri="{FF2B5EF4-FFF2-40B4-BE49-F238E27FC236}">
                  <a16:creationId xmlns:a16="http://schemas.microsoft.com/office/drawing/2014/main" id="{E5C0814E-8B71-40C6-9BFD-B04F43DC5DFF}"/>
                </a:ext>
              </a:extLst>
            </p:cNvPr>
            <p:cNvSpPr>
              <a:spLocks/>
            </p:cNvSpPr>
            <p:nvPr/>
          </p:nvSpPr>
          <p:spPr bwMode="auto">
            <a:xfrm>
              <a:off x="3290" y="2684"/>
              <a:ext cx="174" cy="156"/>
            </a:xfrm>
            <a:custGeom>
              <a:avLst/>
              <a:gdLst>
                <a:gd name="T0" fmla="*/ 0 w 174"/>
                <a:gd name="T1" fmla="*/ 79 h 156"/>
                <a:gd name="T2" fmla="*/ 6 w 174"/>
                <a:gd name="T3" fmla="*/ 52 h 156"/>
                <a:gd name="T4" fmla="*/ 23 w 174"/>
                <a:gd name="T5" fmla="*/ 27 h 156"/>
                <a:gd name="T6" fmla="*/ 46 w 174"/>
                <a:gd name="T7" fmla="*/ 9 h 156"/>
                <a:gd name="T8" fmla="*/ 72 w 174"/>
                <a:gd name="T9" fmla="*/ 0 h 156"/>
                <a:gd name="T10" fmla="*/ 102 w 174"/>
                <a:gd name="T11" fmla="*/ 0 h 156"/>
                <a:gd name="T12" fmla="*/ 132 w 174"/>
                <a:gd name="T13" fmla="*/ 9 h 156"/>
                <a:gd name="T14" fmla="*/ 155 w 174"/>
                <a:gd name="T15" fmla="*/ 27 h 156"/>
                <a:gd name="T16" fmla="*/ 168 w 174"/>
                <a:gd name="T17" fmla="*/ 52 h 156"/>
                <a:gd name="T18" fmla="*/ 174 w 174"/>
                <a:gd name="T19" fmla="*/ 79 h 156"/>
                <a:gd name="T20" fmla="*/ 168 w 174"/>
                <a:gd name="T21" fmla="*/ 107 h 156"/>
                <a:gd name="T22" fmla="*/ 155 w 174"/>
                <a:gd name="T23" fmla="*/ 131 h 156"/>
                <a:gd name="T24" fmla="*/ 132 w 174"/>
                <a:gd name="T25" fmla="*/ 147 h 156"/>
                <a:gd name="T26" fmla="*/ 102 w 174"/>
                <a:gd name="T27" fmla="*/ 156 h 156"/>
                <a:gd name="T28" fmla="*/ 72 w 174"/>
                <a:gd name="T29" fmla="*/ 156 h 156"/>
                <a:gd name="T30" fmla="*/ 46 w 174"/>
                <a:gd name="T31" fmla="*/ 147 h 156"/>
                <a:gd name="T32" fmla="*/ 23 w 174"/>
                <a:gd name="T33" fmla="*/ 131 h 156"/>
                <a:gd name="T34" fmla="*/ 6 w 174"/>
                <a:gd name="T35" fmla="*/ 107 h 156"/>
                <a:gd name="T36" fmla="*/ 0 w 174"/>
                <a:gd name="T37" fmla="*/ 7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6">
                  <a:moveTo>
                    <a:pt x="0" y="79"/>
                  </a:moveTo>
                  <a:lnTo>
                    <a:pt x="6" y="52"/>
                  </a:lnTo>
                  <a:lnTo>
                    <a:pt x="23" y="27"/>
                  </a:lnTo>
                  <a:lnTo>
                    <a:pt x="46" y="9"/>
                  </a:lnTo>
                  <a:lnTo>
                    <a:pt x="72" y="0"/>
                  </a:lnTo>
                  <a:lnTo>
                    <a:pt x="102" y="0"/>
                  </a:lnTo>
                  <a:lnTo>
                    <a:pt x="132" y="9"/>
                  </a:lnTo>
                  <a:lnTo>
                    <a:pt x="155" y="27"/>
                  </a:lnTo>
                  <a:lnTo>
                    <a:pt x="168" y="52"/>
                  </a:lnTo>
                  <a:lnTo>
                    <a:pt x="174" y="79"/>
                  </a:lnTo>
                  <a:lnTo>
                    <a:pt x="168" y="107"/>
                  </a:lnTo>
                  <a:lnTo>
                    <a:pt x="155" y="131"/>
                  </a:lnTo>
                  <a:lnTo>
                    <a:pt x="132" y="147"/>
                  </a:lnTo>
                  <a:lnTo>
                    <a:pt x="102" y="156"/>
                  </a:lnTo>
                  <a:lnTo>
                    <a:pt x="72" y="156"/>
                  </a:lnTo>
                  <a:lnTo>
                    <a:pt x="46" y="147"/>
                  </a:lnTo>
                  <a:lnTo>
                    <a:pt x="23" y="131"/>
                  </a:lnTo>
                  <a:lnTo>
                    <a:pt x="6" y="107"/>
                  </a:lnTo>
                  <a:lnTo>
                    <a:pt x="0" y="79"/>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6" name="Freeform 75">
              <a:extLst>
                <a:ext uri="{FF2B5EF4-FFF2-40B4-BE49-F238E27FC236}">
                  <a16:creationId xmlns:a16="http://schemas.microsoft.com/office/drawing/2014/main" id="{7E2544D1-D8D0-44DD-9634-166D2EE1B763}"/>
                </a:ext>
              </a:extLst>
            </p:cNvPr>
            <p:cNvSpPr>
              <a:spLocks/>
            </p:cNvSpPr>
            <p:nvPr/>
          </p:nvSpPr>
          <p:spPr bwMode="auto">
            <a:xfrm>
              <a:off x="4243" y="1622"/>
              <a:ext cx="247" cy="230"/>
            </a:xfrm>
            <a:custGeom>
              <a:avLst/>
              <a:gdLst>
                <a:gd name="T0" fmla="*/ 0 w 247"/>
                <a:gd name="T1" fmla="*/ 114 h 230"/>
                <a:gd name="T2" fmla="*/ 6 w 247"/>
                <a:gd name="T3" fmla="*/ 80 h 230"/>
                <a:gd name="T4" fmla="*/ 23 w 247"/>
                <a:gd name="T5" fmla="*/ 46 h 230"/>
                <a:gd name="T6" fmla="*/ 52 w 247"/>
                <a:gd name="T7" fmla="*/ 22 h 230"/>
                <a:gd name="T8" fmla="*/ 85 w 247"/>
                <a:gd name="T9" fmla="*/ 6 h 230"/>
                <a:gd name="T10" fmla="*/ 125 w 247"/>
                <a:gd name="T11" fmla="*/ 0 h 230"/>
                <a:gd name="T12" fmla="*/ 161 w 247"/>
                <a:gd name="T13" fmla="*/ 6 h 230"/>
                <a:gd name="T14" fmla="*/ 198 w 247"/>
                <a:gd name="T15" fmla="*/ 22 h 230"/>
                <a:gd name="T16" fmla="*/ 224 w 247"/>
                <a:gd name="T17" fmla="*/ 46 h 230"/>
                <a:gd name="T18" fmla="*/ 240 w 247"/>
                <a:gd name="T19" fmla="*/ 80 h 230"/>
                <a:gd name="T20" fmla="*/ 247 w 247"/>
                <a:gd name="T21" fmla="*/ 114 h 230"/>
                <a:gd name="T22" fmla="*/ 240 w 247"/>
                <a:gd name="T23" fmla="*/ 150 h 230"/>
                <a:gd name="T24" fmla="*/ 224 w 247"/>
                <a:gd name="T25" fmla="*/ 181 h 230"/>
                <a:gd name="T26" fmla="*/ 198 w 247"/>
                <a:gd name="T27" fmla="*/ 209 h 230"/>
                <a:gd name="T28" fmla="*/ 161 w 247"/>
                <a:gd name="T29" fmla="*/ 224 h 230"/>
                <a:gd name="T30" fmla="*/ 125 w 247"/>
                <a:gd name="T31" fmla="*/ 230 h 230"/>
                <a:gd name="T32" fmla="*/ 85 w 247"/>
                <a:gd name="T33" fmla="*/ 224 h 230"/>
                <a:gd name="T34" fmla="*/ 52 w 247"/>
                <a:gd name="T35" fmla="*/ 209 h 230"/>
                <a:gd name="T36" fmla="*/ 23 w 247"/>
                <a:gd name="T37" fmla="*/ 181 h 230"/>
                <a:gd name="T38" fmla="*/ 6 w 247"/>
                <a:gd name="T39" fmla="*/ 150 h 230"/>
                <a:gd name="T40" fmla="*/ 0 w 247"/>
                <a:gd name="T41"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30">
                  <a:moveTo>
                    <a:pt x="0" y="114"/>
                  </a:moveTo>
                  <a:lnTo>
                    <a:pt x="6" y="80"/>
                  </a:lnTo>
                  <a:lnTo>
                    <a:pt x="23" y="46"/>
                  </a:lnTo>
                  <a:lnTo>
                    <a:pt x="52" y="22"/>
                  </a:lnTo>
                  <a:lnTo>
                    <a:pt x="85" y="6"/>
                  </a:lnTo>
                  <a:lnTo>
                    <a:pt x="125" y="0"/>
                  </a:lnTo>
                  <a:lnTo>
                    <a:pt x="161" y="6"/>
                  </a:lnTo>
                  <a:lnTo>
                    <a:pt x="198" y="22"/>
                  </a:lnTo>
                  <a:lnTo>
                    <a:pt x="224" y="46"/>
                  </a:lnTo>
                  <a:lnTo>
                    <a:pt x="240" y="80"/>
                  </a:lnTo>
                  <a:lnTo>
                    <a:pt x="247" y="114"/>
                  </a:lnTo>
                  <a:lnTo>
                    <a:pt x="240" y="150"/>
                  </a:lnTo>
                  <a:lnTo>
                    <a:pt x="224" y="181"/>
                  </a:lnTo>
                  <a:lnTo>
                    <a:pt x="198" y="209"/>
                  </a:lnTo>
                  <a:lnTo>
                    <a:pt x="161" y="224"/>
                  </a:lnTo>
                  <a:lnTo>
                    <a:pt x="125" y="230"/>
                  </a:lnTo>
                  <a:lnTo>
                    <a:pt x="85" y="224"/>
                  </a:lnTo>
                  <a:lnTo>
                    <a:pt x="52" y="209"/>
                  </a:lnTo>
                  <a:lnTo>
                    <a:pt x="23" y="181"/>
                  </a:lnTo>
                  <a:lnTo>
                    <a:pt x="6" y="150"/>
                  </a:lnTo>
                  <a:lnTo>
                    <a:pt x="0" y="114"/>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7" name="Freeform 76">
              <a:extLst>
                <a:ext uri="{FF2B5EF4-FFF2-40B4-BE49-F238E27FC236}">
                  <a16:creationId xmlns:a16="http://schemas.microsoft.com/office/drawing/2014/main" id="{DBDF1387-769A-4A1F-9CF1-ED068AEF1F82}"/>
                </a:ext>
              </a:extLst>
            </p:cNvPr>
            <p:cNvSpPr>
              <a:spLocks/>
            </p:cNvSpPr>
            <p:nvPr/>
          </p:nvSpPr>
          <p:spPr bwMode="auto">
            <a:xfrm>
              <a:off x="4279" y="1656"/>
              <a:ext cx="175" cy="159"/>
            </a:xfrm>
            <a:custGeom>
              <a:avLst/>
              <a:gdLst>
                <a:gd name="T0" fmla="*/ 0 w 175"/>
                <a:gd name="T1" fmla="*/ 80 h 159"/>
                <a:gd name="T2" fmla="*/ 7 w 175"/>
                <a:gd name="T3" fmla="*/ 52 h 159"/>
                <a:gd name="T4" fmla="*/ 23 w 175"/>
                <a:gd name="T5" fmla="*/ 27 h 159"/>
                <a:gd name="T6" fmla="*/ 46 w 175"/>
                <a:gd name="T7" fmla="*/ 12 h 159"/>
                <a:gd name="T8" fmla="*/ 73 w 175"/>
                <a:gd name="T9" fmla="*/ 0 h 159"/>
                <a:gd name="T10" fmla="*/ 102 w 175"/>
                <a:gd name="T11" fmla="*/ 0 h 159"/>
                <a:gd name="T12" fmla="*/ 132 w 175"/>
                <a:gd name="T13" fmla="*/ 12 h 159"/>
                <a:gd name="T14" fmla="*/ 155 w 175"/>
                <a:gd name="T15" fmla="*/ 27 h 159"/>
                <a:gd name="T16" fmla="*/ 168 w 175"/>
                <a:gd name="T17" fmla="*/ 52 h 159"/>
                <a:gd name="T18" fmla="*/ 175 w 175"/>
                <a:gd name="T19" fmla="*/ 80 h 159"/>
                <a:gd name="T20" fmla="*/ 168 w 175"/>
                <a:gd name="T21" fmla="*/ 107 h 159"/>
                <a:gd name="T22" fmla="*/ 155 w 175"/>
                <a:gd name="T23" fmla="*/ 132 h 159"/>
                <a:gd name="T24" fmla="*/ 132 w 175"/>
                <a:gd name="T25" fmla="*/ 150 h 159"/>
                <a:gd name="T26" fmla="*/ 102 w 175"/>
                <a:gd name="T27" fmla="*/ 159 h 159"/>
                <a:gd name="T28" fmla="*/ 73 w 175"/>
                <a:gd name="T29" fmla="*/ 159 h 159"/>
                <a:gd name="T30" fmla="*/ 46 w 175"/>
                <a:gd name="T31" fmla="*/ 150 h 159"/>
                <a:gd name="T32" fmla="*/ 23 w 175"/>
                <a:gd name="T33" fmla="*/ 132 h 159"/>
                <a:gd name="T34" fmla="*/ 7 w 175"/>
                <a:gd name="T35" fmla="*/ 107 h 159"/>
                <a:gd name="T36" fmla="*/ 0 w 175"/>
                <a:gd name="T37"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59">
                  <a:moveTo>
                    <a:pt x="0" y="80"/>
                  </a:moveTo>
                  <a:lnTo>
                    <a:pt x="7" y="52"/>
                  </a:lnTo>
                  <a:lnTo>
                    <a:pt x="23" y="27"/>
                  </a:lnTo>
                  <a:lnTo>
                    <a:pt x="46" y="12"/>
                  </a:lnTo>
                  <a:lnTo>
                    <a:pt x="73" y="0"/>
                  </a:lnTo>
                  <a:lnTo>
                    <a:pt x="102" y="0"/>
                  </a:lnTo>
                  <a:lnTo>
                    <a:pt x="132" y="12"/>
                  </a:lnTo>
                  <a:lnTo>
                    <a:pt x="155" y="27"/>
                  </a:lnTo>
                  <a:lnTo>
                    <a:pt x="168" y="52"/>
                  </a:lnTo>
                  <a:lnTo>
                    <a:pt x="175" y="80"/>
                  </a:lnTo>
                  <a:lnTo>
                    <a:pt x="168" y="107"/>
                  </a:lnTo>
                  <a:lnTo>
                    <a:pt x="155" y="132"/>
                  </a:lnTo>
                  <a:lnTo>
                    <a:pt x="132" y="150"/>
                  </a:lnTo>
                  <a:lnTo>
                    <a:pt x="102" y="159"/>
                  </a:lnTo>
                  <a:lnTo>
                    <a:pt x="73" y="159"/>
                  </a:lnTo>
                  <a:lnTo>
                    <a:pt x="46" y="150"/>
                  </a:lnTo>
                  <a:lnTo>
                    <a:pt x="23" y="132"/>
                  </a:lnTo>
                  <a:lnTo>
                    <a:pt x="7" y="107"/>
                  </a:lnTo>
                  <a:lnTo>
                    <a:pt x="0" y="80"/>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8" name="Freeform 77">
              <a:extLst>
                <a:ext uri="{FF2B5EF4-FFF2-40B4-BE49-F238E27FC236}">
                  <a16:creationId xmlns:a16="http://schemas.microsoft.com/office/drawing/2014/main" id="{59471A41-F41D-4C34-AEE3-EB32668B944D}"/>
                </a:ext>
              </a:extLst>
            </p:cNvPr>
            <p:cNvSpPr>
              <a:spLocks/>
            </p:cNvSpPr>
            <p:nvPr/>
          </p:nvSpPr>
          <p:spPr bwMode="auto">
            <a:xfrm>
              <a:off x="3253" y="2073"/>
              <a:ext cx="248" cy="230"/>
            </a:xfrm>
            <a:custGeom>
              <a:avLst/>
              <a:gdLst>
                <a:gd name="T0" fmla="*/ 0 w 248"/>
                <a:gd name="T1" fmla="*/ 114 h 230"/>
                <a:gd name="T2" fmla="*/ 7 w 248"/>
                <a:gd name="T3" fmla="*/ 80 h 230"/>
                <a:gd name="T4" fmla="*/ 23 w 248"/>
                <a:gd name="T5" fmla="*/ 46 h 230"/>
                <a:gd name="T6" fmla="*/ 53 w 248"/>
                <a:gd name="T7" fmla="*/ 22 h 230"/>
                <a:gd name="T8" fmla="*/ 86 w 248"/>
                <a:gd name="T9" fmla="*/ 3 h 230"/>
                <a:gd name="T10" fmla="*/ 126 w 248"/>
                <a:gd name="T11" fmla="*/ 0 h 230"/>
                <a:gd name="T12" fmla="*/ 162 w 248"/>
                <a:gd name="T13" fmla="*/ 3 h 230"/>
                <a:gd name="T14" fmla="*/ 198 w 248"/>
                <a:gd name="T15" fmla="*/ 22 h 230"/>
                <a:gd name="T16" fmla="*/ 225 w 248"/>
                <a:gd name="T17" fmla="*/ 46 h 230"/>
                <a:gd name="T18" fmla="*/ 241 w 248"/>
                <a:gd name="T19" fmla="*/ 80 h 230"/>
                <a:gd name="T20" fmla="*/ 248 w 248"/>
                <a:gd name="T21" fmla="*/ 114 h 230"/>
                <a:gd name="T22" fmla="*/ 241 w 248"/>
                <a:gd name="T23" fmla="*/ 150 h 230"/>
                <a:gd name="T24" fmla="*/ 225 w 248"/>
                <a:gd name="T25" fmla="*/ 181 h 230"/>
                <a:gd name="T26" fmla="*/ 198 w 248"/>
                <a:gd name="T27" fmla="*/ 206 h 230"/>
                <a:gd name="T28" fmla="*/ 162 w 248"/>
                <a:gd name="T29" fmla="*/ 224 h 230"/>
                <a:gd name="T30" fmla="*/ 126 w 248"/>
                <a:gd name="T31" fmla="*/ 230 h 230"/>
                <a:gd name="T32" fmla="*/ 86 w 248"/>
                <a:gd name="T33" fmla="*/ 224 h 230"/>
                <a:gd name="T34" fmla="*/ 53 w 248"/>
                <a:gd name="T35" fmla="*/ 206 h 230"/>
                <a:gd name="T36" fmla="*/ 23 w 248"/>
                <a:gd name="T37" fmla="*/ 181 h 230"/>
                <a:gd name="T38" fmla="*/ 7 w 248"/>
                <a:gd name="T39" fmla="*/ 150 h 230"/>
                <a:gd name="T40" fmla="*/ 0 w 248"/>
                <a:gd name="T41"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4"/>
                  </a:moveTo>
                  <a:lnTo>
                    <a:pt x="7" y="80"/>
                  </a:lnTo>
                  <a:lnTo>
                    <a:pt x="23" y="46"/>
                  </a:lnTo>
                  <a:lnTo>
                    <a:pt x="53" y="22"/>
                  </a:lnTo>
                  <a:lnTo>
                    <a:pt x="86" y="3"/>
                  </a:lnTo>
                  <a:lnTo>
                    <a:pt x="126" y="0"/>
                  </a:lnTo>
                  <a:lnTo>
                    <a:pt x="162" y="3"/>
                  </a:lnTo>
                  <a:lnTo>
                    <a:pt x="198" y="22"/>
                  </a:lnTo>
                  <a:lnTo>
                    <a:pt x="225" y="46"/>
                  </a:lnTo>
                  <a:lnTo>
                    <a:pt x="241" y="80"/>
                  </a:lnTo>
                  <a:lnTo>
                    <a:pt x="248" y="114"/>
                  </a:lnTo>
                  <a:lnTo>
                    <a:pt x="241" y="150"/>
                  </a:lnTo>
                  <a:lnTo>
                    <a:pt x="225" y="181"/>
                  </a:lnTo>
                  <a:lnTo>
                    <a:pt x="198" y="206"/>
                  </a:lnTo>
                  <a:lnTo>
                    <a:pt x="162" y="224"/>
                  </a:lnTo>
                  <a:lnTo>
                    <a:pt x="126" y="230"/>
                  </a:lnTo>
                  <a:lnTo>
                    <a:pt x="86" y="224"/>
                  </a:lnTo>
                  <a:lnTo>
                    <a:pt x="53" y="206"/>
                  </a:lnTo>
                  <a:lnTo>
                    <a:pt x="23" y="181"/>
                  </a:lnTo>
                  <a:lnTo>
                    <a:pt x="7" y="150"/>
                  </a:lnTo>
                  <a:lnTo>
                    <a:pt x="0" y="114"/>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9" name="Freeform 78">
              <a:extLst>
                <a:ext uri="{FF2B5EF4-FFF2-40B4-BE49-F238E27FC236}">
                  <a16:creationId xmlns:a16="http://schemas.microsoft.com/office/drawing/2014/main" id="{2258E9C1-B7CE-4E9E-A01B-34F5DF49001D}"/>
                </a:ext>
              </a:extLst>
            </p:cNvPr>
            <p:cNvSpPr>
              <a:spLocks/>
            </p:cNvSpPr>
            <p:nvPr/>
          </p:nvSpPr>
          <p:spPr bwMode="auto">
            <a:xfrm>
              <a:off x="3290" y="2107"/>
              <a:ext cx="174" cy="159"/>
            </a:xfrm>
            <a:custGeom>
              <a:avLst/>
              <a:gdLst>
                <a:gd name="T0" fmla="*/ 0 w 174"/>
                <a:gd name="T1" fmla="*/ 80 h 159"/>
                <a:gd name="T2" fmla="*/ 6 w 174"/>
                <a:gd name="T3" fmla="*/ 52 h 159"/>
                <a:gd name="T4" fmla="*/ 23 w 174"/>
                <a:gd name="T5" fmla="*/ 27 h 159"/>
                <a:gd name="T6" fmla="*/ 46 w 174"/>
                <a:gd name="T7" fmla="*/ 9 h 159"/>
                <a:gd name="T8" fmla="*/ 72 w 174"/>
                <a:gd name="T9" fmla="*/ 0 h 159"/>
                <a:gd name="T10" fmla="*/ 102 w 174"/>
                <a:gd name="T11" fmla="*/ 0 h 159"/>
                <a:gd name="T12" fmla="*/ 132 w 174"/>
                <a:gd name="T13" fmla="*/ 9 h 159"/>
                <a:gd name="T14" fmla="*/ 155 w 174"/>
                <a:gd name="T15" fmla="*/ 27 h 159"/>
                <a:gd name="T16" fmla="*/ 168 w 174"/>
                <a:gd name="T17" fmla="*/ 52 h 159"/>
                <a:gd name="T18" fmla="*/ 174 w 174"/>
                <a:gd name="T19" fmla="*/ 80 h 159"/>
                <a:gd name="T20" fmla="*/ 168 w 174"/>
                <a:gd name="T21" fmla="*/ 107 h 159"/>
                <a:gd name="T22" fmla="*/ 155 w 174"/>
                <a:gd name="T23" fmla="*/ 132 h 159"/>
                <a:gd name="T24" fmla="*/ 132 w 174"/>
                <a:gd name="T25" fmla="*/ 150 h 159"/>
                <a:gd name="T26" fmla="*/ 102 w 174"/>
                <a:gd name="T27" fmla="*/ 159 h 159"/>
                <a:gd name="T28" fmla="*/ 72 w 174"/>
                <a:gd name="T29" fmla="*/ 159 h 159"/>
                <a:gd name="T30" fmla="*/ 46 w 174"/>
                <a:gd name="T31" fmla="*/ 150 h 159"/>
                <a:gd name="T32" fmla="*/ 23 w 174"/>
                <a:gd name="T33" fmla="*/ 132 h 159"/>
                <a:gd name="T34" fmla="*/ 6 w 174"/>
                <a:gd name="T35" fmla="*/ 107 h 159"/>
                <a:gd name="T36" fmla="*/ 0 w 174"/>
                <a:gd name="T37"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9">
                  <a:moveTo>
                    <a:pt x="0" y="80"/>
                  </a:moveTo>
                  <a:lnTo>
                    <a:pt x="6" y="52"/>
                  </a:lnTo>
                  <a:lnTo>
                    <a:pt x="23" y="27"/>
                  </a:lnTo>
                  <a:lnTo>
                    <a:pt x="46" y="9"/>
                  </a:lnTo>
                  <a:lnTo>
                    <a:pt x="72" y="0"/>
                  </a:lnTo>
                  <a:lnTo>
                    <a:pt x="102" y="0"/>
                  </a:lnTo>
                  <a:lnTo>
                    <a:pt x="132" y="9"/>
                  </a:lnTo>
                  <a:lnTo>
                    <a:pt x="155" y="27"/>
                  </a:lnTo>
                  <a:lnTo>
                    <a:pt x="168" y="52"/>
                  </a:lnTo>
                  <a:lnTo>
                    <a:pt x="174" y="80"/>
                  </a:lnTo>
                  <a:lnTo>
                    <a:pt x="168" y="107"/>
                  </a:lnTo>
                  <a:lnTo>
                    <a:pt x="155" y="132"/>
                  </a:lnTo>
                  <a:lnTo>
                    <a:pt x="132" y="150"/>
                  </a:lnTo>
                  <a:lnTo>
                    <a:pt x="102" y="159"/>
                  </a:lnTo>
                  <a:lnTo>
                    <a:pt x="72" y="159"/>
                  </a:lnTo>
                  <a:lnTo>
                    <a:pt x="46" y="150"/>
                  </a:lnTo>
                  <a:lnTo>
                    <a:pt x="23" y="132"/>
                  </a:lnTo>
                  <a:lnTo>
                    <a:pt x="6" y="107"/>
                  </a:lnTo>
                  <a:lnTo>
                    <a:pt x="0" y="80"/>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0" name="Freeform 79">
              <a:extLst>
                <a:ext uri="{FF2B5EF4-FFF2-40B4-BE49-F238E27FC236}">
                  <a16:creationId xmlns:a16="http://schemas.microsoft.com/office/drawing/2014/main" id="{51D10509-C791-4D27-A56F-3736EFC623A0}"/>
                </a:ext>
              </a:extLst>
            </p:cNvPr>
            <p:cNvSpPr>
              <a:spLocks/>
            </p:cNvSpPr>
            <p:nvPr/>
          </p:nvSpPr>
          <p:spPr bwMode="auto">
            <a:xfrm>
              <a:off x="4243" y="1334"/>
              <a:ext cx="247" cy="230"/>
            </a:xfrm>
            <a:custGeom>
              <a:avLst/>
              <a:gdLst>
                <a:gd name="T0" fmla="*/ 0 w 247"/>
                <a:gd name="T1" fmla="*/ 116 h 230"/>
                <a:gd name="T2" fmla="*/ 6 w 247"/>
                <a:gd name="T3" fmla="*/ 79 h 230"/>
                <a:gd name="T4" fmla="*/ 23 w 247"/>
                <a:gd name="T5" fmla="*/ 49 h 230"/>
                <a:gd name="T6" fmla="*/ 52 w 247"/>
                <a:gd name="T7" fmla="*/ 21 h 230"/>
                <a:gd name="T8" fmla="*/ 85 w 247"/>
                <a:gd name="T9" fmla="*/ 6 h 230"/>
                <a:gd name="T10" fmla="*/ 125 w 247"/>
                <a:gd name="T11" fmla="*/ 0 h 230"/>
                <a:gd name="T12" fmla="*/ 161 w 247"/>
                <a:gd name="T13" fmla="*/ 6 h 230"/>
                <a:gd name="T14" fmla="*/ 198 w 247"/>
                <a:gd name="T15" fmla="*/ 21 h 230"/>
                <a:gd name="T16" fmla="*/ 224 w 247"/>
                <a:gd name="T17" fmla="*/ 49 h 230"/>
                <a:gd name="T18" fmla="*/ 240 w 247"/>
                <a:gd name="T19" fmla="*/ 79 h 230"/>
                <a:gd name="T20" fmla="*/ 247 w 247"/>
                <a:gd name="T21" fmla="*/ 116 h 230"/>
                <a:gd name="T22" fmla="*/ 240 w 247"/>
                <a:gd name="T23" fmla="*/ 150 h 230"/>
                <a:gd name="T24" fmla="*/ 224 w 247"/>
                <a:gd name="T25" fmla="*/ 184 h 230"/>
                <a:gd name="T26" fmla="*/ 198 w 247"/>
                <a:gd name="T27" fmla="*/ 208 h 230"/>
                <a:gd name="T28" fmla="*/ 161 w 247"/>
                <a:gd name="T29" fmla="*/ 224 h 230"/>
                <a:gd name="T30" fmla="*/ 125 w 247"/>
                <a:gd name="T31" fmla="*/ 230 h 230"/>
                <a:gd name="T32" fmla="*/ 85 w 247"/>
                <a:gd name="T33" fmla="*/ 224 h 230"/>
                <a:gd name="T34" fmla="*/ 52 w 247"/>
                <a:gd name="T35" fmla="*/ 208 h 230"/>
                <a:gd name="T36" fmla="*/ 23 w 247"/>
                <a:gd name="T37" fmla="*/ 184 h 230"/>
                <a:gd name="T38" fmla="*/ 6 w 247"/>
                <a:gd name="T39" fmla="*/ 150 h 230"/>
                <a:gd name="T40" fmla="*/ 0 w 247"/>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30">
                  <a:moveTo>
                    <a:pt x="0" y="116"/>
                  </a:moveTo>
                  <a:lnTo>
                    <a:pt x="6" y="79"/>
                  </a:lnTo>
                  <a:lnTo>
                    <a:pt x="23" y="49"/>
                  </a:lnTo>
                  <a:lnTo>
                    <a:pt x="52" y="21"/>
                  </a:lnTo>
                  <a:lnTo>
                    <a:pt x="85" y="6"/>
                  </a:lnTo>
                  <a:lnTo>
                    <a:pt x="125" y="0"/>
                  </a:lnTo>
                  <a:lnTo>
                    <a:pt x="161" y="6"/>
                  </a:lnTo>
                  <a:lnTo>
                    <a:pt x="198" y="21"/>
                  </a:lnTo>
                  <a:lnTo>
                    <a:pt x="224" y="49"/>
                  </a:lnTo>
                  <a:lnTo>
                    <a:pt x="240" y="79"/>
                  </a:lnTo>
                  <a:lnTo>
                    <a:pt x="247" y="116"/>
                  </a:lnTo>
                  <a:lnTo>
                    <a:pt x="240" y="150"/>
                  </a:lnTo>
                  <a:lnTo>
                    <a:pt x="224" y="184"/>
                  </a:lnTo>
                  <a:lnTo>
                    <a:pt x="198" y="208"/>
                  </a:lnTo>
                  <a:lnTo>
                    <a:pt x="161" y="224"/>
                  </a:lnTo>
                  <a:lnTo>
                    <a:pt x="125" y="230"/>
                  </a:lnTo>
                  <a:lnTo>
                    <a:pt x="85" y="224"/>
                  </a:lnTo>
                  <a:lnTo>
                    <a:pt x="52" y="208"/>
                  </a:lnTo>
                  <a:lnTo>
                    <a:pt x="23" y="184"/>
                  </a:lnTo>
                  <a:lnTo>
                    <a:pt x="6" y="150"/>
                  </a:lnTo>
                  <a:lnTo>
                    <a:pt x="0" y="116"/>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1" name="Freeform 80">
              <a:extLst>
                <a:ext uri="{FF2B5EF4-FFF2-40B4-BE49-F238E27FC236}">
                  <a16:creationId xmlns:a16="http://schemas.microsoft.com/office/drawing/2014/main" id="{1A4FC4C3-3A50-478A-9185-DF24A2C31B81}"/>
                </a:ext>
              </a:extLst>
            </p:cNvPr>
            <p:cNvSpPr>
              <a:spLocks/>
            </p:cNvSpPr>
            <p:nvPr/>
          </p:nvSpPr>
          <p:spPr bwMode="auto">
            <a:xfrm>
              <a:off x="4279" y="1370"/>
              <a:ext cx="175" cy="157"/>
            </a:xfrm>
            <a:custGeom>
              <a:avLst/>
              <a:gdLst>
                <a:gd name="T0" fmla="*/ 0 w 175"/>
                <a:gd name="T1" fmla="*/ 80 h 157"/>
                <a:gd name="T2" fmla="*/ 7 w 175"/>
                <a:gd name="T3" fmla="*/ 53 h 157"/>
                <a:gd name="T4" fmla="*/ 23 w 175"/>
                <a:gd name="T5" fmla="*/ 28 h 157"/>
                <a:gd name="T6" fmla="*/ 46 w 175"/>
                <a:gd name="T7" fmla="*/ 10 h 157"/>
                <a:gd name="T8" fmla="*/ 73 w 175"/>
                <a:gd name="T9" fmla="*/ 0 h 157"/>
                <a:gd name="T10" fmla="*/ 102 w 175"/>
                <a:gd name="T11" fmla="*/ 0 h 157"/>
                <a:gd name="T12" fmla="*/ 132 w 175"/>
                <a:gd name="T13" fmla="*/ 10 h 157"/>
                <a:gd name="T14" fmla="*/ 155 w 175"/>
                <a:gd name="T15" fmla="*/ 28 h 157"/>
                <a:gd name="T16" fmla="*/ 168 w 175"/>
                <a:gd name="T17" fmla="*/ 53 h 157"/>
                <a:gd name="T18" fmla="*/ 175 w 175"/>
                <a:gd name="T19" fmla="*/ 80 h 157"/>
                <a:gd name="T20" fmla="*/ 168 w 175"/>
                <a:gd name="T21" fmla="*/ 108 h 157"/>
                <a:gd name="T22" fmla="*/ 155 w 175"/>
                <a:gd name="T23" fmla="*/ 129 h 157"/>
                <a:gd name="T24" fmla="*/ 132 w 175"/>
                <a:gd name="T25" fmla="*/ 148 h 157"/>
                <a:gd name="T26" fmla="*/ 102 w 175"/>
                <a:gd name="T27" fmla="*/ 157 h 157"/>
                <a:gd name="T28" fmla="*/ 73 w 175"/>
                <a:gd name="T29" fmla="*/ 157 h 157"/>
                <a:gd name="T30" fmla="*/ 46 w 175"/>
                <a:gd name="T31" fmla="*/ 148 h 157"/>
                <a:gd name="T32" fmla="*/ 23 w 175"/>
                <a:gd name="T33" fmla="*/ 129 h 157"/>
                <a:gd name="T34" fmla="*/ 7 w 175"/>
                <a:gd name="T35" fmla="*/ 108 h 157"/>
                <a:gd name="T36" fmla="*/ 0 w 175"/>
                <a:gd name="T37" fmla="*/ 8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57">
                  <a:moveTo>
                    <a:pt x="0" y="80"/>
                  </a:moveTo>
                  <a:lnTo>
                    <a:pt x="7" y="53"/>
                  </a:lnTo>
                  <a:lnTo>
                    <a:pt x="23" y="28"/>
                  </a:lnTo>
                  <a:lnTo>
                    <a:pt x="46" y="10"/>
                  </a:lnTo>
                  <a:lnTo>
                    <a:pt x="73" y="0"/>
                  </a:lnTo>
                  <a:lnTo>
                    <a:pt x="102" y="0"/>
                  </a:lnTo>
                  <a:lnTo>
                    <a:pt x="132" y="10"/>
                  </a:lnTo>
                  <a:lnTo>
                    <a:pt x="155" y="28"/>
                  </a:lnTo>
                  <a:lnTo>
                    <a:pt x="168" y="53"/>
                  </a:lnTo>
                  <a:lnTo>
                    <a:pt x="175" y="80"/>
                  </a:lnTo>
                  <a:lnTo>
                    <a:pt x="168" y="108"/>
                  </a:lnTo>
                  <a:lnTo>
                    <a:pt x="155" y="129"/>
                  </a:lnTo>
                  <a:lnTo>
                    <a:pt x="132" y="148"/>
                  </a:lnTo>
                  <a:lnTo>
                    <a:pt x="102" y="157"/>
                  </a:lnTo>
                  <a:lnTo>
                    <a:pt x="73" y="157"/>
                  </a:lnTo>
                  <a:lnTo>
                    <a:pt x="46" y="148"/>
                  </a:lnTo>
                  <a:lnTo>
                    <a:pt x="23" y="129"/>
                  </a:lnTo>
                  <a:lnTo>
                    <a:pt x="7" y="108"/>
                  </a:lnTo>
                  <a:lnTo>
                    <a:pt x="0" y="80"/>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2" name="Freeform 81">
              <a:extLst>
                <a:ext uri="{FF2B5EF4-FFF2-40B4-BE49-F238E27FC236}">
                  <a16:creationId xmlns:a16="http://schemas.microsoft.com/office/drawing/2014/main" id="{0A20DBCF-1005-432C-8AB9-06F024C587F6}"/>
                </a:ext>
              </a:extLst>
            </p:cNvPr>
            <p:cNvSpPr>
              <a:spLocks/>
            </p:cNvSpPr>
            <p:nvPr/>
          </p:nvSpPr>
          <p:spPr bwMode="auto">
            <a:xfrm>
              <a:off x="4243" y="2196"/>
              <a:ext cx="247" cy="230"/>
            </a:xfrm>
            <a:custGeom>
              <a:avLst/>
              <a:gdLst>
                <a:gd name="T0" fmla="*/ 0 w 247"/>
                <a:gd name="T1" fmla="*/ 116 h 230"/>
                <a:gd name="T2" fmla="*/ 6 w 247"/>
                <a:gd name="T3" fmla="*/ 80 h 230"/>
                <a:gd name="T4" fmla="*/ 23 w 247"/>
                <a:gd name="T5" fmla="*/ 49 h 230"/>
                <a:gd name="T6" fmla="*/ 52 w 247"/>
                <a:gd name="T7" fmla="*/ 21 h 230"/>
                <a:gd name="T8" fmla="*/ 85 w 247"/>
                <a:gd name="T9" fmla="*/ 6 h 230"/>
                <a:gd name="T10" fmla="*/ 125 w 247"/>
                <a:gd name="T11" fmla="*/ 0 h 230"/>
                <a:gd name="T12" fmla="*/ 161 w 247"/>
                <a:gd name="T13" fmla="*/ 6 h 230"/>
                <a:gd name="T14" fmla="*/ 198 w 247"/>
                <a:gd name="T15" fmla="*/ 21 h 230"/>
                <a:gd name="T16" fmla="*/ 224 w 247"/>
                <a:gd name="T17" fmla="*/ 49 h 230"/>
                <a:gd name="T18" fmla="*/ 240 w 247"/>
                <a:gd name="T19" fmla="*/ 80 h 230"/>
                <a:gd name="T20" fmla="*/ 247 w 247"/>
                <a:gd name="T21" fmla="*/ 116 h 230"/>
                <a:gd name="T22" fmla="*/ 240 w 247"/>
                <a:gd name="T23" fmla="*/ 150 h 230"/>
                <a:gd name="T24" fmla="*/ 224 w 247"/>
                <a:gd name="T25" fmla="*/ 184 h 230"/>
                <a:gd name="T26" fmla="*/ 198 w 247"/>
                <a:gd name="T27" fmla="*/ 208 h 230"/>
                <a:gd name="T28" fmla="*/ 161 w 247"/>
                <a:gd name="T29" fmla="*/ 224 h 230"/>
                <a:gd name="T30" fmla="*/ 125 w 247"/>
                <a:gd name="T31" fmla="*/ 230 h 230"/>
                <a:gd name="T32" fmla="*/ 85 w 247"/>
                <a:gd name="T33" fmla="*/ 224 h 230"/>
                <a:gd name="T34" fmla="*/ 52 w 247"/>
                <a:gd name="T35" fmla="*/ 208 h 230"/>
                <a:gd name="T36" fmla="*/ 23 w 247"/>
                <a:gd name="T37" fmla="*/ 184 h 230"/>
                <a:gd name="T38" fmla="*/ 6 w 247"/>
                <a:gd name="T39" fmla="*/ 150 h 230"/>
                <a:gd name="T40" fmla="*/ 0 w 247"/>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30">
                  <a:moveTo>
                    <a:pt x="0" y="116"/>
                  </a:moveTo>
                  <a:lnTo>
                    <a:pt x="6" y="80"/>
                  </a:lnTo>
                  <a:lnTo>
                    <a:pt x="23" y="49"/>
                  </a:lnTo>
                  <a:lnTo>
                    <a:pt x="52" y="21"/>
                  </a:lnTo>
                  <a:lnTo>
                    <a:pt x="85" y="6"/>
                  </a:lnTo>
                  <a:lnTo>
                    <a:pt x="125" y="0"/>
                  </a:lnTo>
                  <a:lnTo>
                    <a:pt x="161" y="6"/>
                  </a:lnTo>
                  <a:lnTo>
                    <a:pt x="198" y="21"/>
                  </a:lnTo>
                  <a:lnTo>
                    <a:pt x="224" y="49"/>
                  </a:lnTo>
                  <a:lnTo>
                    <a:pt x="240" y="80"/>
                  </a:lnTo>
                  <a:lnTo>
                    <a:pt x="247" y="116"/>
                  </a:lnTo>
                  <a:lnTo>
                    <a:pt x="240" y="150"/>
                  </a:lnTo>
                  <a:lnTo>
                    <a:pt x="224" y="184"/>
                  </a:lnTo>
                  <a:lnTo>
                    <a:pt x="198" y="208"/>
                  </a:lnTo>
                  <a:lnTo>
                    <a:pt x="161" y="224"/>
                  </a:lnTo>
                  <a:lnTo>
                    <a:pt x="125" y="230"/>
                  </a:lnTo>
                  <a:lnTo>
                    <a:pt x="85" y="224"/>
                  </a:lnTo>
                  <a:lnTo>
                    <a:pt x="52" y="208"/>
                  </a:lnTo>
                  <a:lnTo>
                    <a:pt x="23" y="184"/>
                  </a:lnTo>
                  <a:lnTo>
                    <a:pt x="6" y="150"/>
                  </a:lnTo>
                  <a:lnTo>
                    <a:pt x="0" y="116"/>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3" name="Freeform 82">
              <a:extLst>
                <a:ext uri="{FF2B5EF4-FFF2-40B4-BE49-F238E27FC236}">
                  <a16:creationId xmlns:a16="http://schemas.microsoft.com/office/drawing/2014/main" id="{F6002BE9-2BF5-41DD-82ED-9CF0158D7F52}"/>
                </a:ext>
              </a:extLst>
            </p:cNvPr>
            <p:cNvSpPr>
              <a:spLocks/>
            </p:cNvSpPr>
            <p:nvPr/>
          </p:nvSpPr>
          <p:spPr bwMode="auto">
            <a:xfrm>
              <a:off x="4279" y="2233"/>
              <a:ext cx="175" cy="159"/>
            </a:xfrm>
            <a:custGeom>
              <a:avLst/>
              <a:gdLst>
                <a:gd name="T0" fmla="*/ 0 w 175"/>
                <a:gd name="T1" fmla="*/ 79 h 159"/>
                <a:gd name="T2" fmla="*/ 7 w 175"/>
                <a:gd name="T3" fmla="*/ 52 h 159"/>
                <a:gd name="T4" fmla="*/ 23 w 175"/>
                <a:gd name="T5" fmla="*/ 27 h 159"/>
                <a:gd name="T6" fmla="*/ 46 w 175"/>
                <a:gd name="T7" fmla="*/ 9 h 159"/>
                <a:gd name="T8" fmla="*/ 73 w 175"/>
                <a:gd name="T9" fmla="*/ 0 h 159"/>
                <a:gd name="T10" fmla="*/ 102 w 175"/>
                <a:gd name="T11" fmla="*/ 0 h 159"/>
                <a:gd name="T12" fmla="*/ 132 w 175"/>
                <a:gd name="T13" fmla="*/ 9 h 159"/>
                <a:gd name="T14" fmla="*/ 155 w 175"/>
                <a:gd name="T15" fmla="*/ 27 h 159"/>
                <a:gd name="T16" fmla="*/ 168 w 175"/>
                <a:gd name="T17" fmla="*/ 52 h 159"/>
                <a:gd name="T18" fmla="*/ 175 w 175"/>
                <a:gd name="T19" fmla="*/ 79 h 159"/>
                <a:gd name="T20" fmla="*/ 168 w 175"/>
                <a:gd name="T21" fmla="*/ 107 h 159"/>
                <a:gd name="T22" fmla="*/ 155 w 175"/>
                <a:gd name="T23" fmla="*/ 131 h 159"/>
                <a:gd name="T24" fmla="*/ 132 w 175"/>
                <a:gd name="T25" fmla="*/ 150 h 159"/>
                <a:gd name="T26" fmla="*/ 102 w 175"/>
                <a:gd name="T27" fmla="*/ 159 h 159"/>
                <a:gd name="T28" fmla="*/ 73 w 175"/>
                <a:gd name="T29" fmla="*/ 159 h 159"/>
                <a:gd name="T30" fmla="*/ 46 w 175"/>
                <a:gd name="T31" fmla="*/ 150 h 159"/>
                <a:gd name="T32" fmla="*/ 23 w 175"/>
                <a:gd name="T33" fmla="*/ 131 h 159"/>
                <a:gd name="T34" fmla="*/ 7 w 175"/>
                <a:gd name="T35" fmla="*/ 107 h 159"/>
                <a:gd name="T36" fmla="*/ 0 w 175"/>
                <a:gd name="T37"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59">
                  <a:moveTo>
                    <a:pt x="0" y="79"/>
                  </a:moveTo>
                  <a:lnTo>
                    <a:pt x="7" y="52"/>
                  </a:lnTo>
                  <a:lnTo>
                    <a:pt x="23" y="27"/>
                  </a:lnTo>
                  <a:lnTo>
                    <a:pt x="46" y="9"/>
                  </a:lnTo>
                  <a:lnTo>
                    <a:pt x="73" y="0"/>
                  </a:lnTo>
                  <a:lnTo>
                    <a:pt x="102" y="0"/>
                  </a:lnTo>
                  <a:lnTo>
                    <a:pt x="132" y="9"/>
                  </a:lnTo>
                  <a:lnTo>
                    <a:pt x="155" y="27"/>
                  </a:lnTo>
                  <a:lnTo>
                    <a:pt x="168" y="52"/>
                  </a:lnTo>
                  <a:lnTo>
                    <a:pt x="175" y="79"/>
                  </a:lnTo>
                  <a:lnTo>
                    <a:pt x="168" y="107"/>
                  </a:lnTo>
                  <a:lnTo>
                    <a:pt x="155" y="131"/>
                  </a:lnTo>
                  <a:lnTo>
                    <a:pt x="132" y="150"/>
                  </a:lnTo>
                  <a:lnTo>
                    <a:pt x="102" y="159"/>
                  </a:lnTo>
                  <a:lnTo>
                    <a:pt x="73" y="159"/>
                  </a:lnTo>
                  <a:lnTo>
                    <a:pt x="46" y="150"/>
                  </a:lnTo>
                  <a:lnTo>
                    <a:pt x="23" y="131"/>
                  </a:lnTo>
                  <a:lnTo>
                    <a:pt x="7" y="107"/>
                  </a:lnTo>
                  <a:lnTo>
                    <a:pt x="0" y="79"/>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4" name="Rectangle 83">
              <a:extLst>
                <a:ext uri="{FF2B5EF4-FFF2-40B4-BE49-F238E27FC236}">
                  <a16:creationId xmlns:a16="http://schemas.microsoft.com/office/drawing/2014/main" id="{B63EE3A6-9358-4462-A2A1-177208C82A3F}"/>
                </a:ext>
              </a:extLst>
            </p:cNvPr>
            <p:cNvSpPr>
              <a:spLocks noChangeArrowheads="1"/>
            </p:cNvSpPr>
            <p:nvPr/>
          </p:nvSpPr>
          <p:spPr bwMode="auto">
            <a:xfrm>
              <a:off x="1268" y="1266"/>
              <a:ext cx="125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Arial" panose="020B0604020202020204" pitchFamily="34" charset="0"/>
                </a:rPr>
                <a:t>Response, X</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5" name="Line 84">
              <a:extLst>
                <a:ext uri="{FF2B5EF4-FFF2-40B4-BE49-F238E27FC236}">
                  <a16:creationId xmlns:a16="http://schemas.microsoft.com/office/drawing/2014/main" id="{ADD5EC42-047C-4C81-8D40-095C655730A9}"/>
                </a:ext>
              </a:extLst>
            </p:cNvPr>
            <p:cNvSpPr>
              <a:spLocks noChangeShapeType="1"/>
            </p:cNvSpPr>
            <p:nvPr/>
          </p:nvSpPr>
          <p:spPr bwMode="auto">
            <a:xfrm>
              <a:off x="3006" y="2187"/>
              <a:ext cx="742" cy="0"/>
            </a:xfrm>
            <a:prstGeom prst="line">
              <a:avLst/>
            </a:prstGeom>
            <a:noFill/>
            <a:ln w="68263">
              <a:solidFill>
                <a:srgbClr val="8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6" name="Line 85">
              <a:extLst>
                <a:ext uri="{FF2B5EF4-FFF2-40B4-BE49-F238E27FC236}">
                  <a16:creationId xmlns:a16="http://schemas.microsoft.com/office/drawing/2014/main" id="{2C477E00-FD61-4DF3-B264-BD5107CB03B8}"/>
                </a:ext>
              </a:extLst>
            </p:cNvPr>
            <p:cNvSpPr>
              <a:spLocks noChangeShapeType="1"/>
            </p:cNvSpPr>
            <p:nvPr/>
          </p:nvSpPr>
          <p:spPr bwMode="auto">
            <a:xfrm>
              <a:off x="3995" y="1880"/>
              <a:ext cx="742" cy="0"/>
            </a:xfrm>
            <a:prstGeom prst="line">
              <a:avLst/>
            </a:prstGeom>
            <a:noFill/>
            <a:ln w="68263">
              <a:solidFill>
                <a:srgbClr val="8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7" name="Line 86">
              <a:extLst>
                <a:ext uri="{FF2B5EF4-FFF2-40B4-BE49-F238E27FC236}">
                  <a16:creationId xmlns:a16="http://schemas.microsoft.com/office/drawing/2014/main" id="{F1D5E6AC-1445-4206-A149-F2E29A7E22B3}"/>
                </a:ext>
              </a:extLst>
            </p:cNvPr>
            <p:cNvSpPr>
              <a:spLocks noChangeShapeType="1"/>
            </p:cNvSpPr>
            <p:nvPr/>
          </p:nvSpPr>
          <p:spPr bwMode="auto">
            <a:xfrm>
              <a:off x="1954" y="2340"/>
              <a:ext cx="742" cy="0"/>
            </a:xfrm>
            <a:prstGeom prst="line">
              <a:avLst/>
            </a:prstGeom>
            <a:noFill/>
            <a:ln w="68263">
              <a:solidFill>
                <a:srgbClr val="8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grpSp>
      <p:sp>
        <p:nvSpPr>
          <p:cNvPr id="2" name="Title 1">
            <a:extLst>
              <a:ext uri="{FF2B5EF4-FFF2-40B4-BE49-F238E27FC236}">
                <a16:creationId xmlns:a16="http://schemas.microsoft.com/office/drawing/2014/main" id="{89F7B294-2304-41EB-8BDA-CA494F79695A}"/>
              </a:ext>
            </a:extLst>
          </p:cNvPr>
          <p:cNvSpPr>
            <a:spLocks noGrp="1"/>
          </p:cNvSpPr>
          <p:nvPr>
            <p:ph type="title"/>
          </p:nvPr>
        </p:nvSpPr>
        <p:spPr/>
        <p:txBody>
          <a:bodyPr/>
          <a:lstStyle/>
          <a:p>
            <a:r>
              <a:rPr lang="en-CA" dirty="0"/>
              <a:t>Variation – Between (Among) Groups</a:t>
            </a:r>
          </a:p>
        </p:txBody>
      </p:sp>
      <p:sp>
        <p:nvSpPr>
          <p:cNvPr id="4" name="Footer Placeholder 3">
            <a:extLst>
              <a:ext uri="{FF2B5EF4-FFF2-40B4-BE49-F238E27FC236}">
                <a16:creationId xmlns:a16="http://schemas.microsoft.com/office/drawing/2014/main" id="{F7D40996-6D9D-4B85-8554-801B8042DD1B}"/>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67FA831C-E4D7-43B9-A6A1-04A44FE5D617}"/>
              </a:ext>
            </a:extLst>
          </p:cNvPr>
          <p:cNvSpPr>
            <a:spLocks noGrp="1"/>
          </p:cNvSpPr>
          <p:nvPr>
            <p:ph type="sldNum" sz="quarter" idx="12"/>
          </p:nvPr>
        </p:nvSpPr>
        <p:spPr/>
        <p:txBody>
          <a:bodyPr/>
          <a:lstStyle/>
          <a:p>
            <a:fld id="{8A7A6979-0714-4377-B894-6BE4C2D6E202}" type="slidenum">
              <a:rPr lang="en-US" smtClean="0"/>
              <a:pPr/>
              <a:t>21</a:t>
            </a:fld>
            <a:endParaRPr lang="en-US" dirty="0"/>
          </a:p>
        </p:txBody>
      </p:sp>
      <p:graphicFrame>
        <p:nvGraphicFramePr>
          <p:cNvPr id="75" name="Object 5">
            <a:extLst>
              <a:ext uri="{FF2B5EF4-FFF2-40B4-BE49-F238E27FC236}">
                <a16:creationId xmlns:a16="http://schemas.microsoft.com/office/drawing/2014/main" id="{CD8DF5EA-D795-4468-BBD8-882F36BC795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9177119"/>
              </p:ext>
            </p:extLst>
          </p:nvPr>
        </p:nvGraphicFramePr>
        <p:xfrm>
          <a:off x="8959506" y="3137514"/>
          <a:ext cx="609600" cy="762000"/>
        </p:xfrm>
        <a:graphic>
          <a:graphicData uri="http://schemas.openxmlformats.org/presentationml/2006/ole">
            <mc:AlternateContent xmlns:mc="http://schemas.openxmlformats.org/markup-compatibility/2006">
              <mc:Choice xmlns:v="urn:schemas-microsoft-com:vml" Requires="v">
                <p:oleObj name="Equation" r:id="rId2" imgW="177569" imgH="215619" progId="Equation.DSMT4">
                  <p:embed/>
                </p:oleObj>
              </mc:Choice>
              <mc:Fallback>
                <p:oleObj name="Equation" r:id="rId2" imgW="177569" imgH="215619" progId="Equation.DSMT4">
                  <p:embed/>
                  <p:pic>
                    <p:nvPicPr>
                      <p:cNvPr id="75" name="Object 5">
                        <a:extLst>
                          <a:ext uri="{FF2B5EF4-FFF2-40B4-BE49-F238E27FC236}">
                            <a16:creationId xmlns:a16="http://schemas.microsoft.com/office/drawing/2014/main" id="{CD8DF5EA-D795-4468-BBD8-882F36BC795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506" y="3137514"/>
                        <a:ext cx="60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 name="Object 6">
            <a:extLst>
              <a:ext uri="{FF2B5EF4-FFF2-40B4-BE49-F238E27FC236}">
                <a16:creationId xmlns:a16="http://schemas.microsoft.com/office/drawing/2014/main" id="{07B6E7D2-DC74-4CE8-873C-46E01CC792B6}"/>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000614463"/>
              </p:ext>
            </p:extLst>
          </p:nvPr>
        </p:nvGraphicFramePr>
        <p:xfrm>
          <a:off x="5242893" y="4106405"/>
          <a:ext cx="533400" cy="609600"/>
        </p:xfrm>
        <a:graphic>
          <a:graphicData uri="http://schemas.openxmlformats.org/presentationml/2006/ole">
            <mc:AlternateContent xmlns:mc="http://schemas.openxmlformats.org/markup-compatibility/2006">
              <mc:Choice xmlns:v="urn:schemas-microsoft-com:vml" Requires="v">
                <p:oleObj name="Equation" r:id="rId4" imgW="203112" imgH="228501" progId="Equation.DSMT4">
                  <p:embed/>
                </p:oleObj>
              </mc:Choice>
              <mc:Fallback>
                <p:oleObj name="Equation" r:id="rId4" imgW="203112" imgH="228501" progId="Equation.DSMT4">
                  <p:embed/>
                  <p:pic>
                    <p:nvPicPr>
                      <p:cNvPr id="138" name="Object 6">
                        <a:extLst>
                          <a:ext uri="{FF2B5EF4-FFF2-40B4-BE49-F238E27FC236}">
                            <a16:creationId xmlns:a16="http://schemas.microsoft.com/office/drawing/2014/main" id="{07B6E7D2-DC74-4CE8-873C-46E01CC792B6}"/>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93" y="4106405"/>
                        <a:ext cx="53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 name="Object 7">
            <a:extLst>
              <a:ext uri="{FF2B5EF4-FFF2-40B4-BE49-F238E27FC236}">
                <a16:creationId xmlns:a16="http://schemas.microsoft.com/office/drawing/2014/main" id="{2FEC97AF-4907-43A4-8938-836F0E5BB9B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257386187"/>
              </p:ext>
            </p:extLst>
          </p:nvPr>
        </p:nvGraphicFramePr>
        <p:xfrm>
          <a:off x="6864895" y="3858599"/>
          <a:ext cx="609600" cy="685800"/>
        </p:xfrm>
        <a:graphic>
          <a:graphicData uri="http://schemas.openxmlformats.org/presentationml/2006/ole">
            <mc:AlternateContent xmlns:mc="http://schemas.openxmlformats.org/markup-compatibility/2006">
              <mc:Choice xmlns:v="urn:schemas-microsoft-com:vml" Requires="v">
                <p:oleObj name="Equation" r:id="rId6" imgW="215806" imgH="228501" progId="Equation.DSMT4">
                  <p:embed/>
                </p:oleObj>
              </mc:Choice>
              <mc:Fallback>
                <p:oleObj name="Equation" r:id="rId6" imgW="215806" imgH="228501" progId="Equation.DSMT4">
                  <p:embed/>
                  <p:pic>
                    <p:nvPicPr>
                      <p:cNvPr id="139" name="Object 7">
                        <a:extLst>
                          <a:ext uri="{FF2B5EF4-FFF2-40B4-BE49-F238E27FC236}">
                            <a16:creationId xmlns:a16="http://schemas.microsoft.com/office/drawing/2014/main" id="{2FEC97AF-4907-43A4-8938-836F0E5BB9B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4895" y="3858599"/>
                        <a:ext cx="60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 name="Object 8">
            <a:extLst>
              <a:ext uri="{FF2B5EF4-FFF2-40B4-BE49-F238E27FC236}">
                <a16:creationId xmlns:a16="http://schemas.microsoft.com/office/drawing/2014/main" id="{9ADAE99C-D51E-4F94-8C9A-A6CF4420734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608168955"/>
              </p:ext>
            </p:extLst>
          </p:nvPr>
        </p:nvGraphicFramePr>
        <p:xfrm>
          <a:off x="8516708" y="2555800"/>
          <a:ext cx="533400" cy="671513"/>
        </p:xfrm>
        <a:graphic>
          <a:graphicData uri="http://schemas.openxmlformats.org/presentationml/2006/ole">
            <mc:AlternateContent xmlns:mc="http://schemas.openxmlformats.org/markup-compatibility/2006">
              <mc:Choice xmlns:v="urn:schemas-microsoft-com:vml" Requires="v">
                <p:oleObj name="Equation" r:id="rId8" imgW="228501" imgH="215806" progId="Equation.DSMT4">
                  <p:embed/>
                </p:oleObj>
              </mc:Choice>
              <mc:Fallback>
                <p:oleObj name="Equation" r:id="rId8" imgW="228501" imgH="215806" progId="Equation.DSMT4">
                  <p:embed/>
                  <p:pic>
                    <p:nvPicPr>
                      <p:cNvPr id="140" name="Object 8">
                        <a:extLst>
                          <a:ext uri="{FF2B5EF4-FFF2-40B4-BE49-F238E27FC236}">
                            <a16:creationId xmlns:a16="http://schemas.microsoft.com/office/drawing/2014/main" id="{9ADAE99C-D51E-4F94-8C9A-A6CF4420734E}"/>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6708" y="2555800"/>
                        <a:ext cx="5334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6977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24" descr="The same chart of three groups of observations, now showing each observation's difference from its group mean.">
            <a:extLst>
              <a:ext uri="{FF2B5EF4-FFF2-40B4-BE49-F238E27FC236}">
                <a16:creationId xmlns:a16="http://schemas.microsoft.com/office/drawing/2014/main" id="{F5B1A3C6-8444-4DB6-9363-D6D033200545}"/>
              </a:ext>
            </a:extLst>
          </p:cNvPr>
          <p:cNvGrpSpPr>
            <a:grpSpLocks noChangeAspect="1"/>
          </p:cNvGrpSpPr>
          <p:nvPr/>
        </p:nvGrpSpPr>
        <p:grpSpPr bwMode="auto">
          <a:xfrm>
            <a:off x="2857500" y="2343785"/>
            <a:ext cx="6480810" cy="3062288"/>
            <a:chOff x="1769" y="1154"/>
            <a:chExt cx="4142" cy="2012"/>
          </a:xfrm>
        </p:grpSpPr>
        <p:sp>
          <p:nvSpPr>
            <p:cNvPr id="69" name="AutoShape 23">
              <a:extLst>
                <a:ext uri="{FF2B5EF4-FFF2-40B4-BE49-F238E27FC236}">
                  <a16:creationId xmlns:a16="http://schemas.microsoft.com/office/drawing/2014/main" id="{42562104-DBCC-4D17-85D5-C97879114CAB}"/>
                </a:ext>
              </a:extLst>
            </p:cNvPr>
            <p:cNvSpPr>
              <a:spLocks noChangeAspect="1" noChangeArrowheads="1" noTextEdit="1"/>
            </p:cNvSpPr>
            <p:nvPr/>
          </p:nvSpPr>
          <p:spPr bwMode="auto">
            <a:xfrm>
              <a:off x="1769" y="1154"/>
              <a:ext cx="4142" cy="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0" name="Freeform 25">
              <a:extLst>
                <a:ext uri="{FF2B5EF4-FFF2-40B4-BE49-F238E27FC236}">
                  <a16:creationId xmlns:a16="http://schemas.microsoft.com/office/drawing/2014/main" id="{4F083FEC-1DCD-4974-8688-B2496C7F3C5A}"/>
                </a:ext>
              </a:extLst>
            </p:cNvPr>
            <p:cNvSpPr>
              <a:spLocks/>
            </p:cNvSpPr>
            <p:nvPr/>
          </p:nvSpPr>
          <p:spPr bwMode="auto">
            <a:xfrm>
              <a:off x="4777" y="1933"/>
              <a:ext cx="270" cy="31"/>
            </a:xfrm>
            <a:custGeom>
              <a:avLst/>
              <a:gdLst>
                <a:gd name="T0" fmla="*/ 0 w 270"/>
                <a:gd name="T1" fmla="*/ 0 h 31"/>
                <a:gd name="T2" fmla="*/ 0 w 270"/>
                <a:gd name="T3" fmla="*/ 31 h 31"/>
                <a:gd name="T4" fmla="*/ 270 w 270"/>
                <a:gd name="T5" fmla="*/ 31 h 31"/>
              </a:gdLst>
              <a:ahLst/>
              <a:cxnLst>
                <a:cxn ang="0">
                  <a:pos x="T0" y="T1"/>
                </a:cxn>
                <a:cxn ang="0">
                  <a:pos x="T2" y="T3"/>
                </a:cxn>
                <a:cxn ang="0">
                  <a:pos x="T4" y="T5"/>
                </a:cxn>
              </a:cxnLst>
              <a:rect l="0" t="0" r="r" b="b"/>
              <a:pathLst>
                <a:path w="270" h="31">
                  <a:moveTo>
                    <a:pt x="0" y="0"/>
                  </a:moveTo>
                  <a:lnTo>
                    <a:pt x="0" y="31"/>
                  </a:lnTo>
                  <a:lnTo>
                    <a:pt x="270" y="31"/>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1" name="Freeform 26">
              <a:extLst>
                <a:ext uri="{FF2B5EF4-FFF2-40B4-BE49-F238E27FC236}">
                  <a16:creationId xmlns:a16="http://schemas.microsoft.com/office/drawing/2014/main" id="{23AF6EBB-9B6F-41F1-8B35-EE6B1805E2EB}"/>
                </a:ext>
              </a:extLst>
            </p:cNvPr>
            <p:cNvSpPr>
              <a:spLocks/>
            </p:cNvSpPr>
            <p:nvPr/>
          </p:nvSpPr>
          <p:spPr bwMode="auto">
            <a:xfrm>
              <a:off x="4721" y="1832"/>
              <a:ext cx="108" cy="101"/>
            </a:xfrm>
            <a:custGeom>
              <a:avLst/>
              <a:gdLst>
                <a:gd name="T0" fmla="*/ 108 w 108"/>
                <a:gd name="T1" fmla="*/ 101 h 101"/>
                <a:gd name="T2" fmla="*/ 56 w 108"/>
                <a:gd name="T3" fmla="*/ 0 h 101"/>
                <a:gd name="T4" fmla="*/ 0 w 108"/>
                <a:gd name="T5" fmla="*/ 101 h 101"/>
                <a:gd name="T6" fmla="*/ 108 w 108"/>
                <a:gd name="T7" fmla="*/ 101 h 101"/>
              </a:gdLst>
              <a:ahLst/>
              <a:cxnLst>
                <a:cxn ang="0">
                  <a:pos x="T0" y="T1"/>
                </a:cxn>
                <a:cxn ang="0">
                  <a:pos x="T2" y="T3"/>
                </a:cxn>
                <a:cxn ang="0">
                  <a:pos x="T4" y="T5"/>
                </a:cxn>
                <a:cxn ang="0">
                  <a:pos x="T6" y="T7"/>
                </a:cxn>
              </a:cxnLst>
              <a:rect l="0" t="0" r="r" b="b"/>
              <a:pathLst>
                <a:path w="108" h="101">
                  <a:moveTo>
                    <a:pt x="108" y="101"/>
                  </a:moveTo>
                  <a:lnTo>
                    <a:pt x="56" y="0"/>
                  </a:lnTo>
                  <a:lnTo>
                    <a:pt x="0" y="101"/>
                  </a:lnTo>
                  <a:lnTo>
                    <a:pt x="10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2" name="Freeform 27">
              <a:extLst>
                <a:ext uri="{FF2B5EF4-FFF2-40B4-BE49-F238E27FC236}">
                  <a16:creationId xmlns:a16="http://schemas.microsoft.com/office/drawing/2014/main" id="{3D589078-F6E2-4636-9E9F-D399DC603C31}"/>
                </a:ext>
              </a:extLst>
            </p:cNvPr>
            <p:cNvSpPr>
              <a:spLocks/>
            </p:cNvSpPr>
            <p:nvPr/>
          </p:nvSpPr>
          <p:spPr bwMode="auto">
            <a:xfrm>
              <a:off x="3006" y="2400"/>
              <a:ext cx="264" cy="196"/>
            </a:xfrm>
            <a:custGeom>
              <a:avLst/>
              <a:gdLst>
                <a:gd name="T0" fmla="*/ 264 w 264"/>
                <a:gd name="T1" fmla="*/ 0 h 196"/>
                <a:gd name="T2" fmla="*/ 264 w 264"/>
                <a:gd name="T3" fmla="*/ 196 h 196"/>
                <a:gd name="T4" fmla="*/ 0 w 264"/>
                <a:gd name="T5" fmla="*/ 196 h 196"/>
              </a:gdLst>
              <a:ahLst/>
              <a:cxnLst>
                <a:cxn ang="0">
                  <a:pos x="T0" y="T1"/>
                </a:cxn>
                <a:cxn ang="0">
                  <a:pos x="T2" y="T3"/>
                </a:cxn>
                <a:cxn ang="0">
                  <a:pos x="T4" y="T5"/>
                </a:cxn>
              </a:cxnLst>
              <a:rect l="0" t="0" r="r" b="b"/>
              <a:pathLst>
                <a:path w="264" h="196">
                  <a:moveTo>
                    <a:pt x="264" y="0"/>
                  </a:moveTo>
                  <a:lnTo>
                    <a:pt x="264" y="196"/>
                  </a:lnTo>
                  <a:lnTo>
                    <a:pt x="0" y="196"/>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3" name="Freeform 28">
              <a:extLst>
                <a:ext uri="{FF2B5EF4-FFF2-40B4-BE49-F238E27FC236}">
                  <a16:creationId xmlns:a16="http://schemas.microsoft.com/office/drawing/2014/main" id="{E1977FD4-370A-48B5-AD99-49D9D93EE068}"/>
                </a:ext>
              </a:extLst>
            </p:cNvPr>
            <p:cNvSpPr>
              <a:spLocks/>
            </p:cNvSpPr>
            <p:nvPr/>
          </p:nvSpPr>
          <p:spPr bwMode="auto">
            <a:xfrm>
              <a:off x="3213" y="2298"/>
              <a:ext cx="109" cy="102"/>
            </a:xfrm>
            <a:custGeom>
              <a:avLst/>
              <a:gdLst>
                <a:gd name="T0" fmla="*/ 109 w 109"/>
                <a:gd name="T1" fmla="*/ 102 h 102"/>
                <a:gd name="T2" fmla="*/ 57 w 109"/>
                <a:gd name="T3" fmla="*/ 0 h 102"/>
                <a:gd name="T4" fmla="*/ 0 w 109"/>
                <a:gd name="T5" fmla="*/ 102 h 102"/>
                <a:gd name="T6" fmla="*/ 109 w 109"/>
                <a:gd name="T7" fmla="*/ 102 h 102"/>
              </a:gdLst>
              <a:ahLst/>
              <a:cxnLst>
                <a:cxn ang="0">
                  <a:pos x="T0" y="T1"/>
                </a:cxn>
                <a:cxn ang="0">
                  <a:pos x="T2" y="T3"/>
                </a:cxn>
                <a:cxn ang="0">
                  <a:pos x="T4" y="T5"/>
                </a:cxn>
                <a:cxn ang="0">
                  <a:pos x="T6" y="T7"/>
                </a:cxn>
              </a:cxnLst>
              <a:rect l="0" t="0" r="r" b="b"/>
              <a:pathLst>
                <a:path w="109" h="102">
                  <a:moveTo>
                    <a:pt x="109" y="102"/>
                  </a:moveTo>
                  <a:lnTo>
                    <a:pt x="57" y="0"/>
                  </a:lnTo>
                  <a:lnTo>
                    <a:pt x="0" y="102"/>
                  </a:lnTo>
                  <a:lnTo>
                    <a:pt x="109"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74" name="Freeform 29">
              <a:extLst>
                <a:ext uri="{FF2B5EF4-FFF2-40B4-BE49-F238E27FC236}">
                  <a16:creationId xmlns:a16="http://schemas.microsoft.com/office/drawing/2014/main" id="{6F99A837-B067-4A2E-B8A5-76C2089F4E25}"/>
                </a:ext>
              </a:extLst>
            </p:cNvPr>
            <p:cNvSpPr>
              <a:spLocks/>
            </p:cNvSpPr>
            <p:nvPr/>
          </p:nvSpPr>
          <p:spPr bwMode="auto">
            <a:xfrm>
              <a:off x="3006" y="1964"/>
              <a:ext cx="264" cy="190"/>
            </a:xfrm>
            <a:custGeom>
              <a:avLst/>
              <a:gdLst>
                <a:gd name="T0" fmla="*/ 264 w 264"/>
                <a:gd name="T1" fmla="*/ 190 h 190"/>
                <a:gd name="T2" fmla="*/ 264 w 264"/>
                <a:gd name="T3" fmla="*/ 0 h 190"/>
                <a:gd name="T4" fmla="*/ 0 w 264"/>
                <a:gd name="T5" fmla="*/ 0 h 190"/>
              </a:gdLst>
              <a:ahLst/>
              <a:cxnLst>
                <a:cxn ang="0">
                  <a:pos x="T0" y="T1"/>
                </a:cxn>
                <a:cxn ang="0">
                  <a:pos x="T2" y="T3"/>
                </a:cxn>
                <a:cxn ang="0">
                  <a:pos x="T4" y="T5"/>
                </a:cxn>
              </a:cxnLst>
              <a:rect l="0" t="0" r="r" b="b"/>
              <a:pathLst>
                <a:path w="264" h="190">
                  <a:moveTo>
                    <a:pt x="264" y="190"/>
                  </a:moveTo>
                  <a:lnTo>
                    <a:pt x="264" y="0"/>
                  </a:lnTo>
                  <a:lnTo>
                    <a:pt x="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8" name="Freeform 30">
              <a:extLst>
                <a:ext uri="{FF2B5EF4-FFF2-40B4-BE49-F238E27FC236}">
                  <a16:creationId xmlns:a16="http://schemas.microsoft.com/office/drawing/2014/main" id="{4127AD40-4B2C-4C75-A645-59A8768C4DAD}"/>
                </a:ext>
              </a:extLst>
            </p:cNvPr>
            <p:cNvSpPr>
              <a:spLocks/>
            </p:cNvSpPr>
            <p:nvPr/>
          </p:nvSpPr>
          <p:spPr bwMode="auto">
            <a:xfrm>
              <a:off x="3213" y="2154"/>
              <a:ext cx="109" cy="101"/>
            </a:xfrm>
            <a:custGeom>
              <a:avLst/>
              <a:gdLst>
                <a:gd name="T0" fmla="*/ 0 w 109"/>
                <a:gd name="T1" fmla="*/ 0 h 101"/>
                <a:gd name="T2" fmla="*/ 57 w 109"/>
                <a:gd name="T3" fmla="*/ 101 h 101"/>
                <a:gd name="T4" fmla="*/ 109 w 109"/>
                <a:gd name="T5" fmla="*/ 0 h 101"/>
                <a:gd name="T6" fmla="*/ 0 w 109"/>
                <a:gd name="T7" fmla="*/ 0 h 101"/>
              </a:gdLst>
              <a:ahLst/>
              <a:cxnLst>
                <a:cxn ang="0">
                  <a:pos x="T0" y="T1"/>
                </a:cxn>
                <a:cxn ang="0">
                  <a:pos x="T2" y="T3"/>
                </a:cxn>
                <a:cxn ang="0">
                  <a:pos x="T4" y="T5"/>
                </a:cxn>
                <a:cxn ang="0">
                  <a:pos x="T6" y="T7"/>
                </a:cxn>
              </a:cxnLst>
              <a:rect l="0" t="0" r="r" b="b"/>
              <a:pathLst>
                <a:path w="109" h="101">
                  <a:moveTo>
                    <a:pt x="0" y="0"/>
                  </a:moveTo>
                  <a:lnTo>
                    <a:pt x="57" y="101"/>
                  </a:lnTo>
                  <a:lnTo>
                    <a:pt x="10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39" name="Freeform 31">
              <a:extLst>
                <a:ext uri="{FF2B5EF4-FFF2-40B4-BE49-F238E27FC236}">
                  <a16:creationId xmlns:a16="http://schemas.microsoft.com/office/drawing/2014/main" id="{46DE006A-8BBF-4BE8-866B-71A4D71CEF0D}"/>
                </a:ext>
              </a:extLst>
            </p:cNvPr>
            <p:cNvSpPr>
              <a:spLocks/>
            </p:cNvSpPr>
            <p:nvPr/>
          </p:nvSpPr>
          <p:spPr bwMode="auto">
            <a:xfrm>
              <a:off x="4058" y="2258"/>
              <a:ext cx="260" cy="445"/>
            </a:xfrm>
            <a:custGeom>
              <a:avLst/>
              <a:gdLst>
                <a:gd name="T0" fmla="*/ 260 w 260"/>
                <a:gd name="T1" fmla="*/ 0 h 445"/>
                <a:gd name="T2" fmla="*/ 260 w 260"/>
                <a:gd name="T3" fmla="*/ 445 h 445"/>
                <a:gd name="T4" fmla="*/ 0 w 260"/>
                <a:gd name="T5" fmla="*/ 445 h 445"/>
              </a:gdLst>
              <a:ahLst/>
              <a:cxnLst>
                <a:cxn ang="0">
                  <a:pos x="T0" y="T1"/>
                </a:cxn>
                <a:cxn ang="0">
                  <a:pos x="T2" y="T3"/>
                </a:cxn>
                <a:cxn ang="0">
                  <a:pos x="T4" y="T5"/>
                </a:cxn>
              </a:cxnLst>
              <a:rect l="0" t="0" r="r" b="b"/>
              <a:pathLst>
                <a:path w="260" h="445">
                  <a:moveTo>
                    <a:pt x="260" y="0"/>
                  </a:moveTo>
                  <a:lnTo>
                    <a:pt x="260" y="445"/>
                  </a:lnTo>
                  <a:lnTo>
                    <a:pt x="0" y="445"/>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0" name="Freeform 32">
              <a:extLst>
                <a:ext uri="{FF2B5EF4-FFF2-40B4-BE49-F238E27FC236}">
                  <a16:creationId xmlns:a16="http://schemas.microsoft.com/office/drawing/2014/main" id="{B3869FC1-5F2D-4D6A-9033-6E4D67784147}"/>
                </a:ext>
              </a:extLst>
            </p:cNvPr>
            <p:cNvSpPr>
              <a:spLocks/>
            </p:cNvSpPr>
            <p:nvPr/>
          </p:nvSpPr>
          <p:spPr bwMode="auto">
            <a:xfrm>
              <a:off x="4265" y="2157"/>
              <a:ext cx="109" cy="101"/>
            </a:xfrm>
            <a:custGeom>
              <a:avLst/>
              <a:gdLst>
                <a:gd name="T0" fmla="*/ 109 w 109"/>
                <a:gd name="T1" fmla="*/ 101 h 101"/>
                <a:gd name="T2" fmla="*/ 53 w 109"/>
                <a:gd name="T3" fmla="*/ 0 h 101"/>
                <a:gd name="T4" fmla="*/ 0 w 109"/>
                <a:gd name="T5" fmla="*/ 101 h 101"/>
                <a:gd name="T6" fmla="*/ 109 w 109"/>
                <a:gd name="T7" fmla="*/ 101 h 101"/>
              </a:gdLst>
              <a:ahLst/>
              <a:cxnLst>
                <a:cxn ang="0">
                  <a:pos x="T0" y="T1"/>
                </a:cxn>
                <a:cxn ang="0">
                  <a:pos x="T2" y="T3"/>
                </a:cxn>
                <a:cxn ang="0">
                  <a:pos x="T4" y="T5"/>
                </a:cxn>
                <a:cxn ang="0">
                  <a:pos x="T6" y="T7"/>
                </a:cxn>
              </a:cxnLst>
              <a:rect l="0" t="0" r="r" b="b"/>
              <a:pathLst>
                <a:path w="109" h="101">
                  <a:moveTo>
                    <a:pt x="109" y="101"/>
                  </a:moveTo>
                  <a:lnTo>
                    <a:pt x="53" y="0"/>
                  </a:lnTo>
                  <a:lnTo>
                    <a:pt x="0" y="101"/>
                  </a:lnTo>
                  <a:lnTo>
                    <a:pt x="109"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1" name="Freeform 33">
              <a:extLst>
                <a:ext uri="{FF2B5EF4-FFF2-40B4-BE49-F238E27FC236}">
                  <a16:creationId xmlns:a16="http://schemas.microsoft.com/office/drawing/2014/main" id="{1BEEE933-9540-4F5F-9E68-A6DE5FB37D2E}"/>
                </a:ext>
              </a:extLst>
            </p:cNvPr>
            <p:cNvSpPr>
              <a:spLocks/>
            </p:cNvSpPr>
            <p:nvPr/>
          </p:nvSpPr>
          <p:spPr bwMode="auto">
            <a:xfrm>
              <a:off x="5047" y="1939"/>
              <a:ext cx="261" cy="313"/>
            </a:xfrm>
            <a:custGeom>
              <a:avLst/>
              <a:gdLst>
                <a:gd name="T0" fmla="*/ 261 w 261"/>
                <a:gd name="T1" fmla="*/ 0 h 313"/>
                <a:gd name="T2" fmla="*/ 261 w 261"/>
                <a:gd name="T3" fmla="*/ 313 h 313"/>
                <a:gd name="T4" fmla="*/ 0 w 261"/>
                <a:gd name="T5" fmla="*/ 313 h 313"/>
              </a:gdLst>
              <a:ahLst/>
              <a:cxnLst>
                <a:cxn ang="0">
                  <a:pos x="T0" y="T1"/>
                </a:cxn>
                <a:cxn ang="0">
                  <a:pos x="T2" y="T3"/>
                </a:cxn>
                <a:cxn ang="0">
                  <a:pos x="T4" y="T5"/>
                </a:cxn>
              </a:cxnLst>
              <a:rect l="0" t="0" r="r" b="b"/>
              <a:pathLst>
                <a:path w="261" h="313">
                  <a:moveTo>
                    <a:pt x="261" y="0"/>
                  </a:moveTo>
                  <a:lnTo>
                    <a:pt x="261" y="313"/>
                  </a:lnTo>
                  <a:lnTo>
                    <a:pt x="0" y="313"/>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2" name="Freeform 34">
              <a:extLst>
                <a:ext uri="{FF2B5EF4-FFF2-40B4-BE49-F238E27FC236}">
                  <a16:creationId xmlns:a16="http://schemas.microsoft.com/office/drawing/2014/main" id="{2F46BD8C-E9B4-4C52-AE22-0D6811C77174}"/>
                </a:ext>
              </a:extLst>
            </p:cNvPr>
            <p:cNvSpPr>
              <a:spLocks/>
            </p:cNvSpPr>
            <p:nvPr/>
          </p:nvSpPr>
          <p:spPr bwMode="auto">
            <a:xfrm>
              <a:off x="5255" y="1838"/>
              <a:ext cx="109" cy="101"/>
            </a:xfrm>
            <a:custGeom>
              <a:avLst/>
              <a:gdLst>
                <a:gd name="T0" fmla="*/ 109 w 109"/>
                <a:gd name="T1" fmla="*/ 101 h 101"/>
                <a:gd name="T2" fmla="*/ 53 w 109"/>
                <a:gd name="T3" fmla="*/ 0 h 101"/>
                <a:gd name="T4" fmla="*/ 0 w 109"/>
                <a:gd name="T5" fmla="*/ 101 h 101"/>
                <a:gd name="T6" fmla="*/ 109 w 109"/>
                <a:gd name="T7" fmla="*/ 101 h 101"/>
              </a:gdLst>
              <a:ahLst/>
              <a:cxnLst>
                <a:cxn ang="0">
                  <a:pos x="T0" y="T1"/>
                </a:cxn>
                <a:cxn ang="0">
                  <a:pos x="T2" y="T3"/>
                </a:cxn>
                <a:cxn ang="0">
                  <a:pos x="T4" y="T5"/>
                </a:cxn>
                <a:cxn ang="0">
                  <a:pos x="T6" y="T7"/>
                </a:cxn>
              </a:cxnLst>
              <a:rect l="0" t="0" r="r" b="b"/>
              <a:pathLst>
                <a:path w="109" h="101">
                  <a:moveTo>
                    <a:pt x="109" y="101"/>
                  </a:moveTo>
                  <a:lnTo>
                    <a:pt x="53" y="0"/>
                  </a:lnTo>
                  <a:lnTo>
                    <a:pt x="0" y="101"/>
                  </a:lnTo>
                  <a:lnTo>
                    <a:pt x="109"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3" name="Freeform 35">
              <a:extLst>
                <a:ext uri="{FF2B5EF4-FFF2-40B4-BE49-F238E27FC236}">
                  <a16:creationId xmlns:a16="http://schemas.microsoft.com/office/drawing/2014/main" id="{D07CCD12-7C7B-46EB-A3C0-209CC7DF0964}"/>
                </a:ext>
              </a:extLst>
            </p:cNvPr>
            <p:cNvSpPr>
              <a:spLocks/>
            </p:cNvSpPr>
            <p:nvPr/>
          </p:nvSpPr>
          <p:spPr bwMode="auto">
            <a:xfrm>
              <a:off x="4058" y="1645"/>
              <a:ext cx="260" cy="353"/>
            </a:xfrm>
            <a:custGeom>
              <a:avLst/>
              <a:gdLst>
                <a:gd name="T0" fmla="*/ 260 w 260"/>
                <a:gd name="T1" fmla="*/ 353 h 353"/>
                <a:gd name="T2" fmla="*/ 260 w 260"/>
                <a:gd name="T3" fmla="*/ 0 h 353"/>
                <a:gd name="T4" fmla="*/ 0 w 260"/>
                <a:gd name="T5" fmla="*/ 0 h 353"/>
              </a:gdLst>
              <a:ahLst/>
              <a:cxnLst>
                <a:cxn ang="0">
                  <a:pos x="T0" y="T1"/>
                </a:cxn>
                <a:cxn ang="0">
                  <a:pos x="T2" y="T3"/>
                </a:cxn>
                <a:cxn ang="0">
                  <a:pos x="T4" y="T5"/>
                </a:cxn>
              </a:cxnLst>
              <a:rect l="0" t="0" r="r" b="b"/>
              <a:pathLst>
                <a:path w="260" h="353">
                  <a:moveTo>
                    <a:pt x="260" y="353"/>
                  </a:moveTo>
                  <a:lnTo>
                    <a:pt x="260" y="0"/>
                  </a:lnTo>
                  <a:lnTo>
                    <a:pt x="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4" name="Freeform 36">
              <a:extLst>
                <a:ext uri="{FF2B5EF4-FFF2-40B4-BE49-F238E27FC236}">
                  <a16:creationId xmlns:a16="http://schemas.microsoft.com/office/drawing/2014/main" id="{B47FFE65-D078-4BA6-8937-415A0CE9A315}"/>
                </a:ext>
              </a:extLst>
            </p:cNvPr>
            <p:cNvSpPr>
              <a:spLocks/>
            </p:cNvSpPr>
            <p:nvPr/>
          </p:nvSpPr>
          <p:spPr bwMode="auto">
            <a:xfrm>
              <a:off x="4265" y="1998"/>
              <a:ext cx="109" cy="101"/>
            </a:xfrm>
            <a:custGeom>
              <a:avLst/>
              <a:gdLst>
                <a:gd name="T0" fmla="*/ 0 w 109"/>
                <a:gd name="T1" fmla="*/ 0 h 101"/>
                <a:gd name="T2" fmla="*/ 53 w 109"/>
                <a:gd name="T3" fmla="*/ 101 h 101"/>
                <a:gd name="T4" fmla="*/ 109 w 109"/>
                <a:gd name="T5" fmla="*/ 0 h 101"/>
                <a:gd name="T6" fmla="*/ 0 w 109"/>
                <a:gd name="T7" fmla="*/ 0 h 101"/>
              </a:gdLst>
              <a:ahLst/>
              <a:cxnLst>
                <a:cxn ang="0">
                  <a:pos x="T0" y="T1"/>
                </a:cxn>
                <a:cxn ang="0">
                  <a:pos x="T2" y="T3"/>
                </a:cxn>
                <a:cxn ang="0">
                  <a:pos x="T4" y="T5"/>
                </a:cxn>
                <a:cxn ang="0">
                  <a:pos x="T6" y="T7"/>
                </a:cxn>
              </a:cxnLst>
              <a:rect l="0" t="0" r="r" b="b"/>
              <a:pathLst>
                <a:path w="109" h="101">
                  <a:moveTo>
                    <a:pt x="0" y="0"/>
                  </a:moveTo>
                  <a:lnTo>
                    <a:pt x="53" y="101"/>
                  </a:lnTo>
                  <a:lnTo>
                    <a:pt x="10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5" name="Freeform 37">
              <a:extLst>
                <a:ext uri="{FF2B5EF4-FFF2-40B4-BE49-F238E27FC236}">
                  <a16:creationId xmlns:a16="http://schemas.microsoft.com/office/drawing/2014/main" id="{A81A0D7D-7FC8-4CB0-AA67-AD7CEE93016D}"/>
                </a:ext>
              </a:extLst>
            </p:cNvPr>
            <p:cNvSpPr>
              <a:spLocks/>
            </p:cNvSpPr>
            <p:nvPr/>
          </p:nvSpPr>
          <p:spPr bwMode="auto">
            <a:xfrm>
              <a:off x="4777" y="1663"/>
              <a:ext cx="270" cy="31"/>
            </a:xfrm>
            <a:custGeom>
              <a:avLst/>
              <a:gdLst>
                <a:gd name="T0" fmla="*/ 0 w 270"/>
                <a:gd name="T1" fmla="*/ 31 h 31"/>
                <a:gd name="T2" fmla="*/ 0 w 270"/>
                <a:gd name="T3" fmla="*/ 0 h 31"/>
                <a:gd name="T4" fmla="*/ 270 w 270"/>
                <a:gd name="T5" fmla="*/ 0 h 31"/>
              </a:gdLst>
              <a:ahLst/>
              <a:cxnLst>
                <a:cxn ang="0">
                  <a:pos x="T0" y="T1"/>
                </a:cxn>
                <a:cxn ang="0">
                  <a:pos x="T2" y="T3"/>
                </a:cxn>
                <a:cxn ang="0">
                  <a:pos x="T4" y="T5"/>
                </a:cxn>
              </a:cxnLst>
              <a:rect l="0" t="0" r="r" b="b"/>
              <a:pathLst>
                <a:path w="270" h="31">
                  <a:moveTo>
                    <a:pt x="0" y="31"/>
                  </a:moveTo>
                  <a:lnTo>
                    <a:pt x="0" y="0"/>
                  </a:lnTo>
                  <a:lnTo>
                    <a:pt x="27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6" name="Freeform 38">
              <a:extLst>
                <a:ext uri="{FF2B5EF4-FFF2-40B4-BE49-F238E27FC236}">
                  <a16:creationId xmlns:a16="http://schemas.microsoft.com/office/drawing/2014/main" id="{74B7C15F-F606-411B-BDC1-457049933A58}"/>
                </a:ext>
              </a:extLst>
            </p:cNvPr>
            <p:cNvSpPr>
              <a:spLocks/>
            </p:cNvSpPr>
            <p:nvPr/>
          </p:nvSpPr>
          <p:spPr bwMode="auto">
            <a:xfrm>
              <a:off x="4721" y="1694"/>
              <a:ext cx="108" cy="101"/>
            </a:xfrm>
            <a:custGeom>
              <a:avLst/>
              <a:gdLst>
                <a:gd name="T0" fmla="*/ 0 w 108"/>
                <a:gd name="T1" fmla="*/ 0 h 101"/>
                <a:gd name="T2" fmla="*/ 56 w 108"/>
                <a:gd name="T3" fmla="*/ 101 h 101"/>
                <a:gd name="T4" fmla="*/ 108 w 108"/>
                <a:gd name="T5" fmla="*/ 0 h 101"/>
                <a:gd name="T6" fmla="*/ 0 w 108"/>
                <a:gd name="T7" fmla="*/ 0 h 101"/>
              </a:gdLst>
              <a:ahLst/>
              <a:cxnLst>
                <a:cxn ang="0">
                  <a:pos x="T0" y="T1"/>
                </a:cxn>
                <a:cxn ang="0">
                  <a:pos x="T2" y="T3"/>
                </a:cxn>
                <a:cxn ang="0">
                  <a:pos x="T4" y="T5"/>
                </a:cxn>
                <a:cxn ang="0">
                  <a:pos x="T6" y="T7"/>
                </a:cxn>
              </a:cxnLst>
              <a:rect l="0" t="0" r="r" b="b"/>
              <a:pathLst>
                <a:path w="108" h="101">
                  <a:moveTo>
                    <a:pt x="0" y="0"/>
                  </a:moveTo>
                  <a:lnTo>
                    <a:pt x="56" y="101"/>
                  </a:lnTo>
                  <a:lnTo>
                    <a:pt x="10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7" name="Freeform 39">
              <a:extLst>
                <a:ext uri="{FF2B5EF4-FFF2-40B4-BE49-F238E27FC236}">
                  <a16:creationId xmlns:a16="http://schemas.microsoft.com/office/drawing/2014/main" id="{08F33FA6-DD05-4E0B-B616-C7FED6FECDC1}"/>
                </a:ext>
              </a:extLst>
            </p:cNvPr>
            <p:cNvSpPr>
              <a:spLocks/>
            </p:cNvSpPr>
            <p:nvPr/>
          </p:nvSpPr>
          <p:spPr bwMode="auto">
            <a:xfrm>
              <a:off x="3794" y="1390"/>
              <a:ext cx="264" cy="608"/>
            </a:xfrm>
            <a:custGeom>
              <a:avLst/>
              <a:gdLst>
                <a:gd name="T0" fmla="*/ 0 w 264"/>
                <a:gd name="T1" fmla="*/ 608 h 608"/>
                <a:gd name="T2" fmla="*/ 0 w 264"/>
                <a:gd name="T3" fmla="*/ 0 h 608"/>
                <a:gd name="T4" fmla="*/ 264 w 264"/>
                <a:gd name="T5" fmla="*/ 0 h 608"/>
              </a:gdLst>
              <a:ahLst/>
              <a:cxnLst>
                <a:cxn ang="0">
                  <a:pos x="T0" y="T1"/>
                </a:cxn>
                <a:cxn ang="0">
                  <a:pos x="T2" y="T3"/>
                </a:cxn>
                <a:cxn ang="0">
                  <a:pos x="T4" y="T5"/>
                </a:cxn>
              </a:cxnLst>
              <a:rect l="0" t="0" r="r" b="b"/>
              <a:pathLst>
                <a:path w="264" h="608">
                  <a:moveTo>
                    <a:pt x="0" y="608"/>
                  </a:moveTo>
                  <a:lnTo>
                    <a:pt x="0" y="0"/>
                  </a:lnTo>
                  <a:lnTo>
                    <a:pt x="264"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8" name="Freeform 40">
              <a:extLst>
                <a:ext uri="{FF2B5EF4-FFF2-40B4-BE49-F238E27FC236}">
                  <a16:creationId xmlns:a16="http://schemas.microsoft.com/office/drawing/2014/main" id="{C7B2B65C-FC73-4DB6-BF5E-22DA18D2B6A2}"/>
                </a:ext>
              </a:extLst>
            </p:cNvPr>
            <p:cNvSpPr>
              <a:spLocks/>
            </p:cNvSpPr>
            <p:nvPr/>
          </p:nvSpPr>
          <p:spPr bwMode="auto">
            <a:xfrm>
              <a:off x="3741" y="1998"/>
              <a:ext cx="109" cy="101"/>
            </a:xfrm>
            <a:custGeom>
              <a:avLst/>
              <a:gdLst>
                <a:gd name="T0" fmla="*/ 0 w 109"/>
                <a:gd name="T1" fmla="*/ 0 h 101"/>
                <a:gd name="T2" fmla="*/ 53 w 109"/>
                <a:gd name="T3" fmla="*/ 101 h 101"/>
                <a:gd name="T4" fmla="*/ 109 w 109"/>
                <a:gd name="T5" fmla="*/ 0 h 101"/>
                <a:gd name="T6" fmla="*/ 0 w 109"/>
                <a:gd name="T7" fmla="*/ 0 h 101"/>
              </a:gdLst>
              <a:ahLst/>
              <a:cxnLst>
                <a:cxn ang="0">
                  <a:pos x="T0" y="T1"/>
                </a:cxn>
                <a:cxn ang="0">
                  <a:pos x="T2" y="T3"/>
                </a:cxn>
                <a:cxn ang="0">
                  <a:pos x="T4" y="T5"/>
                </a:cxn>
                <a:cxn ang="0">
                  <a:pos x="T6" y="T7"/>
                </a:cxn>
              </a:cxnLst>
              <a:rect l="0" t="0" r="r" b="b"/>
              <a:pathLst>
                <a:path w="109" h="101">
                  <a:moveTo>
                    <a:pt x="0" y="0"/>
                  </a:moveTo>
                  <a:lnTo>
                    <a:pt x="53" y="101"/>
                  </a:lnTo>
                  <a:lnTo>
                    <a:pt x="10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9" name="Freeform 41">
              <a:extLst>
                <a:ext uri="{FF2B5EF4-FFF2-40B4-BE49-F238E27FC236}">
                  <a16:creationId xmlns:a16="http://schemas.microsoft.com/office/drawing/2014/main" id="{299EA00F-EE03-4F85-86AE-CE85104F1815}"/>
                </a:ext>
              </a:extLst>
            </p:cNvPr>
            <p:cNvSpPr>
              <a:spLocks/>
            </p:cNvSpPr>
            <p:nvPr/>
          </p:nvSpPr>
          <p:spPr bwMode="auto">
            <a:xfrm>
              <a:off x="5047" y="1390"/>
              <a:ext cx="261" cy="298"/>
            </a:xfrm>
            <a:custGeom>
              <a:avLst/>
              <a:gdLst>
                <a:gd name="T0" fmla="*/ 261 w 261"/>
                <a:gd name="T1" fmla="*/ 298 h 298"/>
                <a:gd name="T2" fmla="*/ 261 w 261"/>
                <a:gd name="T3" fmla="*/ 0 h 298"/>
                <a:gd name="T4" fmla="*/ 0 w 261"/>
                <a:gd name="T5" fmla="*/ 0 h 298"/>
              </a:gdLst>
              <a:ahLst/>
              <a:cxnLst>
                <a:cxn ang="0">
                  <a:pos x="T0" y="T1"/>
                </a:cxn>
                <a:cxn ang="0">
                  <a:pos x="T2" y="T3"/>
                </a:cxn>
                <a:cxn ang="0">
                  <a:pos x="T4" y="T5"/>
                </a:cxn>
              </a:cxnLst>
              <a:rect l="0" t="0" r="r" b="b"/>
              <a:pathLst>
                <a:path w="261" h="298">
                  <a:moveTo>
                    <a:pt x="261" y="298"/>
                  </a:moveTo>
                  <a:lnTo>
                    <a:pt x="261" y="0"/>
                  </a:lnTo>
                  <a:lnTo>
                    <a:pt x="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0" name="Freeform 42">
              <a:extLst>
                <a:ext uri="{FF2B5EF4-FFF2-40B4-BE49-F238E27FC236}">
                  <a16:creationId xmlns:a16="http://schemas.microsoft.com/office/drawing/2014/main" id="{1BB473DC-F3C2-452C-943E-A97F38287E50}"/>
                </a:ext>
              </a:extLst>
            </p:cNvPr>
            <p:cNvSpPr>
              <a:spLocks/>
            </p:cNvSpPr>
            <p:nvPr/>
          </p:nvSpPr>
          <p:spPr bwMode="auto">
            <a:xfrm>
              <a:off x="5255" y="1688"/>
              <a:ext cx="109" cy="101"/>
            </a:xfrm>
            <a:custGeom>
              <a:avLst/>
              <a:gdLst>
                <a:gd name="T0" fmla="*/ 0 w 109"/>
                <a:gd name="T1" fmla="*/ 0 h 101"/>
                <a:gd name="T2" fmla="*/ 53 w 109"/>
                <a:gd name="T3" fmla="*/ 101 h 101"/>
                <a:gd name="T4" fmla="*/ 109 w 109"/>
                <a:gd name="T5" fmla="*/ 0 h 101"/>
                <a:gd name="T6" fmla="*/ 0 w 109"/>
                <a:gd name="T7" fmla="*/ 0 h 101"/>
              </a:gdLst>
              <a:ahLst/>
              <a:cxnLst>
                <a:cxn ang="0">
                  <a:pos x="T0" y="T1"/>
                </a:cxn>
                <a:cxn ang="0">
                  <a:pos x="T2" y="T3"/>
                </a:cxn>
                <a:cxn ang="0">
                  <a:pos x="T4" y="T5"/>
                </a:cxn>
                <a:cxn ang="0">
                  <a:pos x="T6" y="T7"/>
                </a:cxn>
              </a:cxnLst>
              <a:rect l="0" t="0" r="r" b="b"/>
              <a:pathLst>
                <a:path w="109" h="101">
                  <a:moveTo>
                    <a:pt x="0" y="0"/>
                  </a:moveTo>
                  <a:lnTo>
                    <a:pt x="53" y="101"/>
                  </a:lnTo>
                  <a:lnTo>
                    <a:pt x="10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51" name="Freeform 43">
              <a:extLst>
                <a:ext uri="{FF2B5EF4-FFF2-40B4-BE49-F238E27FC236}">
                  <a16:creationId xmlns:a16="http://schemas.microsoft.com/office/drawing/2014/main" id="{D8AAD1C1-B66A-4471-BAF7-9222586A6E49}"/>
                </a:ext>
              </a:extLst>
            </p:cNvPr>
            <p:cNvSpPr>
              <a:spLocks/>
            </p:cNvSpPr>
            <p:nvPr/>
          </p:nvSpPr>
          <p:spPr bwMode="auto">
            <a:xfrm>
              <a:off x="2511" y="1445"/>
              <a:ext cx="3163" cy="1439"/>
            </a:xfrm>
            <a:custGeom>
              <a:avLst/>
              <a:gdLst>
                <a:gd name="T0" fmla="*/ 0 w 3163"/>
                <a:gd name="T1" fmla="*/ 0 h 1439"/>
                <a:gd name="T2" fmla="*/ 0 w 3163"/>
                <a:gd name="T3" fmla="*/ 1439 h 1439"/>
                <a:gd name="T4" fmla="*/ 3163 w 3163"/>
                <a:gd name="T5" fmla="*/ 1439 h 1439"/>
              </a:gdLst>
              <a:ahLst/>
              <a:cxnLst>
                <a:cxn ang="0">
                  <a:pos x="T0" y="T1"/>
                </a:cxn>
                <a:cxn ang="0">
                  <a:pos x="T2" y="T3"/>
                </a:cxn>
                <a:cxn ang="0">
                  <a:pos x="T4" y="T5"/>
                </a:cxn>
              </a:cxnLst>
              <a:rect l="0" t="0" r="r" b="b"/>
              <a:pathLst>
                <a:path w="3163" h="1439">
                  <a:moveTo>
                    <a:pt x="0" y="0"/>
                  </a:moveTo>
                  <a:lnTo>
                    <a:pt x="0" y="1439"/>
                  </a:lnTo>
                  <a:lnTo>
                    <a:pt x="3163" y="1439"/>
                  </a:lnTo>
                </a:path>
              </a:pathLst>
            </a:custGeom>
            <a:noFill/>
            <a:ln w="682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2" name="Line 44">
              <a:extLst>
                <a:ext uri="{FF2B5EF4-FFF2-40B4-BE49-F238E27FC236}">
                  <a16:creationId xmlns:a16="http://schemas.microsoft.com/office/drawing/2014/main" id="{7E6C72DD-A647-423A-A001-B34FEAD6ECB1}"/>
                </a:ext>
              </a:extLst>
            </p:cNvPr>
            <p:cNvSpPr>
              <a:spLocks noChangeShapeType="1"/>
            </p:cNvSpPr>
            <p:nvPr/>
          </p:nvSpPr>
          <p:spPr bwMode="auto">
            <a:xfrm>
              <a:off x="2471" y="1445"/>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3" name="Line 45">
              <a:extLst>
                <a:ext uri="{FF2B5EF4-FFF2-40B4-BE49-F238E27FC236}">
                  <a16:creationId xmlns:a16="http://schemas.microsoft.com/office/drawing/2014/main" id="{134D4BBB-80D7-462E-87B3-2B9ACC7F4482}"/>
                </a:ext>
              </a:extLst>
            </p:cNvPr>
            <p:cNvSpPr>
              <a:spLocks noChangeShapeType="1"/>
            </p:cNvSpPr>
            <p:nvPr/>
          </p:nvSpPr>
          <p:spPr bwMode="auto">
            <a:xfrm>
              <a:off x="2471" y="1590"/>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4" name="Line 46">
              <a:extLst>
                <a:ext uri="{FF2B5EF4-FFF2-40B4-BE49-F238E27FC236}">
                  <a16:creationId xmlns:a16="http://schemas.microsoft.com/office/drawing/2014/main" id="{6B1777A6-003B-4A40-8C76-75E10BCF91BD}"/>
                </a:ext>
              </a:extLst>
            </p:cNvPr>
            <p:cNvSpPr>
              <a:spLocks noChangeShapeType="1"/>
            </p:cNvSpPr>
            <p:nvPr/>
          </p:nvSpPr>
          <p:spPr bwMode="auto">
            <a:xfrm>
              <a:off x="2471" y="1734"/>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5" name="Line 47">
              <a:extLst>
                <a:ext uri="{FF2B5EF4-FFF2-40B4-BE49-F238E27FC236}">
                  <a16:creationId xmlns:a16="http://schemas.microsoft.com/office/drawing/2014/main" id="{A3691193-6013-48F9-BDB4-6B7937D8687E}"/>
                </a:ext>
              </a:extLst>
            </p:cNvPr>
            <p:cNvSpPr>
              <a:spLocks noChangeShapeType="1"/>
            </p:cNvSpPr>
            <p:nvPr/>
          </p:nvSpPr>
          <p:spPr bwMode="auto">
            <a:xfrm>
              <a:off x="2471" y="1878"/>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6" name="Line 48">
              <a:extLst>
                <a:ext uri="{FF2B5EF4-FFF2-40B4-BE49-F238E27FC236}">
                  <a16:creationId xmlns:a16="http://schemas.microsoft.com/office/drawing/2014/main" id="{6F2DA2E4-686D-4FD0-B3A0-C335C6F56BBF}"/>
                </a:ext>
              </a:extLst>
            </p:cNvPr>
            <p:cNvSpPr>
              <a:spLocks noChangeShapeType="1"/>
            </p:cNvSpPr>
            <p:nvPr/>
          </p:nvSpPr>
          <p:spPr bwMode="auto">
            <a:xfrm>
              <a:off x="2471" y="2022"/>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7" name="Line 49">
              <a:extLst>
                <a:ext uri="{FF2B5EF4-FFF2-40B4-BE49-F238E27FC236}">
                  <a16:creationId xmlns:a16="http://schemas.microsoft.com/office/drawing/2014/main" id="{C871D06A-0C48-449B-AD17-DE7CFBAAE2BF}"/>
                </a:ext>
              </a:extLst>
            </p:cNvPr>
            <p:cNvSpPr>
              <a:spLocks noChangeShapeType="1"/>
            </p:cNvSpPr>
            <p:nvPr/>
          </p:nvSpPr>
          <p:spPr bwMode="auto">
            <a:xfrm>
              <a:off x="2471" y="2166"/>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8" name="Line 50">
              <a:extLst>
                <a:ext uri="{FF2B5EF4-FFF2-40B4-BE49-F238E27FC236}">
                  <a16:creationId xmlns:a16="http://schemas.microsoft.com/office/drawing/2014/main" id="{04B455CF-2CE5-4B04-8EF8-3BDBE6E8B958}"/>
                </a:ext>
              </a:extLst>
            </p:cNvPr>
            <p:cNvSpPr>
              <a:spLocks noChangeShapeType="1"/>
            </p:cNvSpPr>
            <p:nvPr/>
          </p:nvSpPr>
          <p:spPr bwMode="auto">
            <a:xfrm>
              <a:off x="2471" y="2311"/>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9" name="Line 51">
              <a:extLst>
                <a:ext uri="{FF2B5EF4-FFF2-40B4-BE49-F238E27FC236}">
                  <a16:creationId xmlns:a16="http://schemas.microsoft.com/office/drawing/2014/main" id="{BE293537-8BA9-4DAE-AC11-42EA1A856592}"/>
                </a:ext>
              </a:extLst>
            </p:cNvPr>
            <p:cNvSpPr>
              <a:spLocks noChangeShapeType="1"/>
            </p:cNvSpPr>
            <p:nvPr/>
          </p:nvSpPr>
          <p:spPr bwMode="auto">
            <a:xfrm>
              <a:off x="2471" y="2452"/>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0" name="Line 52">
              <a:extLst>
                <a:ext uri="{FF2B5EF4-FFF2-40B4-BE49-F238E27FC236}">
                  <a16:creationId xmlns:a16="http://schemas.microsoft.com/office/drawing/2014/main" id="{DEE98270-F6B4-4A47-B325-4981AE708A9F}"/>
                </a:ext>
              </a:extLst>
            </p:cNvPr>
            <p:cNvSpPr>
              <a:spLocks noChangeShapeType="1"/>
            </p:cNvSpPr>
            <p:nvPr/>
          </p:nvSpPr>
          <p:spPr bwMode="auto">
            <a:xfrm>
              <a:off x="2471" y="2596"/>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1" name="Line 53">
              <a:extLst>
                <a:ext uri="{FF2B5EF4-FFF2-40B4-BE49-F238E27FC236}">
                  <a16:creationId xmlns:a16="http://schemas.microsoft.com/office/drawing/2014/main" id="{959A0DBA-CE78-4CC6-B5E8-9A930C188F53}"/>
                </a:ext>
              </a:extLst>
            </p:cNvPr>
            <p:cNvSpPr>
              <a:spLocks noChangeShapeType="1"/>
            </p:cNvSpPr>
            <p:nvPr/>
          </p:nvSpPr>
          <p:spPr bwMode="auto">
            <a:xfrm>
              <a:off x="2471" y="2740"/>
              <a:ext cx="40" cy="0"/>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2" name="Line 54">
              <a:extLst>
                <a:ext uri="{FF2B5EF4-FFF2-40B4-BE49-F238E27FC236}">
                  <a16:creationId xmlns:a16="http://schemas.microsoft.com/office/drawing/2014/main" id="{08C7DF62-05C4-475F-B877-A6067085F775}"/>
                </a:ext>
              </a:extLst>
            </p:cNvPr>
            <p:cNvSpPr>
              <a:spLocks noChangeShapeType="1"/>
            </p:cNvSpPr>
            <p:nvPr/>
          </p:nvSpPr>
          <p:spPr bwMode="auto">
            <a:xfrm>
              <a:off x="5674"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3" name="Line 55">
              <a:extLst>
                <a:ext uri="{FF2B5EF4-FFF2-40B4-BE49-F238E27FC236}">
                  <a16:creationId xmlns:a16="http://schemas.microsoft.com/office/drawing/2014/main" id="{740C20B1-FCDE-4EFB-B51A-817027CD4382}"/>
                </a:ext>
              </a:extLst>
            </p:cNvPr>
            <p:cNvSpPr>
              <a:spLocks noChangeShapeType="1"/>
            </p:cNvSpPr>
            <p:nvPr/>
          </p:nvSpPr>
          <p:spPr bwMode="auto">
            <a:xfrm>
              <a:off x="5357"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4" name="Line 56">
              <a:extLst>
                <a:ext uri="{FF2B5EF4-FFF2-40B4-BE49-F238E27FC236}">
                  <a16:creationId xmlns:a16="http://schemas.microsoft.com/office/drawing/2014/main" id="{53E0F209-6DD9-4973-8633-C44B72D6EBC9}"/>
                </a:ext>
              </a:extLst>
            </p:cNvPr>
            <p:cNvSpPr>
              <a:spLocks noChangeShapeType="1"/>
            </p:cNvSpPr>
            <p:nvPr/>
          </p:nvSpPr>
          <p:spPr bwMode="auto">
            <a:xfrm>
              <a:off x="5040"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5" name="Line 57">
              <a:extLst>
                <a:ext uri="{FF2B5EF4-FFF2-40B4-BE49-F238E27FC236}">
                  <a16:creationId xmlns:a16="http://schemas.microsoft.com/office/drawing/2014/main" id="{097F471B-382E-463B-93F4-5D5AE012AF73}"/>
                </a:ext>
              </a:extLst>
            </p:cNvPr>
            <p:cNvSpPr>
              <a:spLocks noChangeShapeType="1"/>
            </p:cNvSpPr>
            <p:nvPr/>
          </p:nvSpPr>
          <p:spPr bwMode="auto">
            <a:xfrm>
              <a:off x="4727"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6" name="Line 58">
              <a:extLst>
                <a:ext uri="{FF2B5EF4-FFF2-40B4-BE49-F238E27FC236}">
                  <a16:creationId xmlns:a16="http://schemas.microsoft.com/office/drawing/2014/main" id="{805EED10-FEAB-4C22-AE29-80D3EE4BBC63}"/>
                </a:ext>
              </a:extLst>
            </p:cNvPr>
            <p:cNvSpPr>
              <a:spLocks noChangeShapeType="1"/>
            </p:cNvSpPr>
            <p:nvPr/>
          </p:nvSpPr>
          <p:spPr bwMode="auto">
            <a:xfrm>
              <a:off x="4411"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7" name="Line 59">
              <a:extLst>
                <a:ext uri="{FF2B5EF4-FFF2-40B4-BE49-F238E27FC236}">
                  <a16:creationId xmlns:a16="http://schemas.microsoft.com/office/drawing/2014/main" id="{4339D8FB-8AA4-44BF-8A69-C08FDBFB4769}"/>
                </a:ext>
              </a:extLst>
            </p:cNvPr>
            <p:cNvSpPr>
              <a:spLocks noChangeShapeType="1"/>
            </p:cNvSpPr>
            <p:nvPr/>
          </p:nvSpPr>
          <p:spPr bwMode="auto">
            <a:xfrm>
              <a:off x="4094"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8" name="Line 60">
              <a:extLst>
                <a:ext uri="{FF2B5EF4-FFF2-40B4-BE49-F238E27FC236}">
                  <a16:creationId xmlns:a16="http://schemas.microsoft.com/office/drawing/2014/main" id="{AFE9768E-11A4-43B1-B65D-B7AC4A9467A9}"/>
                </a:ext>
              </a:extLst>
            </p:cNvPr>
            <p:cNvSpPr>
              <a:spLocks noChangeShapeType="1"/>
            </p:cNvSpPr>
            <p:nvPr/>
          </p:nvSpPr>
          <p:spPr bwMode="auto">
            <a:xfrm>
              <a:off x="3777"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69" name="Line 61">
              <a:extLst>
                <a:ext uri="{FF2B5EF4-FFF2-40B4-BE49-F238E27FC236}">
                  <a16:creationId xmlns:a16="http://schemas.microsoft.com/office/drawing/2014/main" id="{18C186B3-3FAC-4DDF-9FFB-225DEA03684F}"/>
                </a:ext>
              </a:extLst>
            </p:cNvPr>
            <p:cNvSpPr>
              <a:spLocks noChangeShapeType="1"/>
            </p:cNvSpPr>
            <p:nvPr/>
          </p:nvSpPr>
          <p:spPr bwMode="auto">
            <a:xfrm>
              <a:off x="3461"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70" name="Line 62">
              <a:extLst>
                <a:ext uri="{FF2B5EF4-FFF2-40B4-BE49-F238E27FC236}">
                  <a16:creationId xmlns:a16="http://schemas.microsoft.com/office/drawing/2014/main" id="{7D4DE744-2503-4F1F-B754-286769D069E5}"/>
                </a:ext>
              </a:extLst>
            </p:cNvPr>
            <p:cNvSpPr>
              <a:spLocks noChangeShapeType="1"/>
            </p:cNvSpPr>
            <p:nvPr/>
          </p:nvSpPr>
          <p:spPr bwMode="auto">
            <a:xfrm>
              <a:off x="3144"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71" name="Line 63">
              <a:extLst>
                <a:ext uri="{FF2B5EF4-FFF2-40B4-BE49-F238E27FC236}">
                  <a16:creationId xmlns:a16="http://schemas.microsoft.com/office/drawing/2014/main" id="{4B7D2521-BEFE-4879-949F-1014F4E6DC35}"/>
                </a:ext>
              </a:extLst>
            </p:cNvPr>
            <p:cNvSpPr>
              <a:spLocks noChangeShapeType="1"/>
            </p:cNvSpPr>
            <p:nvPr/>
          </p:nvSpPr>
          <p:spPr bwMode="auto">
            <a:xfrm>
              <a:off x="2828" y="2884"/>
              <a:ext cx="0" cy="19"/>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72" name="Freeform 64">
              <a:extLst>
                <a:ext uri="{FF2B5EF4-FFF2-40B4-BE49-F238E27FC236}">
                  <a16:creationId xmlns:a16="http://schemas.microsoft.com/office/drawing/2014/main" id="{060BB971-FED3-4BC0-A5D1-4D4D4C9D610D}"/>
                </a:ext>
              </a:extLst>
            </p:cNvPr>
            <p:cNvSpPr>
              <a:spLocks/>
            </p:cNvSpPr>
            <p:nvPr/>
          </p:nvSpPr>
          <p:spPr bwMode="auto">
            <a:xfrm>
              <a:off x="4922" y="1850"/>
              <a:ext cx="247" cy="231"/>
            </a:xfrm>
            <a:custGeom>
              <a:avLst/>
              <a:gdLst>
                <a:gd name="T0" fmla="*/ 0 w 247"/>
                <a:gd name="T1" fmla="*/ 114 h 231"/>
                <a:gd name="T2" fmla="*/ 6 w 247"/>
                <a:gd name="T3" fmla="*/ 77 h 231"/>
                <a:gd name="T4" fmla="*/ 23 w 247"/>
                <a:gd name="T5" fmla="*/ 46 h 231"/>
                <a:gd name="T6" fmla="*/ 52 w 247"/>
                <a:gd name="T7" fmla="*/ 22 h 231"/>
                <a:gd name="T8" fmla="*/ 85 w 247"/>
                <a:gd name="T9" fmla="*/ 3 h 231"/>
                <a:gd name="T10" fmla="*/ 125 w 247"/>
                <a:gd name="T11" fmla="*/ 0 h 231"/>
                <a:gd name="T12" fmla="*/ 161 w 247"/>
                <a:gd name="T13" fmla="*/ 3 h 231"/>
                <a:gd name="T14" fmla="*/ 198 w 247"/>
                <a:gd name="T15" fmla="*/ 22 h 231"/>
                <a:gd name="T16" fmla="*/ 224 w 247"/>
                <a:gd name="T17" fmla="*/ 46 h 231"/>
                <a:gd name="T18" fmla="*/ 240 w 247"/>
                <a:gd name="T19" fmla="*/ 77 h 231"/>
                <a:gd name="T20" fmla="*/ 247 w 247"/>
                <a:gd name="T21" fmla="*/ 114 h 231"/>
                <a:gd name="T22" fmla="*/ 240 w 247"/>
                <a:gd name="T23" fmla="*/ 151 h 231"/>
                <a:gd name="T24" fmla="*/ 224 w 247"/>
                <a:gd name="T25" fmla="*/ 181 h 231"/>
                <a:gd name="T26" fmla="*/ 198 w 247"/>
                <a:gd name="T27" fmla="*/ 206 h 231"/>
                <a:gd name="T28" fmla="*/ 161 w 247"/>
                <a:gd name="T29" fmla="*/ 224 h 231"/>
                <a:gd name="T30" fmla="*/ 125 w 247"/>
                <a:gd name="T31" fmla="*/ 231 h 231"/>
                <a:gd name="T32" fmla="*/ 85 w 247"/>
                <a:gd name="T33" fmla="*/ 224 h 231"/>
                <a:gd name="T34" fmla="*/ 52 w 247"/>
                <a:gd name="T35" fmla="*/ 206 h 231"/>
                <a:gd name="T36" fmla="*/ 23 w 247"/>
                <a:gd name="T37" fmla="*/ 181 h 231"/>
                <a:gd name="T38" fmla="*/ 6 w 247"/>
                <a:gd name="T39" fmla="*/ 151 h 231"/>
                <a:gd name="T40" fmla="*/ 0 w 247"/>
                <a:gd name="T41" fmla="*/ 11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31">
                  <a:moveTo>
                    <a:pt x="0" y="114"/>
                  </a:moveTo>
                  <a:lnTo>
                    <a:pt x="6" y="77"/>
                  </a:lnTo>
                  <a:lnTo>
                    <a:pt x="23" y="46"/>
                  </a:lnTo>
                  <a:lnTo>
                    <a:pt x="52" y="22"/>
                  </a:lnTo>
                  <a:lnTo>
                    <a:pt x="85" y="3"/>
                  </a:lnTo>
                  <a:lnTo>
                    <a:pt x="125" y="0"/>
                  </a:lnTo>
                  <a:lnTo>
                    <a:pt x="161" y="3"/>
                  </a:lnTo>
                  <a:lnTo>
                    <a:pt x="198" y="22"/>
                  </a:lnTo>
                  <a:lnTo>
                    <a:pt x="224" y="46"/>
                  </a:lnTo>
                  <a:lnTo>
                    <a:pt x="240" y="77"/>
                  </a:lnTo>
                  <a:lnTo>
                    <a:pt x="247" y="114"/>
                  </a:lnTo>
                  <a:lnTo>
                    <a:pt x="240" y="151"/>
                  </a:lnTo>
                  <a:lnTo>
                    <a:pt x="224" y="181"/>
                  </a:lnTo>
                  <a:lnTo>
                    <a:pt x="198" y="206"/>
                  </a:lnTo>
                  <a:lnTo>
                    <a:pt x="161" y="224"/>
                  </a:lnTo>
                  <a:lnTo>
                    <a:pt x="125" y="231"/>
                  </a:lnTo>
                  <a:lnTo>
                    <a:pt x="85" y="224"/>
                  </a:lnTo>
                  <a:lnTo>
                    <a:pt x="52" y="206"/>
                  </a:lnTo>
                  <a:lnTo>
                    <a:pt x="23" y="181"/>
                  </a:lnTo>
                  <a:lnTo>
                    <a:pt x="6" y="151"/>
                  </a:lnTo>
                  <a:lnTo>
                    <a:pt x="0" y="114"/>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3" name="Freeform 65">
              <a:extLst>
                <a:ext uri="{FF2B5EF4-FFF2-40B4-BE49-F238E27FC236}">
                  <a16:creationId xmlns:a16="http://schemas.microsoft.com/office/drawing/2014/main" id="{EF133F9F-68FD-4135-A3F8-C661C423B50E}"/>
                </a:ext>
              </a:extLst>
            </p:cNvPr>
            <p:cNvSpPr>
              <a:spLocks/>
            </p:cNvSpPr>
            <p:nvPr/>
          </p:nvSpPr>
          <p:spPr bwMode="auto">
            <a:xfrm>
              <a:off x="4958" y="1884"/>
              <a:ext cx="175" cy="160"/>
            </a:xfrm>
            <a:custGeom>
              <a:avLst/>
              <a:gdLst>
                <a:gd name="T0" fmla="*/ 0 w 175"/>
                <a:gd name="T1" fmla="*/ 80 h 160"/>
                <a:gd name="T2" fmla="*/ 7 w 175"/>
                <a:gd name="T3" fmla="*/ 52 h 160"/>
                <a:gd name="T4" fmla="*/ 23 w 175"/>
                <a:gd name="T5" fmla="*/ 28 h 160"/>
                <a:gd name="T6" fmla="*/ 46 w 175"/>
                <a:gd name="T7" fmla="*/ 9 h 160"/>
                <a:gd name="T8" fmla="*/ 73 w 175"/>
                <a:gd name="T9" fmla="*/ 0 h 160"/>
                <a:gd name="T10" fmla="*/ 102 w 175"/>
                <a:gd name="T11" fmla="*/ 0 h 160"/>
                <a:gd name="T12" fmla="*/ 132 w 175"/>
                <a:gd name="T13" fmla="*/ 9 h 160"/>
                <a:gd name="T14" fmla="*/ 155 w 175"/>
                <a:gd name="T15" fmla="*/ 28 h 160"/>
                <a:gd name="T16" fmla="*/ 168 w 175"/>
                <a:gd name="T17" fmla="*/ 52 h 160"/>
                <a:gd name="T18" fmla="*/ 175 w 175"/>
                <a:gd name="T19" fmla="*/ 80 h 160"/>
                <a:gd name="T20" fmla="*/ 168 w 175"/>
                <a:gd name="T21" fmla="*/ 108 h 160"/>
                <a:gd name="T22" fmla="*/ 155 w 175"/>
                <a:gd name="T23" fmla="*/ 132 h 160"/>
                <a:gd name="T24" fmla="*/ 132 w 175"/>
                <a:gd name="T25" fmla="*/ 151 h 160"/>
                <a:gd name="T26" fmla="*/ 102 w 175"/>
                <a:gd name="T27" fmla="*/ 160 h 160"/>
                <a:gd name="T28" fmla="*/ 73 w 175"/>
                <a:gd name="T29" fmla="*/ 160 h 160"/>
                <a:gd name="T30" fmla="*/ 46 w 175"/>
                <a:gd name="T31" fmla="*/ 151 h 160"/>
                <a:gd name="T32" fmla="*/ 23 w 175"/>
                <a:gd name="T33" fmla="*/ 132 h 160"/>
                <a:gd name="T34" fmla="*/ 7 w 175"/>
                <a:gd name="T35" fmla="*/ 108 h 160"/>
                <a:gd name="T36" fmla="*/ 0 w 175"/>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60">
                  <a:moveTo>
                    <a:pt x="0" y="80"/>
                  </a:moveTo>
                  <a:lnTo>
                    <a:pt x="7" y="52"/>
                  </a:lnTo>
                  <a:lnTo>
                    <a:pt x="23" y="28"/>
                  </a:lnTo>
                  <a:lnTo>
                    <a:pt x="46" y="9"/>
                  </a:lnTo>
                  <a:lnTo>
                    <a:pt x="73" y="0"/>
                  </a:lnTo>
                  <a:lnTo>
                    <a:pt x="102" y="0"/>
                  </a:lnTo>
                  <a:lnTo>
                    <a:pt x="132" y="9"/>
                  </a:lnTo>
                  <a:lnTo>
                    <a:pt x="155" y="28"/>
                  </a:lnTo>
                  <a:lnTo>
                    <a:pt x="168" y="52"/>
                  </a:lnTo>
                  <a:lnTo>
                    <a:pt x="175" y="80"/>
                  </a:lnTo>
                  <a:lnTo>
                    <a:pt x="168" y="108"/>
                  </a:lnTo>
                  <a:lnTo>
                    <a:pt x="155" y="132"/>
                  </a:lnTo>
                  <a:lnTo>
                    <a:pt x="132" y="151"/>
                  </a:lnTo>
                  <a:lnTo>
                    <a:pt x="102" y="160"/>
                  </a:lnTo>
                  <a:lnTo>
                    <a:pt x="73" y="160"/>
                  </a:lnTo>
                  <a:lnTo>
                    <a:pt x="46" y="151"/>
                  </a:lnTo>
                  <a:lnTo>
                    <a:pt x="23" y="132"/>
                  </a:lnTo>
                  <a:lnTo>
                    <a:pt x="7" y="108"/>
                  </a:lnTo>
                  <a:lnTo>
                    <a:pt x="0" y="80"/>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4" name="Freeform 66">
              <a:extLst>
                <a:ext uri="{FF2B5EF4-FFF2-40B4-BE49-F238E27FC236}">
                  <a16:creationId xmlns:a16="http://schemas.microsoft.com/office/drawing/2014/main" id="{5B52FEB0-F71D-412E-A289-7B7662ACD7D6}"/>
                </a:ext>
              </a:extLst>
            </p:cNvPr>
            <p:cNvSpPr>
              <a:spLocks/>
            </p:cNvSpPr>
            <p:nvPr/>
          </p:nvSpPr>
          <p:spPr bwMode="auto">
            <a:xfrm>
              <a:off x="2880" y="2482"/>
              <a:ext cx="248" cy="230"/>
            </a:xfrm>
            <a:custGeom>
              <a:avLst/>
              <a:gdLst>
                <a:gd name="T0" fmla="*/ 0 w 248"/>
                <a:gd name="T1" fmla="*/ 114 h 230"/>
                <a:gd name="T2" fmla="*/ 7 w 248"/>
                <a:gd name="T3" fmla="*/ 80 h 230"/>
                <a:gd name="T4" fmla="*/ 27 w 248"/>
                <a:gd name="T5" fmla="*/ 46 h 230"/>
                <a:gd name="T6" fmla="*/ 53 w 248"/>
                <a:gd name="T7" fmla="*/ 22 h 230"/>
                <a:gd name="T8" fmla="*/ 86 w 248"/>
                <a:gd name="T9" fmla="*/ 7 h 230"/>
                <a:gd name="T10" fmla="*/ 126 w 248"/>
                <a:gd name="T11" fmla="*/ 0 h 230"/>
                <a:gd name="T12" fmla="*/ 165 w 248"/>
                <a:gd name="T13" fmla="*/ 7 h 230"/>
                <a:gd name="T14" fmla="*/ 198 w 248"/>
                <a:gd name="T15" fmla="*/ 22 h 230"/>
                <a:gd name="T16" fmla="*/ 225 w 248"/>
                <a:gd name="T17" fmla="*/ 46 h 230"/>
                <a:gd name="T18" fmla="*/ 244 w 248"/>
                <a:gd name="T19" fmla="*/ 80 h 230"/>
                <a:gd name="T20" fmla="*/ 248 w 248"/>
                <a:gd name="T21" fmla="*/ 114 h 230"/>
                <a:gd name="T22" fmla="*/ 244 w 248"/>
                <a:gd name="T23" fmla="*/ 151 h 230"/>
                <a:gd name="T24" fmla="*/ 225 w 248"/>
                <a:gd name="T25" fmla="*/ 181 h 230"/>
                <a:gd name="T26" fmla="*/ 198 w 248"/>
                <a:gd name="T27" fmla="*/ 209 h 230"/>
                <a:gd name="T28" fmla="*/ 165 w 248"/>
                <a:gd name="T29" fmla="*/ 224 h 230"/>
                <a:gd name="T30" fmla="*/ 126 w 248"/>
                <a:gd name="T31" fmla="*/ 230 h 230"/>
                <a:gd name="T32" fmla="*/ 86 w 248"/>
                <a:gd name="T33" fmla="*/ 224 h 230"/>
                <a:gd name="T34" fmla="*/ 53 w 248"/>
                <a:gd name="T35" fmla="*/ 209 h 230"/>
                <a:gd name="T36" fmla="*/ 27 w 248"/>
                <a:gd name="T37" fmla="*/ 181 h 230"/>
                <a:gd name="T38" fmla="*/ 7 w 248"/>
                <a:gd name="T39" fmla="*/ 151 h 230"/>
                <a:gd name="T40" fmla="*/ 0 w 248"/>
                <a:gd name="T41"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4"/>
                  </a:moveTo>
                  <a:lnTo>
                    <a:pt x="7" y="80"/>
                  </a:lnTo>
                  <a:lnTo>
                    <a:pt x="27" y="46"/>
                  </a:lnTo>
                  <a:lnTo>
                    <a:pt x="53" y="22"/>
                  </a:lnTo>
                  <a:lnTo>
                    <a:pt x="86" y="7"/>
                  </a:lnTo>
                  <a:lnTo>
                    <a:pt x="126" y="0"/>
                  </a:lnTo>
                  <a:lnTo>
                    <a:pt x="165" y="7"/>
                  </a:lnTo>
                  <a:lnTo>
                    <a:pt x="198" y="22"/>
                  </a:lnTo>
                  <a:lnTo>
                    <a:pt x="225" y="46"/>
                  </a:lnTo>
                  <a:lnTo>
                    <a:pt x="244" y="80"/>
                  </a:lnTo>
                  <a:lnTo>
                    <a:pt x="248" y="114"/>
                  </a:lnTo>
                  <a:lnTo>
                    <a:pt x="244" y="151"/>
                  </a:lnTo>
                  <a:lnTo>
                    <a:pt x="225" y="181"/>
                  </a:lnTo>
                  <a:lnTo>
                    <a:pt x="198" y="209"/>
                  </a:lnTo>
                  <a:lnTo>
                    <a:pt x="165" y="224"/>
                  </a:lnTo>
                  <a:lnTo>
                    <a:pt x="126" y="230"/>
                  </a:lnTo>
                  <a:lnTo>
                    <a:pt x="86" y="224"/>
                  </a:lnTo>
                  <a:lnTo>
                    <a:pt x="53" y="209"/>
                  </a:lnTo>
                  <a:lnTo>
                    <a:pt x="27" y="181"/>
                  </a:lnTo>
                  <a:lnTo>
                    <a:pt x="7" y="151"/>
                  </a:lnTo>
                  <a:lnTo>
                    <a:pt x="0" y="114"/>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5" name="Freeform 67">
              <a:extLst>
                <a:ext uri="{FF2B5EF4-FFF2-40B4-BE49-F238E27FC236}">
                  <a16:creationId xmlns:a16="http://schemas.microsoft.com/office/drawing/2014/main" id="{D2F49C10-A973-4616-9D5B-195F91AF566B}"/>
                </a:ext>
              </a:extLst>
            </p:cNvPr>
            <p:cNvSpPr>
              <a:spLocks/>
            </p:cNvSpPr>
            <p:nvPr/>
          </p:nvSpPr>
          <p:spPr bwMode="auto">
            <a:xfrm>
              <a:off x="2920" y="2516"/>
              <a:ext cx="171" cy="160"/>
            </a:xfrm>
            <a:custGeom>
              <a:avLst/>
              <a:gdLst>
                <a:gd name="T0" fmla="*/ 0 w 171"/>
                <a:gd name="T1" fmla="*/ 80 h 160"/>
                <a:gd name="T2" fmla="*/ 3 w 171"/>
                <a:gd name="T3" fmla="*/ 52 h 160"/>
                <a:gd name="T4" fmla="*/ 20 w 171"/>
                <a:gd name="T5" fmla="*/ 28 h 160"/>
                <a:gd name="T6" fmla="*/ 43 w 171"/>
                <a:gd name="T7" fmla="*/ 12 h 160"/>
                <a:gd name="T8" fmla="*/ 69 w 171"/>
                <a:gd name="T9" fmla="*/ 0 h 160"/>
                <a:gd name="T10" fmla="*/ 102 w 171"/>
                <a:gd name="T11" fmla="*/ 0 h 160"/>
                <a:gd name="T12" fmla="*/ 129 w 171"/>
                <a:gd name="T13" fmla="*/ 12 h 160"/>
                <a:gd name="T14" fmla="*/ 152 w 171"/>
                <a:gd name="T15" fmla="*/ 28 h 160"/>
                <a:gd name="T16" fmla="*/ 168 w 171"/>
                <a:gd name="T17" fmla="*/ 52 h 160"/>
                <a:gd name="T18" fmla="*/ 171 w 171"/>
                <a:gd name="T19" fmla="*/ 80 h 160"/>
                <a:gd name="T20" fmla="*/ 168 w 171"/>
                <a:gd name="T21" fmla="*/ 108 h 160"/>
                <a:gd name="T22" fmla="*/ 152 w 171"/>
                <a:gd name="T23" fmla="*/ 132 h 160"/>
                <a:gd name="T24" fmla="*/ 129 w 171"/>
                <a:gd name="T25" fmla="*/ 150 h 160"/>
                <a:gd name="T26" fmla="*/ 102 w 171"/>
                <a:gd name="T27" fmla="*/ 160 h 160"/>
                <a:gd name="T28" fmla="*/ 69 w 171"/>
                <a:gd name="T29" fmla="*/ 160 h 160"/>
                <a:gd name="T30" fmla="*/ 43 w 171"/>
                <a:gd name="T31" fmla="*/ 150 h 160"/>
                <a:gd name="T32" fmla="*/ 20 w 171"/>
                <a:gd name="T33" fmla="*/ 132 h 160"/>
                <a:gd name="T34" fmla="*/ 3 w 171"/>
                <a:gd name="T35" fmla="*/ 108 h 160"/>
                <a:gd name="T36" fmla="*/ 0 w 171"/>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160">
                  <a:moveTo>
                    <a:pt x="0" y="80"/>
                  </a:moveTo>
                  <a:lnTo>
                    <a:pt x="3" y="52"/>
                  </a:lnTo>
                  <a:lnTo>
                    <a:pt x="20" y="28"/>
                  </a:lnTo>
                  <a:lnTo>
                    <a:pt x="43" y="12"/>
                  </a:lnTo>
                  <a:lnTo>
                    <a:pt x="69" y="0"/>
                  </a:lnTo>
                  <a:lnTo>
                    <a:pt x="102" y="0"/>
                  </a:lnTo>
                  <a:lnTo>
                    <a:pt x="129" y="12"/>
                  </a:lnTo>
                  <a:lnTo>
                    <a:pt x="152" y="28"/>
                  </a:lnTo>
                  <a:lnTo>
                    <a:pt x="168" y="52"/>
                  </a:lnTo>
                  <a:lnTo>
                    <a:pt x="171" y="80"/>
                  </a:lnTo>
                  <a:lnTo>
                    <a:pt x="168" y="108"/>
                  </a:lnTo>
                  <a:lnTo>
                    <a:pt x="152" y="132"/>
                  </a:lnTo>
                  <a:lnTo>
                    <a:pt x="129" y="150"/>
                  </a:lnTo>
                  <a:lnTo>
                    <a:pt x="102" y="160"/>
                  </a:lnTo>
                  <a:lnTo>
                    <a:pt x="69" y="160"/>
                  </a:lnTo>
                  <a:lnTo>
                    <a:pt x="43" y="150"/>
                  </a:lnTo>
                  <a:lnTo>
                    <a:pt x="20" y="132"/>
                  </a:lnTo>
                  <a:lnTo>
                    <a:pt x="3" y="108"/>
                  </a:lnTo>
                  <a:lnTo>
                    <a:pt x="0" y="80"/>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6" name="Rectangle 68">
              <a:extLst>
                <a:ext uri="{FF2B5EF4-FFF2-40B4-BE49-F238E27FC236}">
                  <a16:creationId xmlns:a16="http://schemas.microsoft.com/office/drawing/2014/main" id="{2B2E0D0D-748B-4565-9A00-D2FDE20019E4}"/>
                </a:ext>
              </a:extLst>
            </p:cNvPr>
            <p:cNvSpPr>
              <a:spLocks noChangeArrowheads="1"/>
            </p:cNvSpPr>
            <p:nvPr/>
          </p:nvSpPr>
          <p:spPr bwMode="auto">
            <a:xfrm>
              <a:off x="2597" y="2945"/>
              <a:ext cx="83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Arial" panose="020B0604020202020204" pitchFamily="34" charset="0"/>
                </a:rPr>
                <a:t>Group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7" name="Rectangle 69">
              <a:extLst>
                <a:ext uri="{FF2B5EF4-FFF2-40B4-BE49-F238E27FC236}">
                  <a16:creationId xmlns:a16="http://schemas.microsoft.com/office/drawing/2014/main" id="{BFA5CCCF-BB84-4928-9917-373549124E2F}"/>
                </a:ext>
              </a:extLst>
            </p:cNvPr>
            <p:cNvSpPr>
              <a:spLocks noChangeArrowheads="1"/>
            </p:cNvSpPr>
            <p:nvPr/>
          </p:nvSpPr>
          <p:spPr bwMode="auto">
            <a:xfrm>
              <a:off x="3649" y="2945"/>
              <a:ext cx="83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Arial" panose="020B0604020202020204" pitchFamily="34" charset="0"/>
                </a:rPr>
                <a:t>Group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8" name="Rectangle 70">
              <a:extLst>
                <a:ext uri="{FF2B5EF4-FFF2-40B4-BE49-F238E27FC236}">
                  <a16:creationId xmlns:a16="http://schemas.microsoft.com/office/drawing/2014/main" id="{D554AD87-B4CF-4804-9962-509FE1D3915B}"/>
                </a:ext>
              </a:extLst>
            </p:cNvPr>
            <p:cNvSpPr>
              <a:spLocks noChangeArrowheads="1"/>
            </p:cNvSpPr>
            <p:nvPr/>
          </p:nvSpPr>
          <p:spPr bwMode="auto">
            <a:xfrm>
              <a:off x="4638" y="2945"/>
              <a:ext cx="83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Arial" panose="020B0604020202020204" pitchFamily="34" charset="0"/>
                </a:rPr>
                <a:t>Group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9" name="Freeform 71">
              <a:extLst>
                <a:ext uri="{FF2B5EF4-FFF2-40B4-BE49-F238E27FC236}">
                  <a16:creationId xmlns:a16="http://schemas.microsoft.com/office/drawing/2014/main" id="{C165F169-C402-48B8-BEAA-F97B27DDAADC}"/>
                </a:ext>
              </a:extLst>
            </p:cNvPr>
            <p:cNvSpPr>
              <a:spLocks/>
            </p:cNvSpPr>
            <p:nvPr/>
          </p:nvSpPr>
          <p:spPr bwMode="auto">
            <a:xfrm>
              <a:off x="2880" y="2166"/>
              <a:ext cx="248" cy="231"/>
            </a:xfrm>
            <a:custGeom>
              <a:avLst/>
              <a:gdLst>
                <a:gd name="T0" fmla="*/ 0 w 248"/>
                <a:gd name="T1" fmla="*/ 114 h 231"/>
                <a:gd name="T2" fmla="*/ 7 w 248"/>
                <a:gd name="T3" fmla="*/ 80 h 231"/>
                <a:gd name="T4" fmla="*/ 27 w 248"/>
                <a:gd name="T5" fmla="*/ 46 h 231"/>
                <a:gd name="T6" fmla="*/ 53 w 248"/>
                <a:gd name="T7" fmla="*/ 22 h 231"/>
                <a:gd name="T8" fmla="*/ 86 w 248"/>
                <a:gd name="T9" fmla="*/ 7 h 231"/>
                <a:gd name="T10" fmla="*/ 126 w 248"/>
                <a:gd name="T11" fmla="*/ 0 h 231"/>
                <a:gd name="T12" fmla="*/ 165 w 248"/>
                <a:gd name="T13" fmla="*/ 7 h 231"/>
                <a:gd name="T14" fmla="*/ 198 w 248"/>
                <a:gd name="T15" fmla="*/ 22 h 231"/>
                <a:gd name="T16" fmla="*/ 225 w 248"/>
                <a:gd name="T17" fmla="*/ 46 h 231"/>
                <a:gd name="T18" fmla="*/ 244 w 248"/>
                <a:gd name="T19" fmla="*/ 80 h 231"/>
                <a:gd name="T20" fmla="*/ 248 w 248"/>
                <a:gd name="T21" fmla="*/ 114 h 231"/>
                <a:gd name="T22" fmla="*/ 244 w 248"/>
                <a:gd name="T23" fmla="*/ 151 h 231"/>
                <a:gd name="T24" fmla="*/ 225 w 248"/>
                <a:gd name="T25" fmla="*/ 181 h 231"/>
                <a:gd name="T26" fmla="*/ 198 w 248"/>
                <a:gd name="T27" fmla="*/ 209 h 231"/>
                <a:gd name="T28" fmla="*/ 165 w 248"/>
                <a:gd name="T29" fmla="*/ 224 h 231"/>
                <a:gd name="T30" fmla="*/ 126 w 248"/>
                <a:gd name="T31" fmla="*/ 231 h 231"/>
                <a:gd name="T32" fmla="*/ 86 w 248"/>
                <a:gd name="T33" fmla="*/ 224 h 231"/>
                <a:gd name="T34" fmla="*/ 53 w 248"/>
                <a:gd name="T35" fmla="*/ 209 h 231"/>
                <a:gd name="T36" fmla="*/ 27 w 248"/>
                <a:gd name="T37" fmla="*/ 181 h 231"/>
                <a:gd name="T38" fmla="*/ 7 w 248"/>
                <a:gd name="T39" fmla="*/ 151 h 231"/>
                <a:gd name="T40" fmla="*/ 0 w 248"/>
                <a:gd name="T41" fmla="*/ 11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1">
                  <a:moveTo>
                    <a:pt x="0" y="114"/>
                  </a:moveTo>
                  <a:lnTo>
                    <a:pt x="7" y="80"/>
                  </a:lnTo>
                  <a:lnTo>
                    <a:pt x="27" y="46"/>
                  </a:lnTo>
                  <a:lnTo>
                    <a:pt x="53" y="22"/>
                  </a:lnTo>
                  <a:lnTo>
                    <a:pt x="86" y="7"/>
                  </a:lnTo>
                  <a:lnTo>
                    <a:pt x="126" y="0"/>
                  </a:lnTo>
                  <a:lnTo>
                    <a:pt x="165" y="7"/>
                  </a:lnTo>
                  <a:lnTo>
                    <a:pt x="198" y="22"/>
                  </a:lnTo>
                  <a:lnTo>
                    <a:pt x="225" y="46"/>
                  </a:lnTo>
                  <a:lnTo>
                    <a:pt x="244" y="80"/>
                  </a:lnTo>
                  <a:lnTo>
                    <a:pt x="248" y="114"/>
                  </a:lnTo>
                  <a:lnTo>
                    <a:pt x="244" y="151"/>
                  </a:lnTo>
                  <a:lnTo>
                    <a:pt x="225" y="181"/>
                  </a:lnTo>
                  <a:lnTo>
                    <a:pt x="198" y="209"/>
                  </a:lnTo>
                  <a:lnTo>
                    <a:pt x="165" y="224"/>
                  </a:lnTo>
                  <a:lnTo>
                    <a:pt x="126" y="231"/>
                  </a:lnTo>
                  <a:lnTo>
                    <a:pt x="86" y="224"/>
                  </a:lnTo>
                  <a:lnTo>
                    <a:pt x="53" y="209"/>
                  </a:lnTo>
                  <a:lnTo>
                    <a:pt x="27" y="181"/>
                  </a:lnTo>
                  <a:lnTo>
                    <a:pt x="7" y="151"/>
                  </a:lnTo>
                  <a:lnTo>
                    <a:pt x="0" y="114"/>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0" name="Freeform 72">
              <a:extLst>
                <a:ext uri="{FF2B5EF4-FFF2-40B4-BE49-F238E27FC236}">
                  <a16:creationId xmlns:a16="http://schemas.microsoft.com/office/drawing/2014/main" id="{D2AEA1C9-32E4-4600-8D09-E9E89BD5DEDD}"/>
                </a:ext>
              </a:extLst>
            </p:cNvPr>
            <p:cNvSpPr>
              <a:spLocks/>
            </p:cNvSpPr>
            <p:nvPr/>
          </p:nvSpPr>
          <p:spPr bwMode="auto">
            <a:xfrm>
              <a:off x="2920" y="2200"/>
              <a:ext cx="171" cy="160"/>
            </a:xfrm>
            <a:custGeom>
              <a:avLst/>
              <a:gdLst>
                <a:gd name="T0" fmla="*/ 0 w 171"/>
                <a:gd name="T1" fmla="*/ 80 h 160"/>
                <a:gd name="T2" fmla="*/ 3 w 171"/>
                <a:gd name="T3" fmla="*/ 52 h 160"/>
                <a:gd name="T4" fmla="*/ 20 w 171"/>
                <a:gd name="T5" fmla="*/ 28 h 160"/>
                <a:gd name="T6" fmla="*/ 43 w 171"/>
                <a:gd name="T7" fmla="*/ 9 h 160"/>
                <a:gd name="T8" fmla="*/ 69 w 171"/>
                <a:gd name="T9" fmla="*/ 0 h 160"/>
                <a:gd name="T10" fmla="*/ 102 w 171"/>
                <a:gd name="T11" fmla="*/ 0 h 160"/>
                <a:gd name="T12" fmla="*/ 129 w 171"/>
                <a:gd name="T13" fmla="*/ 9 h 160"/>
                <a:gd name="T14" fmla="*/ 152 w 171"/>
                <a:gd name="T15" fmla="*/ 28 h 160"/>
                <a:gd name="T16" fmla="*/ 168 w 171"/>
                <a:gd name="T17" fmla="*/ 52 h 160"/>
                <a:gd name="T18" fmla="*/ 171 w 171"/>
                <a:gd name="T19" fmla="*/ 80 h 160"/>
                <a:gd name="T20" fmla="*/ 168 w 171"/>
                <a:gd name="T21" fmla="*/ 108 h 160"/>
                <a:gd name="T22" fmla="*/ 152 w 171"/>
                <a:gd name="T23" fmla="*/ 132 h 160"/>
                <a:gd name="T24" fmla="*/ 129 w 171"/>
                <a:gd name="T25" fmla="*/ 150 h 160"/>
                <a:gd name="T26" fmla="*/ 102 w 171"/>
                <a:gd name="T27" fmla="*/ 160 h 160"/>
                <a:gd name="T28" fmla="*/ 69 w 171"/>
                <a:gd name="T29" fmla="*/ 160 h 160"/>
                <a:gd name="T30" fmla="*/ 43 w 171"/>
                <a:gd name="T31" fmla="*/ 150 h 160"/>
                <a:gd name="T32" fmla="*/ 20 w 171"/>
                <a:gd name="T33" fmla="*/ 132 h 160"/>
                <a:gd name="T34" fmla="*/ 3 w 171"/>
                <a:gd name="T35" fmla="*/ 108 h 160"/>
                <a:gd name="T36" fmla="*/ 0 w 171"/>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160">
                  <a:moveTo>
                    <a:pt x="0" y="80"/>
                  </a:moveTo>
                  <a:lnTo>
                    <a:pt x="3" y="52"/>
                  </a:lnTo>
                  <a:lnTo>
                    <a:pt x="20" y="28"/>
                  </a:lnTo>
                  <a:lnTo>
                    <a:pt x="43" y="9"/>
                  </a:lnTo>
                  <a:lnTo>
                    <a:pt x="69" y="0"/>
                  </a:lnTo>
                  <a:lnTo>
                    <a:pt x="102" y="0"/>
                  </a:lnTo>
                  <a:lnTo>
                    <a:pt x="129" y="9"/>
                  </a:lnTo>
                  <a:lnTo>
                    <a:pt x="152" y="28"/>
                  </a:lnTo>
                  <a:lnTo>
                    <a:pt x="168" y="52"/>
                  </a:lnTo>
                  <a:lnTo>
                    <a:pt x="171" y="80"/>
                  </a:lnTo>
                  <a:lnTo>
                    <a:pt x="168" y="108"/>
                  </a:lnTo>
                  <a:lnTo>
                    <a:pt x="152" y="132"/>
                  </a:lnTo>
                  <a:lnTo>
                    <a:pt x="129" y="150"/>
                  </a:lnTo>
                  <a:lnTo>
                    <a:pt x="102" y="160"/>
                  </a:lnTo>
                  <a:lnTo>
                    <a:pt x="69" y="160"/>
                  </a:lnTo>
                  <a:lnTo>
                    <a:pt x="43" y="150"/>
                  </a:lnTo>
                  <a:lnTo>
                    <a:pt x="20" y="132"/>
                  </a:lnTo>
                  <a:lnTo>
                    <a:pt x="3" y="108"/>
                  </a:lnTo>
                  <a:lnTo>
                    <a:pt x="0" y="80"/>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1" name="Freeform 73">
              <a:extLst>
                <a:ext uri="{FF2B5EF4-FFF2-40B4-BE49-F238E27FC236}">
                  <a16:creationId xmlns:a16="http://schemas.microsoft.com/office/drawing/2014/main" id="{2619BFA1-5158-4209-8E09-BEF2EB25CCDE}"/>
                </a:ext>
              </a:extLst>
            </p:cNvPr>
            <p:cNvSpPr>
              <a:spLocks/>
            </p:cNvSpPr>
            <p:nvPr/>
          </p:nvSpPr>
          <p:spPr bwMode="auto">
            <a:xfrm>
              <a:off x="2880" y="1850"/>
              <a:ext cx="248" cy="231"/>
            </a:xfrm>
            <a:custGeom>
              <a:avLst/>
              <a:gdLst>
                <a:gd name="T0" fmla="*/ 0 w 248"/>
                <a:gd name="T1" fmla="*/ 114 h 231"/>
                <a:gd name="T2" fmla="*/ 7 w 248"/>
                <a:gd name="T3" fmla="*/ 77 h 231"/>
                <a:gd name="T4" fmla="*/ 27 w 248"/>
                <a:gd name="T5" fmla="*/ 46 h 231"/>
                <a:gd name="T6" fmla="*/ 53 w 248"/>
                <a:gd name="T7" fmla="*/ 22 h 231"/>
                <a:gd name="T8" fmla="*/ 86 w 248"/>
                <a:gd name="T9" fmla="*/ 3 h 231"/>
                <a:gd name="T10" fmla="*/ 126 w 248"/>
                <a:gd name="T11" fmla="*/ 0 h 231"/>
                <a:gd name="T12" fmla="*/ 165 w 248"/>
                <a:gd name="T13" fmla="*/ 3 h 231"/>
                <a:gd name="T14" fmla="*/ 198 w 248"/>
                <a:gd name="T15" fmla="*/ 22 h 231"/>
                <a:gd name="T16" fmla="*/ 225 w 248"/>
                <a:gd name="T17" fmla="*/ 46 h 231"/>
                <a:gd name="T18" fmla="*/ 244 w 248"/>
                <a:gd name="T19" fmla="*/ 77 h 231"/>
                <a:gd name="T20" fmla="*/ 248 w 248"/>
                <a:gd name="T21" fmla="*/ 114 h 231"/>
                <a:gd name="T22" fmla="*/ 244 w 248"/>
                <a:gd name="T23" fmla="*/ 151 h 231"/>
                <a:gd name="T24" fmla="*/ 225 w 248"/>
                <a:gd name="T25" fmla="*/ 181 h 231"/>
                <a:gd name="T26" fmla="*/ 198 w 248"/>
                <a:gd name="T27" fmla="*/ 206 h 231"/>
                <a:gd name="T28" fmla="*/ 165 w 248"/>
                <a:gd name="T29" fmla="*/ 224 h 231"/>
                <a:gd name="T30" fmla="*/ 126 w 248"/>
                <a:gd name="T31" fmla="*/ 231 h 231"/>
                <a:gd name="T32" fmla="*/ 86 w 248"/>
                <a:gd name="T33" fmla="*/ 224 h 231"/>
                <a:gd name="T34" fmla="*/ 53 w 248"/>
                <a:gd name="T35" fmla="*/ 206 h 231"/>
                <a:gd name="T36" fmla="*/ 27 w 248"/>
                <a:gd name="T37" fmla="*/ 181 h 231"/>
                <a:gd name="T38" fmla="*/ 7 w 248"/>
                <a:gd name="T39" fmla="*/ 151 h 231"/>
                <a:gd name="T40" fmla="*/ 0 w 248"/>
                <a:gd name="T41" fmla="*/ 11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1">
                  <a:moveTo>
                    <a:pt x="0" y="114"/>
                  </a:moveTo>
                  <a:lnTo>
                    <a:pt x="7" y="77"/>
                  </a:lnTo>
                  <a:lnTo>
                    <a:pt x="27" y="46"/>
                  </a:lnTo>
                  <a:lnTo>
                    <a:pt x="53" y="22"/>
                  </a:lnTo>
                  <a:lnTo>
                    <a:pt x="86" y="3"/>
                  </a:lnTo>
                  <a:lnTo>
                    <a:pt x="126" y="0"/>
                  </a:lnTo>
                  <a:lnTo>
                    <a:pt x="165" y="3"/>
                  </a:lnTo>
                  <a:lnTo>
                    <a:pt x="198" y="22"/>
                  </a:lnTo>
                  <a:lnTo>
                    <a:pt x="225" y="46"/>
                  </a:lnTo>
                  <a:lnTo>
                    <a:pt x="244" y="77"/>
                  </a:lnTo>
                  <a:lnTo>
                    <a:pt x="248" y="114"/>
                  </a:lnTo>
                  <a:lnTo>
                    <a:pt x="244" y="151"/>
                  </a:lnTo>
                  <a:lnTo>
                    <a:pt x="225" y="181"/>
                  </a:lnTo>
                  <a:lnTo>
                    <a:pt x="198" y="206"/>
                  </a:lnTo>
                  <a:lnTo>
                    <a:pt x="165" y="224"/>
                  </a:lnTo>
                  <a:lnTo>
                    <a:pt x="126" y="231"/>
                  </a:lnTo>
                  <a:lnTo>
                    <a:pt x="86" y="224"/>
                  </a:lnTo>
                  <a:lnTo>
                    <a:pt x="53" y="206"/>
                  </a:lnTo>
                  <a:lnTo>
                    <a:pt x="27" y="181"/>
                  </a:lnTo>
                  <a:lnTo>
                    <a:pt x="7" y="151"/>
                  </a:lnTo>
                  <a:lnTo>
                    <a:pt x="0" y="114"/>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2" name="Freeform 74">
              <a:extLst>
                <a:ext uri="{FF2B5EF4-FFF2-40B4-BE49-F238E27FC236}">
                  <a16:creationId xmlns:a16="http://schemas.microsoft.com/office/drawing/2014/main" id="{F64B0281-DCF6-4248-98BB-D278586C5E27}"/>
                </a:ext>
              </a:extLst>
            </p:cNvPr>
            <p:cNvSpPr>
              <a:spLocks/>
            </p:cNvSpPr>
            <p:nvPr/>
          </p:nvSpPr>
          <p:spPr bwMode="auto">
            <a:xfrm>
              <a:off x="2920" y="1884"/>
              <a:ext cx="171" cy="160"/>
            </a:xfrm>
            <a:custGeom>
              <a:avLst/>
              <a:gdLst>
                <a:gd name="T0" fmla="*/ 0 w 171"/>
                <a:gd name="T1" fmla="*/ 80 h 160"/>
                <a:gd name="T2" fmla="*/ 3 w 171"/>
                <a:gd name="T3" fmla="*/ 52 h 160"/>
                <a:gd name="T4" fmla="*/ 20 w 171"/>
                <a:gd name="T5" fmla="*/ 28 h 160"/>
                <a:gd name="T6" fmla="*/ 43 w 171"/>
                <a:gd name="T7" fmla="*/ 9 h 160"/>
                <a:gd name="T8" fmla="*/ 69 w 171"/>
                <a:gd name="T9" fmla="*/ 0 h 160"/>
                <a:gd name="T10" fmla="*/ 102 w 171"/>
                <a:gd name="T11" fmla="*/ 0 h 160"/>
                <a:gd name="T12" fmla="*/ 129 w 171"/>
                <a:gd name="T13" fmla="*/ 9 h 160"/>
                <a:gd name="T14" fmla="*/ 152 w 171"/>
                <a:gd name="T15" fmla="*/ 28 h 160"/>
                <a:gd name="T16" fmla="*/ 168 w 171"/>
                <a:gd name="T17" fmla="*/ 52 h 160"/>
                <a:gd name="T18" fmla="*/ 171 w 171"/>
                <a:gd name="T19" fmla="*/ 80 h 160"/>
                <a:gd name="T20" fmla="*/ 168 w 171"/>
                <a:gd name="T21" fmla="*/ 108 h 160"/>
                <a:gd name="T22" fmla="*/ 152 w 171"/>
                <a:gd name="T23" fmla="*/ 132 h 160"/>
                <a:gd name="T24" fmla="*/ 129 w 171"/>
                <a:gd name="T25" fmla="*/ 151 h 160"/>
                <a:gd name="T26" fmla="*/ 102 w 171"/>
                <a:gd name="T27" fmla="*/ 160 h 160"/>
                <a:gd name="T28" fmla="*/ 69 w 171"/>
                <a:gd name="T29" fmla="*/ 160 h 160"/>
                <a:gd name="T30" fmla="*/ 43 w 171"/>
                <a:gd name="T31" fmla="*/ 151 h 160"/>
                <a:gd name="T32" fmla="*/ 20 w 171"/>
                <a:gd name="T33" fmla="*/ 132 h 160"/>
                <a:gd name="T34" fmla="*/ 3 w 171"/>
                <a:gd name="T35" fmla="*/ 108 h 160"/>
                <a:gd name="T36" fmla="*/ 0 w 171"/>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160">
                  <a:moveTo>
                    <a:pt x="0" y="80"/>
                  </a:moveTo>
                  <a:lnTo>
                    <a:pt x="3" y="52"/>
                  </a:lnTo>
                  <a:lnTo>
                    <a:pt x="20" y="28"/>
                  </a:lnTo>
                  <a:lnTo>
                    <a:pt x="43" y="9"/>
                  </a:lnTo>
                  <a:lnTo>
                    <a:pt x="69" y="0"/>
                  </a:lnTo>
                  <a:lnTo>
                    <a:pt x="102" y="0"/>
                  </a:lnTo>
                  <a:lnTo>
                    <a:pt x="129" y="9"/>
                  </a:lnTo>
                  <a:lnTo>
                    <a:pt x="152" y="28"/>
                  </a:lnTo>
                  <a:lnTo>
                    <a:pt x="168" y="52"/>
                  </a:lnTo>
                  <a:lnTo>
                    <a:pt x="171" y="80"/>
                  </a:lnTo>
                  <a:lnTo>
                    <a:pt x="168" y="108"/>
                  </a:lnTo>
                  <a:lnTo>
                    <a:pt x="152" y="132"/>
                  </a:lnTo>
                  <a:lnTo>
                    <a:pt x="129" y="151"/>
                  </a:lnTo>
                  <a:lnTo>
                    <a:pt x="102" y="160"/>
                  </a:lnTo>
                  <a:lnTo>
                    <a:pt x="69" y="160"/>
                  </a:lnTo>
                  <a:lnTo>
                    <a:pt x="43" y="151"/>
                  </a:lnTo>
                  <a:lnTo>
                    <a:pt x="20" y="132"/>
                  </a:lnTo>
                  <a:lnTo>
                    <a:pt x="3" y="108"/>
                  </a:lnTo>
                  <a:lnTo>
                    <a:pt x="0" y="80"/>
                  </a:lnTo>
                  <a:close/>
                </a:path>
              </a:pathLst>
            </a:custGeom>
            <a:pattFill prst="ltVert">
              <a:fgClr>
                <a:srgbClr val="000000"/>
              </a:fgClr>
              <a:bgClr>
                <a:srgbClr val="00FF00"/>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3" name="Freeform 75">
              <a:extLst>
                <a:ext uri="{FF2B5EF4-FFF2-40B4-BE49-F238E27FC236}">
                  <a16:creationId xmlns:a16="http://schemas.microsoft.com/office/drawing/2014/main" id="{D51FAAE7-80D5-4F18-B4DC-CD462DFE2013}"/>
                </a:ext>
              </a:extLst>
            </p:cNvPr>
            <p:cNvSpPr>
              <a:spLocks/>
            </p:cNvSpPr>
            <p:nvPr/>
          </p:nvSpPr>
          <p:spPr bwMode="auto">
            <a:xfrm>
              <a:off x="3932" y="1274"/>
              <a:ext cx="248" cy="230"/>
            </a:xfrm>
            <a:custGeom>
              <a:avLst/>
              <a:gdLst>
                <a:gd name="T0" fmla="*/ 0 w 248"/>
                <a:gd name="T1" fmla="*/ 116 h 230"/>
                <a:gd name="T2" fmla="*/ 7 w 248"/>
                <a:gd name="T3" fmla="*/ 79 h 230"/>
                <a:gd name="T4" fmla="*/ 23 w 248"/>
                <a:gd name="T5" fmla="*/ 49 h 230"/>
                <a:gd name="T6" fmla="*/ 53 w 248"/>
                <a:gd name="T7" fmla="*/ 21 h 230"/>
                <a:gd name="T8" fmla="*/ 86 w 248"/>
                <a:gd name="T9" fmla="*/ 6 h 230"/>
                <a:gd name="T10" fmla="*/ 126 w 248"/>
                <a:gd name="T11" fmla="*/ 0 h 230"/>
                <a:gd name="T12" fmla="*/ 162 w 248"/>
                <a:gd name="T13" fmla="*/ 6 h 230"/>
                <a:gd name="T14" fmla="*/ 198 w 248"/>
                <a:gd name="T15" fmla="*/ 21 h 230"/>
                <a:gd name="T16" fmla="*/ 225 w 248"/>
                <a:gd name="T17" fmla="*/ 49 h 230"/>
                <a:gd name="T18" fmla="*/ 241 w 248"/>
                <a:gd name="T19" fmla="*/ 79 h 230"/>
                <a:gd name="T20" fmla="*/ 248 w 248"/>
                <a:gd name="T21" fmla="*/ 116 h 230"/>
                <a:gd name="T22" fmla="*/ 241 w 248"/>
                <a:gd name="T23" fmla="*/ 150 h 230"/>
                <a:gd name="T24" fmla="*/ 225 w 248"/>
                <a:gd name="T25" fmla="*/ 184 h 230"/>
                <a:gd name="T26" fmla="*/ 198 w 248"/>
                <a:gd name="T27" fmla="*/ 208 h 230"/>
                <a:gd name="T28" fmla="*/ 162 w 248"/>
                <a:gd name="T29" fmla="*/ 224 h 230"/>
                <a:gd name="T30" fmla="*/ 126 w 248"/>
                <a:gd name="T31" fmla="*/ 230 h 230"/>
                <a:gd name="T32" fmla="*/ 86 w 248"/>
                <a:gd name="T33" fmla="*/ 224 h 230"/>
                <a:gd name="T34" fmla="*/ 53 w 248"/>
                <a:gd name="T35" fmla="*/ 208 h 230"/>
                <a:gd name="T36" fmla="*/ 23 w 248"/>
                <a:gd name="T37" fmla="*/ 184 h 230"/>
                <a:gd name="T38" fmla="*/ 7 w 248"/>
                <a:gd name="T39" fmla="*/ 150 h 230"/>
                <a:gd name="T40" fmla="*/ 0 w 24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6"/>
                  </a:moveTo>
                  <a:lnTo>
                    <a:pt x="7" y="79"/>
                  </a:lnTo>
                  <a:lnTo>
                    <a:pt x="23" y="49"/>
                  </a:lnTo>
                  <a:lnTo>
                    <a:pt x="53" y="21"/>
                  </a:lnTo>
                  <a:lnTo>
                    <a:pt x="86" y="6"/>
                  </a:lnTo>
                  <a:lnTo>
                    <a:pt x="126" y="0"/>
                  </a:lnTo>
                  <a:lnTo>
                    <a:pt x="162" y="6"/>
                  </a:lnTo>
                  <a:lnTo>
                    <a:pt x="198" y="21"/>
                  </a:lnTo>
                  <a:lnTo>
                    <a:pt x="225" y="49"/>
                  </a:lnTo>
                  <a:lnTo>
                    <a:pt x="241" y="79"/>
                  </a:lnTo>
                  <a:lnTo>
                    <a:pt x="248" y="116"/>
                  </a:lnTo>
                  <a:lnTo>
                    <a:pt x="241" y="150"/>
                  </a:lnTo>
                  <a:lnTo>
                    <a:pt x="225" y="184"/>
                  </a:lnTo>
                  <a:lnTo>
                    <a:pt x="198" y="208"/>
                  </a:lnTo>
                  <a:lnTo>
                    <a:pt x="162" y="224"/>
                  </a:lnTo>
                  <a:lnTo>
                    <a:pt x="126" y="230"/>
                  </a:lnTo>
                  <a:lnTo>
                    <a:pt x="86" y="224"/>
                  </a:lnTo>
                  <a:lnTo>
                    <a:pt x="53" y="208"/>
                  </a:lnTo>
                  <a:lnTo>
                    <a:pt x="23" y="184"/>
                  </a:lnTo>
                  <a:lnTo>
                    <a:pt x="7" y="150"/>
                  </a:lnTo>
                  <a:lnTo>
                    <a:pt x="0" y="116"/>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4" name="Freeform 76">
              <a:extLst>
                <a:ext uri="{FF2B5EF4-FFF2-40B4-BE49-F238E27FC236}">
                  <a16:creationId xmlns:a16="http://schemas.microsoft.com/office/drawing/2014/main" id="{7EEF29BF-A4BB-4B50-BC85-3AF31BFAC64A}"/>
                </a:ext>
              </a:extLst>
            </p:cNvPr>
            <p:cNvSpPr>
              <a:spLocks/>
            </p:cNvSpPr>
            <p:nvPr/>
          </p:nvSpPr>
          <p:spPr bwMode="auto">
            <a:xfrm>
              <a:off x="3969" y="1310"/>
              <a:ext cx="174" cy="157"/>
            </a:xfrm>
            <a:custGeom>
              <a:avLst/>
              <a:gdLst>
                <a:gd name="T0" fmla="*/ 0 w 174"/>
                <a:gd name="T1" fmla="*/ 80 h 157"/>
                <a:gd name="T2" fmla="*/ 6 w 174"/>
                <a:gd name="T3" fmla="*/ 53 h 157"/>
                <a:gd name="T4" fmla="*/ 23 w 174"/>
                <a:gd name="T5" fmla="*/ 28 h 157"/>
                <a:gd name="T6" fmla="*/ 46 w 174"/>
                <a:gd name="T7" fmla="*/ 10 h 157"/>
                <a:gd name="T8" fmla="*/ 72 w 174"/>
                <a:gd name="T9" fmla="*/ 0 h 157"/>
                <a:gd name="T10" fmla="*/ 102 w 174"/>
                <a:gd name="T11" fmla="*/ 0 h 157"/>
                <a:gd name="T12" fmla="*/ 132 w 174"/>
                <a:gd name="T13" fmla="*/ 10 h 157"/>
                <a:gd name="T14" fmla="*/ 155 w 174"/>
                <a:gd name="T15" fmla="*/ 28 h 157"/>
                <a:gd name="T16" fmla="*/ 168 w 174"/>
                <a:gd name="T17" fmla="*/ 53 h 157"/>
                <a:gd name="T18" fmla="*/ 174 w 174"/>
                <a:gd name="T19" fmla="*/ 80 h 157"/>
                <a:gd name="T20" fmla="*/ 168 w 174"/>
                <a:gd name="T21" fmla="*/ 108 h 157"/>
                <a:gd name="T22" fmla="*/ 155 w 174"/>
                <a:gd name="T23" fmla="*/ 129 h 157"/>
                <a:gd name="T24" fmla="*/ 132 w 174"/>
                <a:gd name="T25" fmla="*/ 148 h 157"/>
                <a:gd name="T26" fmla="*/ 102 w 174"/>
                <a:gd name="T27" fmla="*/ 157 h 157"/>
                <a:gd name="T28" fmla="*/ 72 w 174"/>
                <a:gd name="T29" fmla="*/ 157 h 157"/>
                <a:gd name="T30" fmla="*/ 46 w 174"/>
                <a:gd name="T31" fmla="*/ 148 h 157"/>
                <a:gd name="T32" fmla="*/ 23 w 174"/>
                <a:gd name="T33" fmla="*/ 129 h 157"/>
                <a:gd name="T34" fmla="*/ 6 w 174"/>
                <a:gd name="T35" fmla="*/ 108 h 157"/>
                <a:gd name="T36" fmla="*/ 0 w 174"/>
                <a:gd name="T37" fmla="*/ 8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7">
                  <a:moveTo>
                    <a:pt x="0" y="80"/>
                  </a:moveTo>
                  <a:lnTo>
                    <a:pt x="6" y="53"/>
                  </a:lnTo>
                  <a:lnTo>
                    <a:pt x="23" y="28"/>
                  </a:lnTo>
                  <a:lnTo>
                    <a:pt x="46" y="10"/>
                  </a:lnTo>
                  <a:lnTo>
                    <a:pt x="72" y="0"/>
                  </a:lnTo>
                  <a:lnTo>
                    <a:pt x="102" y="0"/>
                  </a:lnTo>
                  <a:lnTo>
                    <a:pt x="132" y="10"/>
                  </a:lnTo>
                  <a:lnTo>
                    <a:pt x="155" y="28"/>
                  </a:lnTo>
                  <a:lnTo>
                    <a:pt x="168" y="53"/>
                  </a:lnTo>
                  <a:lnTo>
                    <a:pt x="174" y="80"/>
                  </a:lnTo>
                  <a:lnTo>
                    <a:pt x="168" y="108"/>
                  </a:lnTo>
                  <a:lnTo>
                    <a:pt x="155" y="129"/>
                  </a:lnTo>
                  <a:lnTo>
                    <a:pt x="132" y="148"/>
                  </a:lnTo>
                  <a:lnTo>
                    <a:pt x="102" y="157"/>
                  </a:lnTo>
                  <a:lnTo>
                    <a:pt x="72" y="157"/>
                  </a:lnTo>
                  <a:lnTo>
                    <a:pt x="46" y="148"/>
                  </a:lnTo>
                  <a:lnTo>
                    <a:pt x="23" y="129"/>
                  </a:lnTo>
                  <a:lnTo>
                    <a:pt x="6" y="108"/>
                  </a:lnTo>
                  <a:lnTo>
                    <a:pt x="0" y="80"/>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5" name="Freeform 77">
              <a:extLst>
                <a:ext uri="{FF2B5EF4-FFF2-40B4-BE49-F238E27FC236}">
                  <a16:creationId xmlns:a16="http://schemas.microsoft.com/office/drawing/2014/main" id="{AE83112E-ABB3-4886-B2CB-A6AD8689A5CA}"/>
                </a:ext>
              </a:extLst>
            </p:cNvPr>
            <p:cNvSpPr>
              <a:spLocks/>
            </p:cNvSpPr>
            <p:nvPr/>
          </p:nvSpPr>
          <p:spPr bwMode="auto">
            <a:xfrm>
              <a:off x="3932" y="1531"/>
              <a:ext cx="248" cy="230"/>
            </a:xfrm>
            <a:custGeom>
              <a:avLst/>
              <a:gdLst>
                <a:gd name="T0" fmla="*/ 0 w 248"/>
                <a:gd name="T1" fmla="*/ 114 h 230"/>
                <a:gd name="T2" fmla="*/ 7 w 248"/>
                <a:gd name="T3" fmla="*/ 80 h 230"/>
                <a:gd name="T4" fmla="*/ 23 w 248"/>
                <a:gd name="T5" fmla="*/ 46 h 230"/>
                <a:gd name="T6" fmla="*/ 53 w 248"/>
                <a:gd name="T7" fmla="*/ 22 h 230"/>
                <a:gd name="T8" fmla="*/ 86 w 248"/>
                <a:gd name="T9" fmla="*/ 3 h 230"/>
                <a:gd name="T10" fmla="*/ 126 w 248"/>
                <a:gd name="T11" fmla="*/ 0 h 230"/>
                <a:gd name="T12" fmla="*/ 162 w 248"/>
                <a:gd name="T13" fmla="*/ 3 h 230"/>
                <a:gd name="T14" fmla="*/ 198 w 248"/>
                <a:gd name="T15" fmla="*/ 22 h 230"/>
                <a:gd name="T16" fmla="*/ 225 w 248"/>
                <a:gd name="T17" fmla="*/ 46 h 230"/>
                <a:gd name="T18" fmla="*/ 241 w 248"/>
                <a:gd name="T19" fmla="*/ 80 h 230"/>
                <a:gd name="T20" fmla="*/ 248 w 248"/>
                <a:gd name="T21" fmla="*/ 114 h 230"/>
                <a:gd name="T22" fmla="*/ 241 w 248"/>
                <a:gd name="T23" fmla="*/ 151 h 230"/>
                <a:gd name="T24" fmla="*/ 225 w 248"/>
                <a:gd name="T25" fmla="*/ 181 h 230"/>
                <a:gd name="T26" fmla="*/ 198 w 248"/>
                <a:gd name="T27" fmla="*/ 206 h 230"/>
                <a:gd name="T28" fmla="*/ 162 w 248"/>
                <a:gd name="T29" fmla="*/ 224 h 230"/>
                <a:gd name="T30" fmla="*/ 126 w 248"/>
                <a:gd name="T31" fmla="*/ 230 h 230"/>
                <a:gd name="T32" fmla="*/ 86 w 248"/>
                <a:gd name="T33" fmla="*/ 224 h 230"/>
                <a:gd name="T34" fmla="*/ 53 w 248"/>
                <a:gd name="T35" fmla="*/ 206 h 230"/>
                <a:gd name="T36" fmla="*/ 23 w 248"/>
                <a:gd name="T37" fmla="*/ 181 h 230"/>
                <a:gd name="T38" fmla="*/ 7 w 248"/>
                <a:gd name="T39" fmla="*/ 151 h 230"/>
                <a:gd name="T40" fmla="*/ 0 w 248"/>
                <a:gd name="T41"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4"/>
                  </a:moveTo>
                  <a:lnTo>
                    <a:pt x="7" y="80"/>
                  </a:lnTo>
                  <a:lnTo>
                    <a:pt x="23" y="46"/>
                  </a:lnTo>
                  <a:lnTo>
                    <a:pt x="53" y="22"/>
                  </a:lnTo>
                  <a:lnTo>
                    <a:pt x="86" y="3"/>
                  </a:lnTo>
                  <a:lnTo>
                    <a:pt x="126" y="0"/>
                  </a:lnTo>
                  <a:lnTo>
                    <a:pt x="162" y="3"/>
                  </a:lnTo>
                  <a:lnTo>
                    <a:pt x="198" y="22"/>
                  </a:lnTo>
                  <a:lnTo>
                    <a:pt x="225" y="46"/>
                  </a:lnTo>
                  <a:lnTo>
                    <a:pt x="241" y="80"/>
                  </a:lnTo>
                  <a:lnTo>
                    <a:pt x="248" y="114"/>
                  </a:lnTo>
                  <a:lnTo>
                    <a:pt x="241" y="151"/>
                  </a:lnTo>
                  <a:lnTo>
                    <a:pt x="225" y="181"/>
                  </a:lnTo>
                  <a:lnTo>
                    <a:pt x="198" y="206"/>
                  </a:lnTo>
                  <a:lnTo>
                    <a:pt x="162" y="224"/>
                  </a:lnTo>
                  <a:lnTo>
                    <a:pt x="126" y="230"/>
                  </a:lnTo>
                  <a:lnTo>
                    <a:pt x="86" y="224"/>
                  </a:lnTo>
                  <a:lnTo>
                    <a:pt x="53" y="206"/>
                  </a:lnTo>
                  <a:lnTo>
                    <a:pt x="23" y="181"/>
                  </a:lnTo>
                  <a:lnTo>
                    <a:pt x="7" y="151"/>
                  </a:lnTo>
                  <a:lnTo>
                    <a:pt x="0" y="114"/>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6" name="Freeform 78">
              <a:extLst>
                <a:ext uri="{FF2B5EF4-FFF2-40B4-BE49-F238E27FC236}">
                  <a16:creationId xmlns:a16="http://schemas.microsoft.com/office/drawing/2014/main" id="{825D7A3C-689E-424C-B92C-924A580466CC}"/>
                </a:ext>
              </a:extLst>
            </p:cNvPr>
            <p:cNvSpPr>
              <a:spLocks/>
            </p:cNvSpPr>
            <p:nvPr/>
          </p:nvSpPr>
          <p:spPr bwMode="auto">
            <a:xfrm>
              <a:off x="3969" y="1565"/>
              <a:ext cx="174" cy="160"/>
            </a:xfrm>
            <a:custGeom>
              <a:avLst/>
              <a:gdLst>
                <a:gd name="T0" fmla="*/ 0 w 174"/>
                <a:gd name="T1" fmla="*/ 80 h 160"/>
                <a:gd name="T2" fmla="*/ 6 w 174"/>
                <a:gd name="T3" fmla="*/ 52 h 160"/>
                <a:gd name="T4" fmla="*/ 23 w 174"/>
                <a:gd name="T5" fmla="*/ 28 h 160"/>
                <a:gd name="T6" fmla="*/ 46 w 174"/>
                <a:gd name="T7" fmla="*/ 9 h 160"/>
                <a:gd name="T8" fmla="*/ 72 w 174"/>
                <a:gd name="T9" fmla="*/ 0 h 160"/>
                <a:gd name="T10" fmla="*/ 102 w 174"/>
                <a:gd name="T11" fmla="*/ 0 h 160"/>
                <a:gd name="T12" fmla="*/ 132 w 174"/>
                <a:gd name="T13" fmla="*/ 9 h 160"/>
                <a:gd name="T14" fmla="*/ 155 w 174"/>
                <a:gd name="T15" fmla="*/ 28 h 160"/>
                <a:gd name="T16" fmla="*/ 168 w 174"/>
                <a:gd name="T17" fmla="*/ 52 h 160"/>
                <a:gd name="T18" fmla="*/ 174 w 174"/>
                <a:gd name="T19" fmla="*/ 80 h 160"/>
                <a:gd name="T20" fmla="*/ 168 w 174"/>
                <a:gd name="T21" fmla="*/ 107 h 160"/>
                <a:gd name="T22" fmla="*/ 155 w 174"/>
                <a:gd name="T23" fmla="*/ 132 h 160"/>
                <a:gd name="T24" fmla="*/ 132 w 174"/>
                <a:gd name="T25" fmla="*/ 150 h 160"/>
                <a:gd name="T26" fmla="*/ 102 w 174"/>
                <a:gd name="T27" fmla="*/ 160 h 160"/>
                <a:gd name="T28" fmla="*/ 72 w 174"/>
                <a:gd name="T29" fmla="*/ 160 h 160"/>
                <a:gd name="T30" fmla="*/ 46 w 174"/>
                <a:gd name="T31" fmla="*/ 150 h 160"/>
                <a:gd name="T32" fmla="*/ 23 w 174"/>
                <a:gd name="T33" fmla="*/ 132 h 160"/>
                <a:gd name="T34" fmla="*/ 6 w 174"/>
                <a:gd name="T35" fmla="*/ 107 h 160"/>
                <a:gd name="T36" fmla="*/ 0 w 174"/>
                <a:gd name="T3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60">
                  <a:moveTo>
                    <a:pt x="0" y="80"/>
                  </a:moveTo>
                  <a:lnTo>
                    <a:pt x="6" y="52"/>
                  </a:lnTo>
                  <a:lnTo>
                    <a:pt x="23" y="28"/>
                  </a:lnTo>
                  <a:lnTo>
                    <a:pt x="46" y="9"/>
                  </a:lnTo>
                  <a:lnTo>
                    <a:pt x="72" y="0"/>
                  </a:lnTo>
                  <a:lnTo>
                    <a:pt x="102" y="0"/>
                  </a:lnTo>
                  <a:lnTo>
                    <a:pt x="132" y="9"/>
                  </a:lnTo>
                  <a:lnTo>
                    <a:pt x="155" y="28"/>
                  </a:lnTo>
                  <a:lnTo>
                    <a:pt x="168" y="52"/>
                  </a:lnTo>
                  <a:lnTo>
                    <a:pt x="174" y="80"/>
                  </a:lnTo>
                  <a:lnTo>
                    <a:pt x="168" y="107"/>
                  </a:lnTo>
                  <a:lnTo>
                    <a:pt x="155" y="132"/>
                  </a:lnTo>
                  <a:lnTo>
                    <a:pt x="132" y="150"/>
                  </a:lnTo>
                  <a:lnTo>
                    <a:pt x="102" y="160"/>
                  </a:lnTo>
                  <a:lnTo>
                    <a:pt x="72" y="160"/>
                  </a:lnTo>
                  <a:lnTo>
                    <a:pt x="46" y="150"/>
                  </a:lnTo>
                  <a:lnTo>
                    <a:pt x="23" y="132"/>
                  </a:lnTo>
                  <a:lnTo>
                    <a:pt x="6" y="107"/>
                  </a:lnTo>
                  <a:lnTo>
                    <a:pt x="0" y="80"/>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7" name="Freeform 79">
              <a:extLst>
                <a:ext uri="{FF2B5EF4-FFF2-40B4-BE49-F238E27FC236}">
                  <a16:creationId xmlns:a16="http://schemas.microsoft.com/office/drawing/2014/main" id="{E425C7A8-10DE-4E3F-B5D4-AE0CFFEBC6FA}"/>
                </a:ext>
              </a:extLst>
            </p:cNvPr>
            <p:cNvSpPr>
              <a:spLocks/>
            </p:cNvSpPr>
            <p:nvPr/>
          </p:nvSpPr>
          <p:spPr bwMode="auto">
            <a:xfrm>
              <a:off x="3932" y="2587"/>
              <a:ext cx="248" cy="230"/>
            </a:xfrm>
            <a:custGeom>
              <a:avLst/>
              <a:gdLst>
                <a:gd name="T0" fmla="*/ 0 w 248"/>
                <a:gd name="T1" fmla="*/ 116 h 230"/>
                <a:gd name="T2" fmla="*/ 7 w 248"/>
                <a:gd name="T3" fmla="*/ 79 h 230"/>
                <a:gd name="T4" fmla="*/ 23 w 248"/>
                <a:gd name="T5" fmla="*/ 49 h 230"/>
                <a:gd name="T6" fmla="*/ 53 w 248"/>
                <a:gd name="T7" fmla="*/ 21 h 230"/>
                <a:gd name="T8" fmla="*/ 86 w 248"/>
                <a:gd name="T9" fmla="*/ 6 h 230"/>
                <a:gd name="T10" fmla="*/ 126 w 248"/>
                <a:gd name="T11" fmla="*/ 0 h 230"/>
                <a:gd name="T12" fmla="*/ 162 w 248"/>
                <a:gd name="T13" fmla="*/ 6 h 230"/>
                <a:gd name="T14" fmla="*/ 198 w 248"/>
                <a:gd name="T15" fmla="*/ 21 h 230"/>
                <a:gd name="T16" fmla="*/ 225 w 248"/>
                <a:gd name="T17" fmla="*/ 49 h 230"/>
                <a:gd name="T18" fmla="*/ 241 w 248"/>
                <a:gd name="T19" fmla="*/ 79 h 230"/>
                <a:gd name="T20" fmla="*/ 248 w 248"/>
                <a:gd name="T21" fmla="*/ 116 h 230"/>
                <a:gd name="T22" fmla="*/ 241 w 248"/>
                <a:gd name="T23" fmla="*/ 150 h 230"/>
                <a:gd name="T24" fmla="*/ 225 w 248"/>
                <a:gd name="T25" fmla="*/ 184 h 230"/>
                <a:gd name="T26" fmla="*/ 198 w 248"/>
                <a:gd name="T27" fmla="*/ 208 h 230"/>
                <a:gd name="T28" fmla="*/ 162 w 248"/>
                <a:gd name="T29" fmla="*/ 224 h 230"/>
                <a:gd name="T30" fmla="*/ 126 w 248"/>
                <a:gd name="T31" fmla="*/ 230 h 230"/>
                <a:gd name="T32" fmla="*/ 86 w 248"/>
                <a:gd name="T33" fmla="*/ 224 h 230"/>
                <a:gd name="T34" fmla="*/ 53 w 248"/>
                <a:gd name="T35" fmla="*/ 208 h 230"/>
                <a:gd name="T36" fmla="*/ 23 w 248"/>
                <a:gd name="T37" fmla="*/ 184 h 230"/>
                <a:gd name="T38" fmla="*/ 7 w 248"/>
                <a:gd name="T39" fmla="*/ 150 h 230"/>
                <a:gd name="T40" fmla="*/ 0 w 24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6"/>
                  </a:moveTo>
                  <a:lnTo>
                    <a:pt x="7" y="79"/>
                  </a:lnTo>
                  <a:lnTo>
                    <a:pt x="23" y="49"/>
                  </a:lnTo>
                  <a:lnTo>
                    <a:pt x="53" y="21"/>
                  </a:lnTo>
                  <a:lnTo>
                    <a:pt x="86" y="6"/>
                  </a:lnTo>
                  <a:lnTo>
                    <a:pt x="126" y="0"/>
                  </a:lnTo>
                  <a:lnTo>
                    <a:pt x="162" y="6"/>
                  </a:lnTo>
                  <a:lnTo>
                    <a:pt x="198" y="21"/>
                  </a:lnTo>
                  <a:lnTo>
                    <a:pt x="225" y="49"/>
                  </a:lnTo>
                  <a:lnTo>
                    <a:pt x="241" y="79"/>
                  </a:lnTo>
                  <a:lnTo>
                    <a:pt x="248" y="116"/>
                  </a:lnTo>
                  <a:lnTo>
                    <a:pt x="241" y="150"/>
                  </a:lnTo>
                  <a:lnTo>
                    <a:pt x="225" y="184"/>
                  </a:lnTo>
                  <a:lnTo>
                    <a:pt x="198" y="208"/>
                  </a:lnTo>
                  <a:lnTo>
                    <a:pt x="162" y="224"/>
                  </a:lnTo>
                  <a:lnTo>
                    <a:pt x="126" y="230"/>
                  </a:lnTo>
                  <a:lnTo>
                    <a:pt x="86" y="224"/>
                  </a:lnTo>
                  <a:lnTo>
                    <a:pt x="53" y="208"/>
                  </a:lnTo>
                  <a:lnTo>
                    <a:pt x="23" y="184"/>
                  </a:lnTo>
                  <a:lnTo>
                    <a:pt x="7" y="150"/>
                  </a:lnTo>
                  <a:lnTo>
                    <a:pt x="0" y="116"/>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8" name="Freeform 80">
              <a:extLst>
                <a:ext uri="{FF2B5EF4-FFF2-40B4-BE49-F238E27FC236}">
                  <a16:creationId xmlns:a16="http://schemas.microsoft.com/office/drawing/2014/main" id="{93A33DC2-C5F9-4764-8418-A0CC33426900}"/>
                </a:ext>
              </a:extLst>
            </p:cNvPr>
            <p:cNvSpPr>
              <a:spLocks/>
            </p:cNvSpPr>
            <p:nvPr/>
          </p:nvSpPr>
          <p:spPr bwMode="auto">
            <a:xfrm>
              <a:off x="3969" y="2624"/>
              <a:ext cx="174" cy="156"/>
            </a:xfrm>
            <a:custGeom>
              <a:avLst/>
              <a:gdLst>
                <a:gd name="T0" fmla="*/ 0 w 174"/>
                <a:gd name="T1" fmla="*/ 79 h 156"/>
                <a:gd name="T2" fmla="*/ 6 w 174"/>
                <a:gd name="T3" fmla="*/ 52 h 156"/>
                <a:gd name="T4" fmla="*/ 23 w 174"/>
                <a:gd name="T5" fmla="*/ 27 h 156"/>
                <a:gd name="T6" fmla="*/ 46 w 174"/>
                <a:gd name="T7" fmla="*/ 9 h 156"/>
                <a:gd name="T8" fmla="*/ 72 w 174"/>
                <a:gd name="T9" fmla="*/ 0 h 156"/>
                <a:gd name="T10" fmla="*/ 102 w 174"/>
                <a:gd name="T11" fmla="*/ 0 h 156"/>
                <a:gd name="T12" fmla="*/ 132 w 174"/>
                <a:gd name="T13" fmla="*/ 9 h 156"/>
                <a:gd name="T14" fmla="*/ 155 w 174"/>
                <a:gd name="T15" fmla="*/ 27 h 156"/>
                <a:gd name="T16" fmla="*/ 168 w 174"/>
                <a:gd name="T17" fmla="*/ 52 h 156"/>
                <a:gd name="T18" fmla="*/ 174 w 174"/>
                <a:gd name="T19" fmla="*/ 79 h 156"/>
                <a:gd name="T20" fmla="*/ 168 w 174"/>
                <a:gd name="T21" fmla="*/ 107 h 156"/>
                <a:gd name="T22" fmla="*/ 155 w 174"/>
                <a:gd name="T23" fmla="*/ 131 h 156"/>
                <a:gd name="T24" fmla="*/ 132 w 174"/>
                <a:gd name="T25" fmla="*/ 147 h 156"/>
                <a:gd name="T26" fmla="*/ 102 w 174"/>
                <a:gd name="T27" fmla="*/ 156 h 156"/>
                <a:gd name="T28" fmla="*/ 72 w 174"/>
                <a:gd name="T29" fmla="*/ 156 h 156"/>
                <a:gd name="T30" fmla="*/ 46 w 174"/>
                <a:gd name="T31" fmla="*/ 147 h 156"/>
                <a:gd name="T32" fmla="*/ 23 w 174"/>
                <a:gd name="T33" fmla="*/ 131 h 156"/>
                <a:gd name="T34" fmla="*/ 6 w 174"/>
                <a:gd name="T35" fmla="*/ 107 h 156"/>
                <a:gd name="T36" fmla="*/ 0 w 174"/>
                <a:gd name="T37" fmla="*/ 7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6">
                  <a:moveTo>
                    <a:pt x="0" y="79"/>
                  </a:moveTo>
                  <a:lnTo>
                    <a:pt x="6" y="52"/>
                  </a:lnTo>
                  <a:lnTo>
                    <a:pt x="23" y="27"/>
                  </a:lnTo>
                  <a:lnTo>
                    <a:pt x="46" y="9"/>
                  </a:lnTo>
                  <a:lnTo>
                    <a:pt x="72" y="0"/>
                  </a:lnTo>
                  <a:lnTo>
                    <a:pt x="102" y="0"/>
                  </a:lnTo>
                  <a:lnTo>
                    <a:pt x="132" y="9"/>
                  </a:lnTo>
                  <a:lnTo>
                    <a:pt x="155" y="27"/>
                  </a:lnTo>
                  <a:lnTo>
                    <a:pt x="168" y="52"/>
                  </a:lnTo>
                  <a:lnTo>
                    <a:pt x="174" y="79"/>
                  </a:lnTo>
                  <a:lnTo>
                    <a:pt x="168" y="107"/>
                  </a:lnTo>
                  <a:lnTo>
                    <a:pt x="155" y="131"/>
                  </a:lnTo>
                  <a:lnTo>
                    <a:pt x="132" y="147"/>
                  </a:lnTo>
                  <a:lnTo>
                    <a:pt x="102" y="156"/>
                  </a:lnTo>
                  <a:lnTo>
                    <a:pt x="72" y="156"/>
                  </a:lnTo>
                  <a:lnTo>
                    <a:pt x="46" y="147"/>
                  </a:lnTo>
                  <a:lnTo>
                    <a:pt x="23" y="131"/>
                  </a:lnTo>
                  <a:lnTo>
                    <a:pt x="6" y="107"/>
                  </a:lnTo>
                  <a:lnTo>
                    <a:pt x="0" y="79"/>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9" name="Freeform 81">
              <a:extLst>
                <a:ext uri="{FF2B5EF4-FFF2-40B4-BE49-F238E27FC236}">
                  <a16:creationId xmlns:a16="http://schemas.microsoft.com/office/drawing/2014/main" id="{EAEE0084-0F28-44DF-8F9D-EF9E844BF042}"/>
                </a:ext>
              </a:extLst>
            </p:cNvPr>
            <p:cNvSpPr>
              <a:spLocks/>
            </p:cNvSpPr>
            <p:nvPr/>
          </p:nvSpPr>
          <p:spPr bwMode="auto">
            <a:xfrm>
              <a:off x="4922" y="1547"/>
              <a:ext cx="247" cy="230"/>
            </a:xfrm>
            <a:custGeom>
              <a:avLst/>
              <a:gdLst>
                <a:gd name="T0" fmla="*/ 0 w 247"/>
                <a:gd name="T1" fmla="*/ 116 h 230"/>
                <a:gd name="T2" fmla="*/ 6 w 247"/>
                <a:gd name="T3" fmla="*/ 79 h 230"/>
                <a:gd name="T4" fmla="*/ 23 w 247"/>
                <a:gd name="T5" fmla="*/ 49 h 230"/>
                <a:gd name="T6" fmla="*/ 52 w 247"/>
                <a:gd name="T7" fmla="*/ 21 h 230"/>
                <a:gd name="T8" fmla="*/ 85 w 247"/>
                <a:gd name="T9" fmla="*/ 6 h 230"/>
                <a:gd name="T10" fmla="*/ 125 w 247"/>
                <a:gd name="T11" fmla="*/ 0 h 230"/>
                <a:gd name="T12" fmla="*/ 161 w 247"/>
                <a:gd name="T13" fmla="*/ 6 h 230"/>
                <a:gd name="T14" fmla="*/ 198 w 247"/>
                <a:gd name="T15" fmla="*/ 21 h 230"/>
                <a:gd name="T16" fmla="*/ 224 w 247"/>
                <a:gd name="T17" fmla="*/ 49 h 230"/>
                <a:gd name="T18" fmla="*/ 240 w 247"/>
                <a:gd name="T19" fmla="*/ 79 h 230"/>
                <a:gd name="T20" fmla="*/ 247 w 247"/>
                <a:gd name="T21" fmla="*/ 116 h 230"/>
                <a:gd name="T22" fmla="*/ 240 w 247"/>
                <a:gd name="T23" fmla="*/ 150 h 230"/>
                <a:gd name="T24" fmla="*/ 224 w 247"/>
                <a:gd name="T25" fmla="*/ 184 h 230"/>
                <a:gd name="T26" fmla="*/ 198 w 247"/>
                <a:gd name="T27" fmla="*/ 208 h 230"/>
                <a:gd name="T28" fmla="*/ 161 w 247"/>
                <a:gd name="T29" fmla="*/ 224 h 230"/>
                <a:gd name="T30" fmla="*/ 125 w 247"/>
                <a:gd name="T31" fmla="*/ 230 h 230"/>
                <a:gd name="T32" fmla="*/ 85 w 247"/>
                <a:gd name="T33" fmla="*/ 224 h 230"/>
                <a:gd name="T34" fmla="*/ 52 w 247"/>
                <a:gd name="T35" fmla="*/ 208 h 230"/>
                <a:gd name="T36" fmla="*/ 23 w 247"/>
                <a:gd name="T37" fmla="*/ 184 h 230"/>
                <a:gd name="T38" fmla="*/ 6 w 247"/>
                <a:gd name="T39" fmla="*/ 150 h 230"/>
                <a:gd name="T40" fmla="*/ 0 w 247"/>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30">
                  <a:moveTo>
                    <a:pt x="0" y="116"/>
                  </a:moveTo>
                  <a:lnTo>
                    <a:pt x="6" y="79"/>
                  </a:lnTo>
                  <a:lnTo>
                    <a:pt x="23" y="49"/>
                  </a:lnTo>
                  <a:lnTo>
                    <a:pt x="52" y="21"/>
                  </a:lnTo>
                  <a:lnTo>
                    <a:pt x="85" y="6"/>
                  </a:lnTo>
                  <a:lnTo>
                    <a:pt x="125" y="0"/>
                  </a:lnTo>
                  <a:lnTo>
                    <a:pt x="161" y="6"/>
                  </a:lnTo>
                  <a:lnTo>
                    <a:pt x="198" y="21"/>
                  </a:lnTo>
                  <a:lnTo>
                    <a:pt x="224" y="49"/>
                  </a:lnTo>
                  <a:lnTo>
                    <a:pt x="240" y="79"/>
                  </a:lnTo>
                  <a:lnTo>
                    <a:pt x="247" y="116"/>
                  </a:lnTo>
                  <a:lnTo>
                    <a:pt x="240" y="150"/>
                  </a:lnTo>
                  <a:lnTo>
                    <a:pt x="224" y="184"/>
                  </a:lnTo>
                  <a:lnTo>
                    <a:pt x="198" y="208"/>
                  </a:lnTo>
                  <a:lnTo>
                    <a:pt x="161" y="224"/>
                  </a:lnTo>
                  <a:lnTo>
                    <a:pt x="125" y="230"/>
                  </a:lnTo>
                  <a:lnTo>
                    <a:pt x="85" y="224"/>
                  </a:lnTo>
                  <a:lnTo>
                    <a:pt x="52" y="208"/>
                  </a:lnTo>
                  <a:lnTo>
                    <a:pt x="23" y="184"/>
                  </a:lnTo>
                  <a:lnTo>
                    <a:pt x="6" y="150"/>
                  </a:lnTo>
                  <a:lnTo>
                    <a:pt x="0" y="116"/>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0" name="Freeform 82">
              <a:extLst>
                <a:ext uri="{FF2B5EF4-FFF2-40B4-BE49-F238E27FC236}">
                  <a16:creationId xmlns:a16="http://schemas.microsoft.com/office/drawing/2014/main" id="{F0F9A479-1A90-47AD-B90D-F6BA864AE5EB}"/>
                </a:ext>
              </a:extLst>
            </p:cNvPr>
            <p:cNvSpPr>
              <a:spLocks/>
            </p:cNvSpPr>
            <p:nvPr/>
          </p:nvSpPr>
          <p:spPr bwMode="auto">
            <a:xfrm>
              <a:off x="4958" y="1584"/>
              <a:ext cx="175" cy="156"/>
            </a:xfrm>
            <a:custGeom>
              <a:avLst/>
              <a:gdLst>
                <a:gd name="T0" fmla="*/ 0 w 175"/>
                <a:gd name="T1" fmla="*/ 79 h 156"/>
                <a:gd name="T2" fmla="*/ 7 w 175"/>
                <a:gd name="T3" fmla="*/ 52 h 156"/>
                <a:gd name="T4" fmla="*/ 23 w 175"/>
                <a:gd name="T5" fmla="*/ 27 h 156"/>
                <a:gd name="T6" fmla="*/ 46 w 175"/>
                <a:gd name="T7" fmla="*/ 9 h 156"/>
                <a:gd name="T8" fmla="*/ 73 w 175"/>
                <a:gd name="T9" fmla="*/ 0 h 156"/>
                <a:gd name="T10" fmla="*/ 102 w 175"/>
                <a:gd name="T11" fmla="*/ 0 h 156"/>
                <a:gd name="T12" fmla="*/ 132 w 175"/>
                <a:gd name="T13" fmla="*/ 9 h 156"/>
                <a:gd name="T14" fmla="*/ 155 w 175"/>
                <a:gd name="T15" fmla="*/ 27 h 156"/>
                <a:gd name="T16" fmla="*/ 168 w 175"/>
                <a:gd name="T17" fmla="*/ 52 h 156"/>
                <a:gd name="T18" fmla="*/ 175 w 175"/>
                <a:gd name="T19" fmla="*/ 79 h 156"/>
                <a:gd name="T20" fmla="*/ 168 w 175"/>
                <a:gd name="T21" fmla="*/ 107 h 156"/>
                <a:gd name="T22" fmla="*/ 155 w 175"/>
                <a:gd name="T23" fmla="*/ 131 h 156"/>
                <a:gd name="T24" fmla="*/ 132 w 175"/>
                <a:gd name="T25" fmla="*/ 147 h 156"/>
                <a:gd name="T26" fmla="*/ 102 w 175"/>
                <a:gd name="T27" fmla="*/ 156 h 156"/>
                <a:gd name="T28" fmla="*/ 73 w 175"/>
                <a:gd name="T29" fmla="*/ 156 h 156"/>
                <a:gd name="T30" fmla="*/ 46 w 175"/>
                <a:gd name="T31" fmla="*/ 147 h 156"/>
                <a:gd name="T32" fmla="*/ 23 w 175"/>
                <a:gd name="T33" fmla="*/ 131 h 156"/>
                <a:gd name="T34" fmla="*/ 7 w 175"/>
                <a:gd name="T35" fmla="*/ 107 h 156"/>
                <a:gd name="T36" fmla="*/ 0 w 175"/>
                <a:gd name="T37" fmla="*/ 7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56">
                  <a:moveTo>
                    <a:pt x="0" y="79"/>
                  </a:moveTo>
                  <a:lnTo>
                    <a:pt x="7" y="52"/>
                  </a:lnTo>
                  <a:lnTo>
                    <a:pt x="23" y="27"/>
                  </a:lnTo>
                  <a:lnTo>
                    <a:pt x="46" y="9"/>
                  </a:lnTo>
                  <a:lnTo>
                    <a:pt x="73" y="0"/>
                  </a:lnTo>
                  <a:lnTo>
                    <a:pt x="102" y="0"/>
                  </a:lnTo>
                  <a:lnTo>
                    <a:pt x="132" y="9"/>
                  </a:lnTo>
                  <a:lnTo>
                    <a:pt x="155" y="27"/>
                  </a:lnTo>
                  <a:lnTo>
                    <a:pt x="168" y="52"/>
                  </a:lnTo>
                  <a:lnTo>
                    <a:pt x="175" y="79"/>
                  </a:lnTo>
                  <a:lnTo>
                    <a:pt x="168" y="107"/>
                  </a:lnTo>
                  <a:lnTo>
                    <a:pt x="155" y="131"/>
                  </a:lnTo>
                  <a:lnTo>
                    <a:pt x="132" y="147"/>
                  </a:lnTo>
                  <a:lnTo>
                    <a:pt x="102" y="156"/>
                  </a:lnTo>
                  <a:lnTo>
                    <a:pt x="73" y="156"/>
                  </a:lnTo>
                  <a:lnTo>
                    <a:pt x="46" y="147"/>
                  </a:lnTo>
                  <a:lnTo>
                    <a:pt x="23" y="131"/>
                  </a:lnTo>
                  <a:lnTo>
                    <a:pt x="7" y="107"/>
                  </a:lnTo>
                  <a:lnTo>
                    <a:pt x="0" y="79"/>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1" name="Freeform 83">
              <a:extLst>
                <a:ext uri="{FF2B5EF4-FFF2-40B4-BE49-F238E27FC236}">
                  <a16:creationId xmlns:a16="http://schemas.microsoft.com/office/drawing/2014/main" id="{DFCFDCE7-272E-4E56-A577-8C5B74202B7C}"/>
                </a:ext>
              </a:extLst>
            </p:cNvPr>
            <p:cNvSpPr>
              <a:spLocks/>
            </p:cNvSpPr>
            <p:nvPr/>
          </p:nvSpPr>
          <p:spPr bwMode="auto">
            <a:xfrm>
              <a:off x="3932" y="2013"/>
              <a:ext cx="248" cy="230"/>
            </a:xfrm>
            <a:custGeom>
              <a:avLst/>
              <a:gdLst>
                <a:gd name="T0" fmla="*/ 0 w 248"/>
                <a:gd name="T1" fmla="*/ 114 h 230"/>
                <a:gd name="T2" fmla="*/ 7 w 248"/>
                <a:gd name="T3" fmla="*/ 80 h 230"/>
                <a:gd name="T4" fmla="*/ 23 w 248"/>
                <a:gd name="T5" fmla="*/ 46 h 230"/>
                <a:gd name="T6" fmla="*/ 53 w 248"/>
                <a:gd name="T7" fmla="*/ 22 h 230"/>
                <a:gd name="T8" fmla="*/ 86 w 248"/>
                <a:gd name="T9" fmla="*/ 3 h 230"/>
                <a:gd name="T10" fmla="*/ 126 w 248"/>
                <a:gd name="T11" fmla="*/ 0 h 230"/>
                <a:gd name="T12" fmla="*/ 162 w 248"/>
                <a:gd name="T13" fmla="*/ 3 h 230"/>
                <a:gd name="T14" fmla="*/ 198 w 248"/>
                <a:gd name="T15" fmla="*/ 22 h 230"/>
                <a:gd name="T16" fmla="*/ 225 w 248"/>
                <a:gd name="T17" fmla="*/ 46 h 230"/>
                <a:gd name="T18" fmla="*/ 241 w 248"/>
                <a:gd name="T19" fmla="*/ 80 h 230"/>
                <a:gd name="T20" fmla="*/ 248 w 248"/>
                <a:gd name="T21" fmla="*/ 114 h 230"/>
                <a:gd name="T22" fmla="*/ 241 w 248"/>
                <a:gd name="T23" fmla="*/ 150 h 230"/>
                <a:gd name="T24" fmla="*/ 225 w 248"/>
                <a:gd name="T25" fmla="*/ 181 h 230"/>
                <a:gd name="T26" fmla="*/ 198 w 248"/>
                <a:gd name="T27" fmla="*/ 206 h 230"/>
                <a:gd name="T28" fmla="*/ 162 w 248"/>
                <a:gd name="T29" fmla="*/ 224 h 230"/>
                <a:gd name="T30" fmla="*/ 126 w 248"/>
                <a:gd name="T31" fmla="*/ 230 h 230"/>
                <a:gd name="T32" fmla="*/ 86 w 248"/>
                <a:gd name="T33" fmla="*/ 224 h 230"/>
                <a:gd name="T34" fmla="*/ 53 w 248"/>
                <a:gd name="T35" fmla="*/ 206 h 230"/>
                <a:gd name="T36" fmla="*/ 23 w 248"/>
                <a:gd name="T37" fmla="*/ 181 h 230"/>
                <a:gd name="T38" fmla="*/ 7 w 248"/>
                <a:gd name="T39" fmla="*/ 150 h 230"/>
                <a:gd name="T40" fmla="*/ 0 w 248"/>
                <a:gd name="T41"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30">
                  <a:moveTo>
                    <a:pt x="0" y="114"/>
                  </a:moveTo>
                  <a:lnTo>
                    <a:pt x="7" y="80"/>
                  </a:lnTo>
                  <a:lnTo>
                    <a:pt x="23" y="46"/>
                  </a:lnTo>
                  <a:lnTo>
                    <a:pt x="53" y="22"/>
                  </a:lnTo>
                  <a:lnTo>
                    <a:pt x="86" y="3"/>
                  </a:lnTo>
                  <a:lnTo>
                    <a:pt x="126" y="0"/>
                  </a:lnTo>
                  <a:lnTo>
                    <a:pt x="162" y="3"/>
                  </a:lnTo>
                  <a:lnTo>
                    <a:pt x="198" y="22"/>
                  </a:lnTo>
                  <a:lnTo>
                    <a:pt x="225" y="46"/>
                  </a:lnTo>
                  <a:lnTo>
                    <a:pt x="241" y="80"/>
                  </a:lnTo>
                  <a:lnTo>
                    <a:pt x="248" y="114"/>
                  </a:lnTo>
                  <a:lnTo>
                    <a:pt x="241" y="150"/>
                  </a:lnTo>
                  <a:lnTo>
                    <a:pt x="225" y="181"/>
                  </a:lnTo>
                  <a:lnTo>
                    <a:pt x="198" y="206"/>
                  </a:lnTo>
                  <a:lnTo>
                    <a:pt x="162" y="224"/>
                  </a:lnTo>
                  <a:lnTo>
                    <a:pt x="126" y="230"/>
                  </a:lnTo>
                  <a:lnTo>
                    <a:pt x="86" y="224"/>
                  </a:lnTo>
                  <a:lnTo>
                    <a:pt x="53" y="206"/>
                  </a:lnTo>
                  <a:lnTo>
                    <a:pt x="23" y="181"/>
                  </a:lnTo>
                  <a:lnTo>
                    <a:pt x="7" y="150"/>
                  </a:lnTo>
                  <a:lnTo>
                    <a:pt x="0" y="114"/>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2" name="Freeform 84">
              <a:extLst>
                <a:ext uri="{FF2B5EF4-FFF2-40B4-BE49-F238E27FC236}">
                  <a16:creationId xmlns:a16="http://schemas.microsoft.com/office/drawing/2014/main" id="{2ACBE5B8-9690-4A8E-A790-1B039E4B7E22}"/>
                </a:ext>
              </a:extLst>
            </p:cNvPr>
            <p:cNvSpPr>
              <a:spLocks/>
            </p:cNvSpPr>
            <p:nvPr/>
          </p:nvSpPr>
          <p:spPr bwMode="auto">
            <a:xfrm>
              <a:off x="3969" y="2047"/>
              <a:ext cx="174" cy="159"/>
            </a:xfrm>
            <a:custGeom>
              <a:avLst/>
              <a:gdLst>
                <a:gd name="T0" fmla="*/ 0 w 174"/>
                <a:gd name="T1" fmla="*/ 80 h 159"/>
                <a:gd name="T2" fmla="*/ 6 w 174"/>
                <a:gd name="T3" fmla="*/ 52 h 159"/>
                <a:gd name="T4" fmla="*/ 23 w 174"/>
                <a:gd name="T5" fmla="*/ 27 h 159"/>
                <a:gd name="T6" fmla="*/ 46 w 174"/>
                <a:gd name="T7" fmla="*/ 9 h 159"/>
                <a:gd name="T8" fmla="*/ 72 w 174"/>
                <a:gd name="T9" fmla="*/ 0 h 159"/>
                <a:gd name="T10" fmla="*/ 102 w 174"/>
                <a:gd name="T11" fmla="*/ 0 h 159"/>
                <a:gd name="T12" fmla="*/ 132 w 174"/>
                <a:gd name="T13" fmla="*/ 9 h 159"/>
                <a:gd name="T14" fmla="*/ 155 w 174"/>
                <a:gd name="T15" fmla="*/ 27 h 159"/>
                <a:gd name="T16" fmla="*/ 168 w 174"/>
                <a:gd name="T17" fmla="*/ 52 h 159"/>
                <a:gd name="T18" fmla="*/ 174 w 174"/>
                <a:gd name="T19" fmla="*/ 80 h 159"/>
                <a:gd name="T20" fmla="*/ 168 w 174"/>
                <a:gd name="T21" fmla="*/ 107 h 159"/>
                <a:gd name="T22" fmla="*/ 155 w 174"/>
                <a:gd name="T23" fmla="*/ 132 h 159"/>
                <a:gd name="T24" fmla="*/ 132 w 174"/>
                <a:gd name="T25" fmla="*/ 150 h 159"/>
                <a:gd name="T26" fmla="*/ 102 w 174"/>
                <a:gd name="T27" fmla="*/ 159 h 159"/>
                <a:gd name="T28" fmla="*/ 72 w 174"/>
                <a:gd name="T29" fmla="*/ 159 h 159"/>
                <a:gd name="T30" fmla="*/ 46 w 174"/>
                <a:gd name="T31" fmla="*/ 150 h 159"/>
                <a:gd name="T32" fmla="*/ 23 w 174"/>
                <a:gd name="T33" fmla="*/ 132 h 159"/>
                <a:gd name="T34" fmla="*/ 6 w 174"/>
                <a:gd name="T35" fmla="*/ 107 h 159"/>
                <a:gd name="T36" fmla="*/ 0 w 174"/>
                <a:gd name="T37"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59">
                  <a:moveTo>
                    <a:pt x="0" y="80"/>
                  </a:moveTo>
                  <a:lnTo>
                    <a:pt x="6" y="52"/>
                  </a:lnTo>
                  <a:lnTo>
                    <a:pt x="23" y="27"/>
                  </a:lnTo>
                  <a:lnTo>
                    <a:pt x="46" y="9"/>
                  </a:lnTo>
                  <a:lnTo>
                    <a:pt x="72" y="0"/>
                  </a:lnTo>
                  <a:lnTo>
                    <a:pt x="102" y="0"/>
                  </a:lnTo>
                  <a:lnTo>
                    <a:pt x="132" y="9"/>
                  </a:lnTo>
                  <a:lnTo>
                    <a:pt x="155" y="27"/>
                  </a:lnTo>
                  <a:lnTo>
                    <a:pt x="168" y="52"/>
                  </a:lnTo>
                  <a:lnTo>
                    <a:pt x="174" y="80"/>
                  </a:lnTo>
                  <a:lnTo>
                    <a:pt x="168" y="107"/>
                  </a:lnTo>
                  <a:lnTo>
                    <a:pt x="155" y="132"/>
                  </a:lnTo>
                  <a:lnTo>
                    <a:pt x="132" y="150"/>
                  </a:lnTo>
                  <a:lnTo>
                    <a:pt x="102" y="159"/>
                  </a:lnTo>
                  <a:lnTo>
                    <a:pt x="72" y="159"/>
                  </a:lnTo>
                  <a:lnTo>
                    <a:pt x="46" y="150"/>
                  </a:lnTo>
                  <a:lnTo>
                    <a:pt x="23" y="132"/>
                  </a:lnTo>
                  <a:lnTo>
                    <a:pt x="6" y="107"/>
                  </a:lnTo>
                  <a:lnTo>
                    <a:pt x="0" y="80"/>
                  </a:lnTo>
                  <a:close/>
                </a:path>
              </a:pathLst>
            </a:custGeom>
            <a:pattFill prst="openDmnd">
              <a:fgClr>
                <a:srgbClr val="000000"/>
              </a:fgClr>
              <a:bgClr>
                <a:srgbClr val="FF00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3" name="Freeform 85">
              <a:extLst>
                <a:ext uri="{FF2B5EF4-FFF2-40B4-BE49-F238E27FC236}">
                  <a16:creationId xmlns:a16="http://schemas.microsoft.com/office/drawing/2014/main" id="{45939183-B1D4-4AC7-9C87-8920CD151E37}"/>
                </a:ext>
              </a:extLst>
            </p:cNvPr>
            <p:cNvSpPr>
              <a:spLocks/>
            </p:cNvSpPr>
            <p:nvPr/>
          </p:nvSpPr>
          <p:spPr bwMode="auto">
            <a:xfrm>
              <a:off x="4922" y="1274"/>
              <a:ext cx="247" cy="230"/>
            </a:xfrm>
            <a:custGeom>
              <a:avLst/>
              <a:gdLst>
                <a:gd name="T0" fmla="*/ 0 w 247"/>
                <a:gd name="T1" fmla="*/ 116 h 230"/>
                <a:gd name="T2" fmla="*/ 6 w 247"/>
                <a:gd name="T3" fmla="*/ 79 h 230"/>
                <a:gd name="T4" fmla="*/ 23 w 247"/>
                <a:gd name="T5" fmla="*/ 49 h 230"/>
                <a:gd name="T6" fmla="*/ 52 w 247"/>
                <a:gd name="T7" fmla="*/ 21 h 230"/>
                <a:gd name="T8" fmla="*/ 85 w 247"/>
                <a:gd name="T9" fmla="*/ 6 h 230"/>
                <a:gd name="T10" fmla="*/ 125 w 247"/>
                <a:gd name="T11" fmla="*/ 0 h 230"/>
                <a:gd name="T12" fmla="*/ 161 w 247"/>
                <a:gd name="T13" fmla="*/ 6 h 230"/>
                <a:gd name="T14" fmla="*/ 198 w 247"/>
                <a:gd name="T15" fmla="*/ 21 h 230"/>
                <a:gd name="T16" fmla="*/ 224 w 247"/>
                <a:gd name="T17" fmla="*/ 49 h 230"/>
                <a:gd name="T18" fmla="*/ 240 w 247"/>
                <a:gd name="T19" fmla="*/ 79 h 230"/>
                <a:gd name="T20" fmla="*/ 247 w 247"/>
                <a:gd name="T21" fmla="*/ 116 h 230"/>
                <a:gd name="T22" fmla="*/ 240 w 247"/>
                <a:gd name="T23" fmla="*/ 150 h 230"/>
                <a:gd name="T24" fmla="*/ 224 w 247"/>
                <a:gd name="T25" fmla="*/ 184 h 230"/>
                <a:gd name="T26" fmla="*/ 198 w 247"/>
                <a:gd name="T27" fmla="*/ 208 h 230"/>
                <a:gd name="T28" fmla="*/ 161 w 247"/>
                <a:gd name="T29" fmla="*/ 224 h 230"/>
                <a:gd name="T30" fmla="*/ 125 w 247"/>
                <a:gd name="T31" fmla="*/ 230 h 230"/>
                <a:gd name="T32" fmla="*/ 85 w 247"/>
                <a:gd name="T33" fmla="*/ 224 h 230"/>
                <a:gd name="T34" fmla="*/ 52 w 247"/>
                <a:gd name="T35" fmla="*/ 208 h 230"/>
                <a:gd name="T36" fmla="*/ 23 w 247"/>
                <a:gd name="T37" fmla="*/ 184 h 230"/>
                <a:gd name="T38" fmla="*/ 6 w 247"/>
                <a:gd name="T39" fmla="*/ 150 h 230"/>
                <a:gd name="T40" fmla="*/ 0 w 247"/>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30">
                  <a:moveTo>
                    <a:pt x="0" y="116"/>
                  </a:moveTo>
                  <a:lnTo>
                    <a:pt x="6" y="79"/>
                  </a:lnTo>
                  <a:lnTo>
                    <a:pt x="23" y="49"/>
                  </a:lnTo>
                  <a:lnTo>
                    <a:pt x="52" y="21"/>
                  </a:lnTo>
                  <a:lnTo>
                    <a:pt x="85" y="6"/>
                  </a:lnTo>
                  <a:lnTo>
                    <a:pt x="125" y="0"/>
                  </a:lnTo>
                  <a:lnTo>
                    <a:pt x="161" y="6"/>
                  </a:lnTo>
                  <a:lnTo>
                    <a:pt x="198" y="21"/>
                  </a:lnTo>
                  <a:lnTo>
                    <a:pt x="224" y="49"/>
                  </a:lnTo>
                  <a:lnTo>
                    <a:pt x="240" y="79"/>
                  </a:lnTo>
                  <a:lnTo>
                    <a:pt x="247" y="116"/>
                  </a:lnTo>
                  <a:lnTo>
                    <a:pt x="240" y="150"/>
                  </a:lnTo>
                  <a:lnTo>
                    <a:pt x="224" y="184"/>
                  </a:lnTo>
                  <a:lnTo>
                    <a:pt x="198" y="208"/>
                  </a:lnTo>
                  <a:lnTo>
                    <a:pt x="161" y="224"/>
                  </a:lnTo>
                  <a:lnTo>
                    <a:pt x="125" y="230"/>
                  </a:lnTo>
                  <a:lnTo>
                    <a:pt x="85" y="224"/>
                  </a:lnTo>
                  <a:lnTo>
                    <a:pt x="52" y="208"/>
                  </a:lnTo>
                  <a:lnTo>
                    <a:pt x="23" y="184"/>
                  </a:lnTo>
                  <a:lnTo>
                    <a:pt x="6" y="150"/>
                  </a:lnTo>
                  <a:lnTo>
                    <a:pt x="0" y="116"/>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4" name="Freeform 86">
              <a:extLst>
                <a:ext uri="{FF2B5EF4-FFF2-40B4-BE49-F238E27FC236}">
                  <a16:creationId xmlns:a16="http://schemas.microsoft.com/office/drawing/2014/main" id="{25290BB1-FC9D-4C98-9902-432E4FADE9C4}"/>
                </a:ext>
              </a:extLst>
            </p:cNvPr>
            <p:cNvSpPr>
              <a:spLocks/>
            </p:cNvSpPr>
            <p:nvPr/>
          </p:nvSpPr>
          <p:spPr bwMode="auto">
            <a:xfrm>
              <a:off x="4958" y="1310"/>
              <a:ext cx="175" cy="157"/>
            </a:xfrm>
            <a:custGeom>
              <a:avLst/>
              <a:gdLst>
                <a:gd name="T0" fmla="*/ 0 w 175"/>
                <a:gd name="T1" fmla="*/ 80 h 157"/>
                <a:gd name="T2" fmla="*/ 7 w 175"/>
                <a:gd name="T3" fmla="*/ 53 h 157"/>
                <a:gd name="T4" fmla="*/ 23 w 175"/>
                <a:gd name="T5" fmla="*/ 28 h 157"/>
                <a:gd name="T6" fmla="*/ 46 w 175"/>
                <a:gd name="T7" fmla="*/ 10 h 157"/>
                <a:gd name="T8" fmla="*/ 73 w 175"/>
                <a:gd name="T9" fmla="*/ 0 h 157"/>
                <a:gd name="T10" fmla="*/ 102 w 175"/>
                <a:gd name="T11" fmla="*/ 0 h 157"/>
                <a:gd name="T12" fmla="*/ 132 w 175"/>
                <a:gd name="T13" fmla="*/ 10 h 157"/>
                <a:gd name="T14" fmla="*/ 155 w 175"/>
                <a:gd name="T15" fmla="*/ 28 h 157"/>
                <a:gd name="T16" fmla="*/ 168 w 175"/>
                <a:gd name="T17" fmla="*/ 53 h 157"/>
                <a:gd name="T18" fmla="*/ 175 w 175"/>
                <a:gd name="T19" fmla="*/ 80 h 157"/>
                <a:gd name="T20" fmla="*/ 168 w 175"/>
                <a:gd name="T21" fmla="*/ 108 h 157"/>
                <a:gd name="T22" fmla="*/ 155 w 175"/>
                <a:gd name="T23" fmla="*/ 129 h 157"/>
                <a:gd name="T24" fmla="*/ 132 w 175"/>
                <a:gd name="T25" fmla="*/ 148 h 157"/>
                <a:gd name="T26" fmla="*/ 102 w 175"/>
                <a:gd name="T27" fmla="*/ 157 h 157"/>
                <a:gd name="T28" fmla="*/ 73 w 175"/>
                <a:gd name="T29" fmla="*/ 157 h 157"/>
                <a:gd name="T30" fmla="*/ 46 w 175"/>
                <a:gd name="T31" fmla="*/ 148 h 157"/>
                <a:gd name="T32" fmla="*/ 23 w 175"/>
                <a:gd name="T33" fmla="*/ 129 h 157"/>
                <a:gd name="T34" fmla="*/ 7 w 175"/>
                <a:gd name="T35" fmla="*/ 108 h 157"/>
                <a:gd name="T36" fmla="*/ 0 w 175"/>
                <a:gd name="T37" fmla="*/ 8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57">
                  <a:moveTo>
                    <a:pt x="0" y="80"/>
                  </a:moveTo>
                  <a:lnTo>
                    <a:pt x="7" y="53"/>
                  </a:lnTo>
                  <a:lnTo>
                    <a:pt x="23" y="28"/>
                  </a:lnTo>
                  <a:lnTo>
                    <a:pt x="46" y="10"/>
                  </a:lnTo>
                  <a:lnTo>
                    <a:pt x="73" y="0"/>
                  </a:lnTo>
                  <a:lnTo>
                    <a:pt x="102" y="0"/>
                  </a:lnTo>
                  <a:lnTo>
                    <a:pt x="132" y="10"/>
                  </a:lnTo>
                  <a:lnTo>
                    <a:pt x="155" y="28"/>
                  </a:lnTo>
                  <a:lnTo>
                    <a:pt x="168" y="53"/>
                  </a:lnTo>
                  <a:lnTo>
                    <a:pt x="175" y="80"/>
                  </a:lnTo>
                  <a:lnTo>
                    <a:pt x="168" y="108"/>
                  </a:lnTo>
                  <a:lnTo>
                    <a:pt x="155" y="129"/>
                  </a:lnTo>
                  <a:lnTo>
                    <a:pt x="132" y="148"/>
                  </a:lnTo>
                  <a:lnTo>
                    <a:pt x="102" y="157"/>
                  </a:lnTo>
                  <a:lnTo>
                    <a:pt x="73" y="157"/>
                  </a:lnTo>
                  <a:lnTo>
                    <a:pt x="46" y="148"/>
                  </a:lnTo>
                  <a:lnTo>
                    <a:pt x="23" y="129"/>
                  </a:lnTo>
                  <a:lnTo>
                    <a:pt x="7" y="108"/>
                  </a:lnTo>
                  <a:lnTo>
                    <a:pt x="0" y="80"/>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5" name="Freeform 87">
              <a:extLst>
                <a:ext uri="{FF2B5EF4-FFF2-40B4-BE49-F238E27FC236}">
                  <a16:creationId xmlns:a16="http://schemas.microsoft.com/office/drawing/2014/main" id="{EBD10B5F-D8C6-4ED8-8A83-EE1FFBAC32CB}"/>
                </a:ext>
              </a:extLst>
            </p:cNvPr>
            <p:cNvSpPr>
              <a:spLocks/>
            </p:cNvSpPr>
            <p:nvPr/>
          </p:nvSpPr>
          <p:spPr bwMode="auto">
            <a:xfrm>
              <a:off x="4922" y="2136"/>
              <a:ext cx="247" cy="230"/>
            </a:xfrm>
            <a:custGeom>
              <a:avLst/>
              <a:gdLst>
                <a:gd name="T0" fmla="*/ 0 w 247"/>
                <a:gd name="T1" fmla="*/ 116 h 230"/>
                <a:gd name="T2" fmla="*/ 6 w 247"/>
                <a:gd name="T3" fmla="*/ 80 h 230"/>
                <a:gd name="T4" fmla="*/ 23 w 247"/>
                <a:gd name="T5" fmla="*/ 49 h 230"/>
                <a:gd name="T6" fmla="*/ 52 w 247"/>
                <a:gd name="T7" fmla="*/ 21 h 230"/>
                <a:gd name="T8" fmla="*/ 85 w 247"/>
                <a:gd name="T9" fmla="*/ 6 h 230"/>
                <a:gd name="T10" fmla="*/ 125 w 247"/>
                <a:gd name="T11" fmla="*/ 0 h 230"/>
                <a:gd name="T12" fmla="*/ 161 w 247"/>
                <a:gd name="T13" fmla="*/ 6 h 230"/>
                <a:gd name="T14" fmla="*/ 198 w 247"/>
                <a:gd name="T15" fmla="*/ 21 h 230"/>
                <a:gd name="T16" fmla="*/ 224 w 247"/>
                <a:gd name="T17" fmla="*/ 49 h 230"/>
                <a:gd name="T18" fmla="*/ 240 w 247"/>
                <a:gd name="T19" fmla="*/ 80 h 230"/>
                <a:gd name="T20" fmla="*/ 247 w 247"/>
                <a:gd name="T21" fmla="*/ 116 h 230"/>
                <a:gd name="T22" fmla="*/ 240 w 247"/>
                <a:gd name="T23" fmla="*/ 150 h 230"/>
                <a:gd name="T24" fmla="*/ 224 w 247"/>
                <a:gd name="T25" fmla="*/ 184 h 230"/>
                <a:gd name="T26" fmla="*/ 198 w 247"/>
                <a:gd name="T27" fmla="*/ 208 h 230"/>
                <a:gd name="T28" fmla="*/ 161 w 247"/>
                <a:gd name="T29" fmla="*/ 224 h 230"/>
                <a:gd name="T30" fmla="*/ 125 w 247"/>
                <a:gd name="T31" fmla="*/ 230 h 230"/>
                <a:gd name="T32" fmla="*/ 85 w 247"/>
                <a:gd name="T33" fmla="*/ 224 h 230"/>
                <a:gd name="T34" fmla="*/ 52 w 247"/>
                <a:gd name="T35" fmla="*/ 208 h 230"/>
                <a:gd name="T36" fmla="*/ 23 w 247"/>
                <a:gd name="T37" fmla="*/ 184 h 230"/>
                <a:gd name="T38" fmla="*/ 6 w 247"/>
                <a:gd name="T39" fmla="*/ 150 h 230"/>
                <a:gd name="T40" fmla="*/ 0 w 247"/>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30">
                  <a:moveTo>
                    <a:pt x="0" y="116"/>
                  </a:moveTo>
                  <a:lnTo>
                    <a:pt x="6" y="80"/>
                  </a:lnTo>
                  <a:lnTo>
                    <a:pt x="23" y="49"/>
                  </a:lnTo>
                  <a:lnTo>
                    <a:pt x="52" y="21"/>
                  </a:lnTo>
                  <a:lnTo>
                    <a:pt x="85" y="6"/>
                  </a:lnTo>
                  <a:lnTo>
                    <a:pt x="125" y="0"/>
                  </a:lnTo>
                  <a:lnTo>
                    <a:pt x="161" y="6"/>
                  </a:lnTo>
                  <a:lnTo>
                    <a:pt x="198" y="21"/>
                  </a:lnTo>
                  <a:lnTo>
                    <a:pt x="224" y="49"/>
                  </a:lnTo>
                  <a:lnTo>
                    <a:pt x="240" y="80"/>
                  </a:lnTo>
                  <a:lnTo>
                    <a:pt x="247" y="116"/>
                  </a:lnTo>
                  <a:lnTo>
                    <a:pt x="240" y="150"/>
                  </a:lnTo>
                  <a:lnTo>
                    <a:pt x="224" y="184"/>
                  </a:lnTo>
                  <a:lnTo>
                    <a:pt x="198" y="208"/>
                  </a:lnTo>
                  <a:lnTo>
                    <a:pt x="161" y="224"/>
                  </a:lnTo>
                  <a:lnTo>
                    <a:pt x="125" y="230"/>
                  </a:lnTo>
                  <a:lnTo>
                    <a:pt x="85" y="224"/>
                  </a:lnTo>
                  <a:lnTo>
                    <a:pt x="52" y="208"/>
                  </a:lnTo>
                  <a:lnTo>
                    <a:pt x="23" y="184"/>
                  </a:lnTo>
                  <a:lnTo>
                    <a:pt x="6" y="150"/>
                  </a:lnTo>
                  <a:lnTo>
                    <a:pt x="0" y="116"/>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6" name="Freeform 88">
              <a:extLst>
                <a:ext uri="{FF2B5EF4-FFF2-40B4-BE49-F238E27FC236}">
                  <a16:creationId xmlns:a16="http://schemas.microsoft.com/office/drawing/2014/main" id="{61234C61-0239-4794-AA07-BBC252DF013A}"/>
                </a:ext>
              </a:extLst>
            </p:cNvPr>
            <p:cNvSpPr>
              <a:spLocks/>
            </p:cNvSpPr>
            <p:nvPr/>
          </p:nvSpPr>
          <p:spPr bwMode="auto">
            <a:xfrm>
              <a:off x="4958" y="2173"/>
              <a:ext cx="175" cy="159"/>
            </a:xfrm>
            <a:custGeom>
              <a:avLst/>
              <a:gdLst>
                <a:gd name="T0" fmla="*/ 0 w 175"/>
                <a:gd name="T1" fmla="*/ 79 h 159"/>
                <a:gd name="T2" fmla="*/ 7 w 175"/>
                <a:gd name="T3" fmla="*/ 52 h 159"/>
                <a:gd name="T4" fmla="*/ 23 w 175"/>
                <a:gd name="T5" fmla="*/ 27 h 159"/>
                <a:gd name="T6" fmla="*/ 46 w 175"/>
                <a:gd name="T7" fmla="*/ 9 h 159"/>
                <a:gd name="T8" fmla="*/ 73 w 175"/>
                <a:gd name="T9" fmla="*/ 0 h 159"/>
                <a:gd name="T10" fmla="*/ 102 w 175"/>
                <a:gd name="T11" fmla="*/ 0 h 159"/>
                <a:gd name="T12" fmla="*/ 132 w 175"/>
                <a:gd name="T13" fmla="*/ 9 h 159"/>
                <a:gd name="T14" fmla="*/ 155 w 175"/>
                <a:gd name="T15" fmla="*/ 27 h 159"/>
                <a:gd name="T16" fmla="*/ 168 w 175"/>
                <a:gd name="T17" fmla="*/ 52 h 159"/>
                <a:gd name="T18" fmla="*/ 175 w 175"/>
                <a:gd name="T19" fmla="*/ 79 h 159"/>
                <a:gd name="T20" fmla="*/ 168 w 175"/>
                <a:gd name="T21" fmla="*/ 107 h 159"/>
                <a:gd name="T22" fmla="*/ 155 w 175"/>
                <a:gd name="T23" fmla="*/ 131 h 159"/>
                <a:gd name="T24" fmla="*/ 132 w 175"/>
                <a:gd name="T25" fmla="*/ 150 h 159"/>
                <a:gd name="T26" fmla="*/ 102 w 175"/>
                <a:gd name="T27" fmla="*/ 159 h 159"/>
                <a:gd name="T28" fmla="*/ 73 w 175"/>
                <a:gd name="T29" fmla="*/ 159 h 159"/>
                <a:gd name="T30" fmla="*/ 46 w 175"/>
                <a:gd name="T31" fmla="*/ 150 h 159"/>
                <a:gd name="T32" fmla="*/ 23 w 175"/>
                <a:gd name="T33" fmla="*/ 131 h 159"/>
                <a:gd name="T34" fmla="*/ 7 w 175"/>
                <a:gd name="T35" fmla="*/ 107 h 159"/>
                <a:gd name="T36" fmla="*/ 0 w 175"/>
                <a:gd name="T37"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59">
                  <a:moveTo>
                    <a:pt x="0" y="79"/>
                  </a:moveTo>
                  <a:lnTo>
                    <a:pt x="7" y="52"/>
                  </a:lnTo>
                  <a:lnTo>
                    <a:pt x="23" y="27"/>
                  </a:lnTo>
                  <a:lnTo>
                    <a:pt x="46" y="9"/>
                  </a:lnTo>
                  <a:lnTo>
                    <a:pt x="73" y="0"/>
                  </a:lnTo>
                  <a:lnTo>
                    <a:pt x="102" y="0"/>
                  </a:lnTo>
                  <a:lnTo>
                    <a:pt x="132" y="9"/>
                  </a:lnTo>
                  <a:lnTo>
                    <a:pt x="155" y="27"/>
                  </a:lnTo>
                  <a:lnTo>
                    <a:pt x="168" y="52"/>
                  </a:lnTo>
                  <a:lnTo>
                    <a:pt x="175" y="79"/>
                  </a:lnTo>
                  <a:lnTo>
                    <a:pt x="168" y="107"/>
                  </a:lnTo>
                  <a:lnTo>
                    <a:pt x="155" y="131"/>
                  </a:lnTo>
                  <a:lnTo>
                    <a:pt x="132" y="150"/>
                  </a:lnTo>
                  <a:lnTo>
                    <a:pt x="102" y="159"/>
                  </a:lnTo>
                  <a:lnTo>
                    <a:pt x="73" y="159"/>
                  </a:lnTo>
                  <a:lnTo>
                    <a:pt x="46" y="150"/>
                  </a:lnTo>
                  <a:lnTo>
                    <a:pt x="23" y="131"/>
                  </a:lnTo>
                  <a:lnTo>
                    <a:pt x="7" y="107"/>
                  </a:lnTo>
                  <a:lnTo>
                    <a:pt x="0" y="79"/>
                  </a:lnTo>
                  <a:close/>
                </a:path>
              </a:pathLst>
            </a:custGeom>
            <a:pattFill prst="ltUpDiag">
              <a:fgClr>
                <a:srgbClr val="000000"/>
              </a:fgClr>
              <a:bgClr>
                <a:srgbClr val="00FFFF"/>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7" name="Rectangle 89">
              <a:extLst>
                <a:ext uri="{FF2B5EF4-FFF2-40B4-BE49-F238E27FC236}">
                  <a16:creationId xmlns:a16="http://schemas.microsoft.com/office/drawing/2014/main" id="{E387A15C-4571-4213-BD01-3ABE7F2AE76D}"/>
                </a:ext>
              </a:extLst>
            </p:cNvPr>
            <p:cNvSpPr>
              <a:spLocks noChangeArrowheads="1"/>
            </p:cNvSpPr>
            <p:nvPr/>
          </p:nvSpPr>
          <p:spPr bwMode="auto">
            <a:xfrm>
              <a:off x="1947" y="1206"/>
              <a:ext cx="125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Arial" panose="020B0604020202020204" pitchFamily="34" charset="0"/>
                </a:rPr>
                <a:t>Response, 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8" name="Line 90">
              <a:extLst>
                <a:ext uri="{FF2B5EF4-FFF2-40B4-BE49-F238E27FC236}">
                  <a16:creationId xmlns:a16="http://schemas.microsoft.com/office/drawing/2014/main" id="{40E34194-C6E1-42AA-910E-C0D6D3B0808B}"/>
                </a:ext>
              </a:extLst>
            </p:cNvPr>
            <p:cNvSpPr>
              <a:spLocks noChangeShapeType="1"/>
            </p:cNvSpPr>
            <p:nvPr/>
          </p:nvSpPr>
          <p:spPr bwMode="auto">
            <a:xfrm>
              <a:off x="3685" y="2127"/>
              <a:ext cx="742" cy="0"/>
            </a:xfrm>
            <a:prstGeom prst="line">
              <a:avLst/>
            </a:prstGeom>
            <a:noFill/>
            <a:ln w="68263">
              <a:solidFill>
                <a:srgbClr val="8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99" name="Line 91">
              <a:extLst>
                <a:ext uri="{FF2B5EF4-FFF2-40B4-BE49-F238E27FC236}">
                  <a16:creationId xmlns:a16="http://schemas.microsoft.com/office/drawing/2014/main" id="{3CF4AC4B-BE2F-4FC3-959C-12058EE24AFF}"/>
                </a:ext>
              </a:extLst>
            </p:cNvPr>
            <p:cNvSpPr>
              <a:spLocks noChangeShapeType="1"/>
            </p:cNvSpPr>
            <p:nvPr/>
          </p:nvSpPr>
          <p:spPr bwMode="auto">
            <a:xfrm>
              <a:off x="4674" y="1820"/>
              <a:ext cx="742" cy="0"/>
            </a:xfrm>
            <a:prstGeom prst="line">
              <a:avLst/>
            </a:prstGeom>
            <a:noFill/>
            <a:ln w="68263">
              <a:solidFill>
                <a:srgbClr val="8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00" name="Line 92">
              <a:extLst>
                <a:ext uri="{FF2B5EF4-FFF2-40B4-BE49-F238E27FC236}">
                  <a16:creationId xmlns:a16="http://schemas.microsoft.com/office/drawing/2014/main" id="{32026EB7-8B9D-4C94-8EC3-23BADD1E72B4}"/>
                </a:ext>
              </a:extLst>
            </p:cNvPr>
            <p:cNvSpPr>
              <a:spLocks noChangeShapeType="1"/>
            </p:cNvSpPr>
            <p:nvPr/>
          </p:nvSpPr>
          <p:spPr bwMode="auto">
            <a:xfrm>
              <a:off x="2633" y="2280"/>
              <a:ext cx="742" cy="0"/>
            </a:xfrm>
            <a:prstGeom prst="line">
              <a:avLst/>
            </a:prstGeom>
            <a:noFill/>
            <a:ln w="68263">
              <a:solidFill>
                <a:srgbClr val="8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a:p>
          </p:txBody>
        </p:sp>
      </p:grpSp>
      <p:sp>
        <p:nvSpPr>
          <p:cNvPr id="2" name="Title 1">
            <a:extLst>
              <a:ext uri="{FF2B5EF4-FFF2-40B4-BE49-F238E27FC236}">
                <a16:creationId xmlns:a16="http://schemas.microsoft.com/office/drawing/2014/main" id="{89F7B294-2304-41EB-8BDA-CA494F79695A}"/>
              </a:ext>
            </a:extLst>
          </p:cNvPr>
          <p:cNvSpPr>
            <a:spLocks noGrp="1"/>
          </p:cNvSpPr>
          <p:nvPr>
            <p:ph type="title"/>
          </p:nvPr>
        </p:nvSpPr>
        <p:spPr/>
        <p:txBody>
          <a:bodyPr/>
          <a:lstStyle/>
          <a:p>
            <a:r>
              <a:rPr lang="en-CA" dirty="0"/>
              <a:t>Variation – Within Groups</a:t>
            </a:r>
          </a:p>
        </p:txBody>
      </p:sp>
      <p:sp>
        <p:nvSpPr>
          <p:cNvPr id="4" name="Footer Placeholder 3">
            <a:extLst>
              <a:ext uri="{FF2B5EF4-FFF2-40B4-BE49-F238E27FC236}">
                <a16:creationId xmlns:a16="http://schemas.microsoft.com/office/drawing/2014/main" id="{F7D40996-6D9D-4B85-8554-801B8042DD1B}"/>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67FA831C-E4D7-43B9-A6A1-04A44FE5D617}"/>
              </a:ext>
            </a:extLst>
          </p:cNvPr>
          <p:cNvSpPr>
            <a:spLocks noGrp="1"/>
          </p:cNvSpPr>
          <p:nvPr>
            <p:ph type="sldNum" sz="quarter" idx="12"/>
          </p:nvPr>
        </p:nvSpPr>
        <p:spPr/>
        <p:txBody>
          <a:bodyPr/>
          <a:lstStyle/>
          <a:p>
            <a:fld id="{8A7A6979-0714-4377-B894-6BE4C2D6E202}" type="slidenum">
              <a:rPr lang="en-US" smtClean="0"/>
              <a:pPr/>
              <a:t>22</a:t>
            </a:fld>
            <a:endParaRPr lang="en-US" dirty="0"/>
          </a:p>
        </p:txBody>
      </p:sp>
      <p:graphicFrame>
        <p:nvGraphicFramePr>
          <p:cNvPr id="76" name="Object 6">
            <a:extLst>
              <a:ext uri="{FF2B5EF4-FFF2-40B4-BE49-F238E27FC236}">
                <a16:creationId xmlns:a16="http://schemas.microsoft.com/office/drawing/2014/main" id="{8966E658-4917-4DBE-81FA-0890AB66A61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579417988"/>
              </p:ext>
            </p:extLst>
          </p:nvPr>
        </p:nvGraphicFramePr>
        <p:xfrm>
          <a:off x="5242893" y="4106405"/>
          <a:ext cx="533400" cy="609600"/>
        </p:xfrm>
        <a:graphic>
          <a:graphicData uri="http://schemas.openxmlformats.org/presentationml/2006/ole">
            <mc:AlternateContent xmlns:mc="http://schemas.openxmlformats.org/markup-compatibility/2006">
              <mc:Choice xmlns:v="urn:schemas-microsoft-com:vml" Requires="v">
                <p:oleObj name="Equation" r:id="rId2" imgW="203112" imgH="228501" progId="Equation.DSMT4">
                  <p:embed/>
                </p:oleObj>
              </mc:Choice>
              <mc:Fallback>
                <p:oleObj name="Equation" r:id="rId2" imgW="203112" imgH="228501" progId="Equation.DSMT4">
                  <p:embed/>
                  <p:pic>
                    <p:nvPicPr>
                      <p:cNvPr id="76" name="Object 6">
                        <a:extLst>
                          <a:ext uri="{FF2B5EF4-FFF2-40B4-BE49-F238E27FC236}">
                            <a16:creationId xmlns:a16="http://schemas.microsoft.com/office/drawing/2014/main" id="{8966E658-4917-4DBE-81FA-0890AB66A61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893" y="4106405"/>
                        <a:ext cx="53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 name="Object 7">
            <a:extLst>
              <a:ext uri="{FF2B5EF4-FFF2-40B4-BE49-F238E27FC236}">
                <a16:creationId xmlns:a16="http://schemas.microsoft.com/office/drawing/2014/main" id="{6849F1DF-E037-4D6C-8034-F376A3F4128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918440245"/>
              </p:ext>
            </p:extLst>
          </p:nvPr>
        </p:nvGraphicFramePr>
        <p:xfrm>
          <a:off x="6864895" y="3858599"/>
          <a:ext cx="609600" cy="685800"/>
        </p:xfrm>
        <a:graphic>
          <a:graphicData uri="http://schemas.openxmlformats.org/presentationml/2006/ole">
            <mc:AlternateContent xmlns:mc="http://schemas.openxmlformats.org/markup-compatibility/2006">
              <mc:Choice xmlns:v="urn:schemas-microsoft-com:vml" Requires="v">
                <p:oleObj name="Equation" r:id="rId4" imgW="215806" imgH="228501" progId="Equation.DSMT4">
                  <p:embed/>
                </p:oleObj>
              </mc:Choice>
              <mc:Fallback>
                <p:oleObj name="Equation" r:id="rId4" imgW="215806" imgH="228501" progId="Equation.DSMT4">
                  <p:embed/>
                  <p:pic>
                    <p:nvPicPr>
                      <p:cNvPr id="77" name="Object 7">
                        <a:extLst>
                          <a:ext uri="{FF2B5EF4-FFF2-40B4-BE49-F238E27FC236}">
                            <a16:creationId xmlns:a16="http://schemas.microsoft.com/office/drawing/2014/main" id="{6849F1DF-E037-4D6C-8034-F376A3F4128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4895" y="3858599"/>
                        <a:ext cx="60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 name="Object 8">
            <a:extLst>
              <a:ext uri="{FF2B5EF4-FFF2-40B4-BE49-F238E27FC236}">
                <a16:creationId xmlns:a16="http://schemas.microsoft.com/office/drawing/2014/main" id="{A31847FB-71E1-47EA-957C-BDA4BE9F75A6}"/>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02265439"/>
              </p:ext>
            </p:extLst>
          </p:nvPr>
        </p:nvGraphicFramePr>
        <p:xfrm>
          <a:off x="8516708" y="2555800"/>
          <a:ext cx="533400" cy="671513"/>
        </p:xfrm>
        <a:graphic>
          <a:graphicData uri="http://schemas.openxmlformats.org/presentationml/2006/ole">
            <mc:AlternateContent xmlns:mc="http://schemas.openxmlformats.org/markup-compatibility/2006">
              <mc:Choice xmlns:v="urn:schemas-microsoft-com:vml" Requires="v">
                <p:oleObj name="Equation" r:id="rId6" imgW="228501" imgH="215806" progId="Equation.DSMT4">
                  <p:embed/>
                </p:oleObj>
              </mc:Choice>
              <mc:Fallback>
                <p:oleObj name="Equation" r:id="rId6" imgW="228501" imgH="215806" progId="Equation.DSMT4">
                  <p:embed/>
                  <p:pic>
                    <p:nvPicPr>
                      <p:cNvPr id="78" name="Object 8">
                        <a:extLst>
                          <a:ext uri="{FF2B5EF4-FFF2-40B4-BE49-F238E27FC236}">
                            <a16:creationId xmlns:a16="http://schemas.microsoft.com/office/drawing/2014/main" id="{A31847FB-71E1-47EA-957C-BDA4BE9F75A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6708" y="2555800"/>
                        <a:ext cx="5334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3649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DB097-B2F9-4EFE-8A50-4158233E6F52}"/>
              </a:ext>
            </a:extLst>
          </p:cNvPr>
          <p:cNvSpPr>
            <a:spLocks noGrp="1"/>
          </p:cNvSpPr>
          <p:nvPr>
            <p:ph type="title"/>
          </p:nvPr>
        </p:nvSpPr>
        <p:spPr/>
        <p:txBody>
          <a:bodyPr>
            <a:normAutofit/>
          </a:bodyPr>
          <a:lstStyle/>
          <a:p>
            <a:r>
              <a:rPr lang="en-CA" dirty="0"/>
              <a:t>Interpreting the F-statistic</a:t>
            </a:r>
            <a:br>
              <a:rPr lang="en-CA" dirty="0"/>
            </a:br>
            <a:r>
              <a:rPr lang="en-CA" dirty="0"/>
              <a:t>in One-Factor ANOVA</a:t>
            </a:r>
            <a:r>
              <a:rPr lang="en-CA" b="1" baseline="30000" dirty="0">
                <a:solidFill>
                  <a:schemeClr val="accent2"/>
                </a:solidFill>
              </a:rPr>
              <a:t>1</a:t>
            </a:r>
          </a:p>
        </p:txBody>
      </p:sp>
      <p:sp>
        <p:nvSpPr>
          <p:cNvPr id="3" name="Content Placeholder 2">
            <a:extLst>
              <a:ext uri="{FF2B5EF4-FFF2-40B4-BE49-F238E27FC236}">
                <a16:creationId xmlns:a16="http://schemas.microsoft.com/office/drawing/2014/main" id="{C2569A0A-CB8E-493C-8927-6F5549A937C6}"/>
              </a:ext>
            </a:extLst>
          </p:cNvPr>
          <p:cNvSpPr>
            <a:spLocks noGrp="1"/>
          </p:cNvSpPr>
          <p:nvPr>
            <p:ph idx="1"/>
          </p:nvPr>
        </p:nvSpPr>
        <p:spPr/>
        <p:txBody>
          <a:bodyPr/>
          <a:lstStyle/>
          <a:p>
            <a:r>
              <a:rPr lang="en-US" altLang="en-US" dirty="0"/>
              <a:t>The F-statistic is the ratio of the ‘among’ estimate of variance and the ‘within’ estimate of variance</a:t>
            </a:r>
          </a:p>
          <a:p>
            <a:pPr lvl="1"/>
            <a:r>
              <a:rPr lang="en-US" altLang="en-US" dirty="0"/>
              <a:t>The ratio must always be positive</a:t>
            </a:r>
          </a:p>
          <a:p>
            <a:pPr lvl="1"/>
            <a:r>
              <a:rPr lang="en-US" altLang="en-US" dirty="0"/>
              <a:t>“Go BIG or go HOME” – if your calculated F-statistic is not greater than F</a:t>
            </a:r>
            <a:r>
              <a:rPr lang="en-US" altLang="en-US" baseline="-25000" dirty="0"/>
              <a:t>U</a:t>
            </a:r>
            <a:r>
              <a:rPr lang="en-US" altLang="en-US" dirty="0"/>
              <a:t> for your degrees of freedom and the desired significance level (degree of certainty)</a:t>
            </a:r>
            <a:r>
              <a:rPr lang="en-US" altLang="en-US" b="1" baseline="30000" dirty="0">
                <a:solidFill>
                  <a:schemeClr val="accent2"/>
                </a:solidFill>
              </a:rPr>
              <a:t>1</a:t>
            </a:r>
          </a:p>
        </p:txBody>
      </p:sp>
      <p:sp>
        <p:nvSpPr>
          <p:cNvPr id="4" name="Footer Placeholder 3">
            <a:extLst>
              <a:ext uri="{FF2B5EF4-FFF2-40B4-BE49-F238E27FC236}">
                <a16:creationId xmlns:a16="http://schemas.microsoft.com/office/drawing/2014/main" id="{619F65DD-87B5-474C-A7B3-3F4ECA115253}"/>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59BC0B9-FD31-48CC-807D-B4C21DE793FA}"/>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
        <p:nvSpPr>
          <p:cNvPr id="6" name="Rectangle 2">
            <a:extLst>
              <a:ext uri="{FF2B5EF4-FFF2-40B4-BE49-F238E27FC236}">
                <a16:creationId xmlns:a16="http://schemas.microsoft.com/office/drawing/2014/main" id="{22C39C3E-CD15-4BE9-BAB6-8F53FCBFD34A}"/>
              </a:ext>
            </a:extLst>
          </p:cNvPr>
          <p:cNvSpPr>
            <a:spLocks noChangeArrowheads="1"/>
          </p:cNvSpPr>
          <p:nvPr/>
        </p:nvSpPr>
        <p:spPr bwMode="auto">
          <a:xfrm>
            <a:off x="1508126" y="3554944"/>
            <a:ext cx="3950336" cy="1834637"/>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t" anchorCtr="0"/>
          <a:lstStyle>
            <a:lvl1pPr defTabSz="8524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8524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8524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8524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8524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8524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8524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8524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8524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bg1"/>
              </a:buClr>
              <a:buFont typeface="Wingdings" panose="05000000000000000000" pitchFamily="2" charset="2"/>
              <a:buNone/>
            </a:pPr>
            <a:r>
              <a:rPr lang="en-US" altLang="en-US" sz="2000" dirty="0"/>
              <a:t>Decision Rule</a:t>
            </a:r>
          </a:p>
          <a:p>
            <a:pPr marL="342900" indent="-342900">
              <a:buClr>
                <a:schemeClr val="accent2"/>
              </a:buClr>
            </a:pPr>
            <a:r>
              <a:rPr lang="en-US" altLang="en-US" sz="2000" dirty="0"/>
              <a:t>Reject H</a:t>
            </a:r>
            <a:r>
              <a:rPr lang="en-US" altLang="en-US" sz="2000" baseline="-25000" dirty="0"/>
              <a:t>0</a:t>
            </a:r>
            <a:r>
              <a:rPr lang="en-US" altLang="en-US" sz="2000" dirty="0"/>
              <a:t> if F &gt; F</a:t>
            </a:r>
            <a:r>
              <a:rPr lang="en-US" altLang="en-US" sz="2000" baseline="-25000" dirty="0"/>
              <a:t>U</a:t>
            </a:r>
            <a:r>
              <a:rPr lang="en-US" altLang="en-US" sz="2000" dirty="0"/>
              <a:t> for desired </a:t>
            </a:r>
            <a:r>
              <a:rPr lang="el-GR" altLang="en-US" sz="2000" dirty="0"/>
              <a:t>α</a:t>
            </a:r>
            <a:r>
              <a:rPr lang="en-CA" altLang="en-US" sz="2000" dirty="0"/>
              <a:t>, </a:t>
            </a:r>
            <a:br>
              <a:rPr lang="en-CA" altLang="en-US" sz="2000" dirty="0"/>
            </a:br>
            <a:r>
              <a:rPr lang="en-CA" altLang="en-US" sz="2000" dirty="0"/>
              <a:t>that is, if p</a:t>
            </a:r>
            <a:r>
              <a:rPr lang="en-CA" altLang="en-US" sz="2000" baseline="-25000" dirty="0"/>
              <a:t>F</a:t>
            </a:r>
            <a:r>
              <a:rPr lang="en-CA" altLang="en-US" sz="2000" dirty="0"/>
              <a:t> &lt; </a:t>
            </a:r>
            <a:r>
              <a:rPr lang="el-GR" altLang="en-US" sz="2000" dirty="0"/>
              <a:t>α</a:t>
            </a:r>
            <a:endParaRPr lang="en-US" altLang="en-US" sz="2000" baseline="-25000" dirty="0"/>
          </a:p>
          <a:p>
            <a:pPr marL="342900" indent="-342900">
              <a:buClr>
                <a:schemeClr val="accent2"/>
              </a:buClr>
            </a:pPr>
            <a:r>
              <a:rPr lang="en-US" altLang="en-US" sz="2000" dirty="0"/>
              <a:t>Accept H</a:t>
            </a:r>
            <a:r>
              <a:rPr lang="en-US" altLang="en-US" sz="2000" baseline="-25000" dirty="0"/>
              <a:t>0</a:t>
            </a:r>
            <a:r>
              <a:rPr lang="en-US" altLang="en-US" sz="2000" dirty="0"/>
              <a:t> if F ≤ F</a:t>
            </a:r>
            <a:r>
              <a:rPr lang="en-US" altLang="en-US" sz="2000" baseline="-25000" dirty="0"/>
              <a:t>U</a:t>
            </a:r>
            <a:r>
              <a:rPr lang="en-US" altLang="en-US" sz="2000" dirty="0"/>
              <a:t> for desired </a:t>
            </a:r>
            <a:r>
              <a:rPr lang="el-GR" altLang="en-US" sz="2000" dirty="0"/>
              <a:t>α</a:t>
            </a:r>
            <a:r>
              <a:rPr lang="en-CA" altLang="en-US" sz="2000" dirty="0"/>
              <a:t>,</a:t>
            </a:r>
            <a:br>
              <a:rPr lang="en-CA" altLang="en-US" sz="2000" dirty="0"/>
            </a:br>
            <a:r>
              <a:rPr lang="en-CA" altLang="en-US" sz="2000" dirty="0"/>
              <a:t>that is, if p</a:t>
            </a:r>
            <a:r>
              <a:rPr lang="en-CA" altLang="en-US" sz="2000" baseline="-25000" dirty="0"/>
              <a:t>F</a:t>
            </a:r>
            <a:r>
              <a:rPr lang="en-CA" altLang="en-US" sz="2000" dirty="0"/>
              <a:t> ≥ </a:t>
            </a:r>
            <a:r>
              <a:rPr lang="el-GR" altLang="en-US" sz="2000" dirty="0"/>
              <a:t>α</a:t>
            </a:r>
            <a:endParaRPr lang="en-US" altLang="en-US" sz="2000" baseline="-25000" dirty="0"/>
          </a:p>
        </p:txBody>
      </p:sp>
      <p:grpSp>
        <p:nvGrpSpPr>
          <p:cNvPr id="7" name="Group 6">
            <a:extLst>
              <a:ext uri="{FF2B5EF4-FFF2-40B4-BE49-F238E27FC236}">
                <a16:creationId xmlns:a16="http://schemas.microsoft.com/office/drawing/2014/main" id="{D71D5FD5-C362-4833-99D9-E5C50924D4B0}"/>
              </a:ext>
              <a:ext uri="{C183D7F6-B498-43B3-948B-1728B52AA6E4}">
                <adec:decorative xmlns:adec="http://schemas.microsoft.com/office/drawing/2017/decorative" val="1"/>
              </a:ext>
            </a:extLst>
          </p:cNvPr>
          <p:cNvGrpSpPr/>
          <p:nvPr/>
        </p:nvGrpSpPr>
        <p:grpSpPr>
          <a:xfrm>
            <a:off x="6785610" y="3678768"/>
            <a:ext cx="3886200" cy="2298700"/>
            <a:chOff x="6705600" y="4267200"/>
            <a:chExt cx="3886200" cy="2298700"/>
          </a:xfrm>
        </p:grpSpPr>
        <p:sp>
          <p:nvSpPr>
            <p:cNvPr id="8" name="Freeform 6">
              <a:extLst>
                <a:ext uri="{FF2B5EF4-FFF2-40B4-BE49-F238E27FC236}">
                  <a16:creationId xmlns:a16="http://schemas.microsoft.com/office/drawing/2014/main" id="{64883280-FF14-4778-BEC3-8C77E9B2AF5C}"/>
                </a:ext>
              </a:extLst>
            </p:cNvPr>
            <p:cNvSpPr>
              <a:spLocks/>
            </p:cNvSpPr>
            <p:nvPr/>
          </p:nvSpPr>
          <p:spPr bwMode="auto">
            <a:xfrm>
              <a:off x="8604250" y="5424489"/>
              <a:ext cx="1555750" cy="223837"/>
            </a:xfrm>
            <a:custGeom>
              <a:avLst/>
              <a:gdLst>
                <a:gd name="T0" fmla="*/ 2147483646 w 980"/>
                <a:gd name="T1" fmla="*/ 2147483646 h 154"/>
                <a:gd name="T2" fmla="*/ 0 w 980"/>
                <a:gd name="T3" fmla="*/ 0 h 154"/>
                <a:gd name="T4" fmla="*/ 2147483646 w 980"/>
                <a:gd name="T5" fmla="*/ 2147483646 h 154"/>
                <a:gd name="T6" fmla="*/ 2147483646 w 980"/>
                <a:gd name="T7" fmla="*/ 2147483646 h 154"/>
                <a:gd name="T8" fmla="*/ 2147483646 w 980"/>
                <a:gd name="T9" fmla="*/ 2147483646 h 154"/>
                <a:gd name="T10" fmla="*/ 2147483646 w 980"/>
                <a:gd name="T11" fmla="*/ 2147483646 h 154"/>
                <a:gd name="T12" fmla="*/ 2147483646 w 980"/>
                <a:gd name="T13" fmla="*/ 2147483646 h 154"/>
                <a:gd name="T14" fmla="*/ 2147483646 w 980"/>
                <a:gd name="T15" fmla="*/ 2147483646 h 154"/>
                <a:gd name="T16" fmla="*/ 2147483646 w 980"/>
                <a:gd name="T17" fmla="*/ 2147483646 h 154"/>
                <a:gd name="T18" fmla="*/ 2147483646 w 980"/>
                <a:gd name="T19" fmla="*/ 2147483646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9" name="Freeform 7">
              <a:extLst>
                <a:ext uri="{FF2B5EF4-FFF2-40B4-BE49-F238E27FC236}">
                  <a16:creationId xmlns:a16="http://schemas.microsoft.com/office/drawing/2014/main" id="{94145E05-03C6-4050-BE3E-B76B39BE2A7F}"/>
                </a:ext>
              </a:extLst>
            </p:cNvPr>
            <p:cNvSpPr>
              <a:spLocks/>
            </p:cNvSpPr>
            <p:nvPr/>
          </p:nvSpPr>
          <p:spPr bwMode="auto">
            <a:xfrm>
              <a:off x="6926264" y="4267200"/>
              <a:ext cx="3513137" cy="1385888"/>
            </a:xfrm>
            <a:custGeom>
              <a:avLst/>
              <a:gdLst>
                <a:gd name="T0" fmla="*/ 0 w 3388"/>
                <a:gd name="T1" fmla="*/ 0 h 1023"/>
                <a:gd name="T2" fmla="*/ 0 w 3388"/>
                <a:gd name="T3" fmla="*/ 2147483646 h 1023"/>
                <a:gd name="T4" fmla="*/ 2147483646 w 3388"/>
                <a:gd name="T5" fmla="*/ 2147483646 h 1023"/>
                <a:gd name="T6" fmla="*/ 0 60000 65536"/>
                <a:gd name="T7" fmla="*/ 0 60000 65536"/>
                <a:gd name="T8" fmla="*/ 0 60000 65536"/>
              </a:gdLst>
              <a:ahLst/>
              <a:cxnLst>
                <a:cxn ang="T6">
                  <a:pos x="T0" y="T1"/>
                </a:cxn>
                <a:cxn ang="T7">
                  <a:pos x="T2" y="T3"/>
                </a:cxn>
                <a:cxn ang="T8">
                  <a:pos x="T4" y="T5"/>
                </a:cxn>
              </a:cxnLst>
              <a:rect l="0" t="0" r="r" b="b"/>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 name="Rectangle 8">
              <a:extLst>
                <a:ext uri="{FF2B5EF4-FFF2-40B4-BE49-F238E27FC236}">
                  <a16:creationId xmlns:a16="http://schemas.microsoft.com/office/drawing/2014/main" id="{C9DAFF7F-8013-412A-807F-93FA0EF71D10}"/>
                </a:ext>
              </a:extLst>
            </p:cNvPr>
            <p:cNvSpPr>
              <a:spLocks noChangeArrowheads="1"/>
            </p:cNvSpPr>
            <p:nvPr/>
          </p:nvSpPr>
          <p:spPr bwMode="auto">
            <a:xfrm>
              <a:off x="6705600" y="5424489"/>
              <a:ext cx="4572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t>0</a:t>
              </a:r>
              <a:r>
                <a:rPr lang="en-US" altLang="en-US" sz="3600" b="1"/>
                <a:t> </a:t>
              </a:r>
            </a:p>
          </p:txBody>
        </p:sp>
        <p:sp>
          <p:nvSpPr>
            <p:cNvPr id="11" name="Line 9">
              <a:extLst>
                <a:ext uri="{FF2B5EF4-FFF2-40B4-BE49-F238E27FC236}">
                  <a16:creationId xmlns:a16="http://schemas.microsoft.com/office/drawing/2014/main" id="{31607FD4-5F4D-431F-B142-7B65B6FBAB98}"/>
                </a:ext>
              </a:extLst>
            </p:cNvPr>
            <p:cNvSpPr>
              <a:spLocks noChangeShapeType="1"/>
            </p:cNvSpPr>
            <p:nvPr/>
          </p:nvSpPr>
          <p:spPr bwMode="auto">
            <a:xfrm>
              <a:off x="7069139" y="4357688"/>
              <a:ext cx="3175"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2" name="Freeform 10">
              <a:extLst>
                <a:ext uri="{FF2B5EF4-FFF2-40B4-BE49-F238E27FC236}">
                  <a16:creationId xmlns:a16="http://schemas.microsoft.com/office/drawing/2014/main" id="{83EC4EBA-8C97-418B-9A55-397701B237D2}"/>
                </a:ext>
              </a:extLst>
            </p:cNvPr>
            <p:cNvSpPr>
              <a:spLocks/>
            </p:cNvSpPr>
            <p:nvPr/>
          </p:nvSpPr>
          <p:spPr bwMode="auto">
            <a:xfrm>
              <a:off x="6934200" y="4281489"/>
              <a:ext cx="3429000" cy="1392237"/>
            </a:xfrm>
            <a:custGeom>
              <a:avLst/>
              <a:gdLst>
                <a:gd name="T0" fmla="*/ 0 w 3492"/>
                <a:gd name="T1" fmla="*/ 2147483646 h 1021"/>
                <a:gd name="T2" fmla="*/ 2147483646 w 3492"/>
                <a:gd name="T3" fmla="*/ 2147483646 h 1021"/>
                <a:gd name="T4" fmla="*/ 2147483646 w 3492"/>
                <a:gd name="T5" fmla="*/ 2147483646 h 1021"/>
                <a:gd name="T6" fmla="*/ 2147483646 w 3492"/>
                <a:gd name="T7" fmla="*/ 2147483646 h 1021"/>
                <a:gd name="T8" fmla="*/ 2147483646 w 3492"/>
                <a:gd name="T9" fmla="*/ 2147483646 h 10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13" name="Line 11">
              <a:extLst>
                <a:ext uri="{FF2B5EF4-FFF2-40B4-BE49-F238E27FC236}">
                  <a16:creationId xmlns:a16="http://schemas.microsoft.com/office/drawing/2014/main" id="{B7E9A470-74C8-439F-84EF-05A8E2FD8C4C}"/>
                </a:ext>
              </a:extLst>
            </p:cNvPr>
            <p:cNvSpPr>
              <a:spLocks noChangeShapeType="1"/>
            </p:cNvSpPr>
            <p:nvPr/>
          </p:nvSpPr>
          <p:spPr bwMode="auto">
            <a:xfrm>
              <a:off x="8610600" y="5424488"/>
              <a:ext cx="1588" cy="22860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14" name="Line 12">
              <a:extLst>
                <a:ext uri="{FF2B5EF4-FFF2-40B4-BE49-F238E27FC236}">
                  <a16:creationId xmlns:a16="http://schemas.microsoft.com/office/drawing/2014/main" id="{470570A2-AA85-442C-B30B-F0417C01D352}"/>
                </a:ext>
              </a:extLst>
            </p:cNvPr>
            <p:cNvSpPr>
              <a:spLocks noChangeShapeType="1"/>
            </p:cNvSpPr>
            <p:nvPr/>
          </p:nvSpPr>
          <p:spPr bwMode="auto">
            <a:xfrm flipH="1">
              <a:off x="8915400" y="5195888"/>
              <a:ext cx="2286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15" name="Text Box 13">
              <a:extLst>
                <a:ext uri="{FF2B5EF4-FFF2-40B4-BE49-F238E27FC236}">
                  <a16:creationId xmlns:a16="http://schemas.microsoft.com/office/drawing/2014/main" id="{DCDBEE34-423B-4FDA-82C3-F8D08F647383}"/>
                </a:ext>
              </a:extLst>
            </p:cNvPr>
            <p:cNvSpPr txBox="1">
              <a:spLocks noChangeArrowheads="1"/>
            </p:cNvSpPr>
            <p:nvPr/>
          </p:nvSpPr>
          <p:spPr bwMode="auto">
            <a:xfrm>
              <a:off x="8839200" y="4891089"/>
              <a:ext cx="1752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dirty="0">
                  <a:solidFill>
                    <a:schemeClr val="accent2"/>
                  </a:solidFill>
                  <a:latin typeface="Arial" panose="020B0604020202020204" pitchFamily="34" charset="0"/>
                  <a:sym typeface="Symbol" panose="05050102010706020507" pitchFamily="18" charset="2"/>
                </a:rPr>
                <a:t> ≤ 0.05 </a:t>
              </a:r>
              <a:r>
                <a:rPr lang="en-US" altLang="en-US" sz="2000" b="1" baseline="30000" dirty="0">
                  <a:solidFill>
                    <a:schemeClr val="tx1">
                      <a:lumMod val="75000"/>
                      <a:lumOff val="25000"/>
                    </a:schemeClr>
                  </a:solidFill>
                  <a:latin typeface="Arial" panose="020B0604020202020204" pitchFamily="34" charset="0"/>
                  <a:sym typeface="Symbol" panose="05050102010706020507" pitchFamily="18" charset="2"/>
                </a:rPr>
                <a:t>see 2</a:t>
              </a:r>
            </a:p>
          </p:txBody>
        </p:sp>
        <p:sp>
          <p:nvSpPr>
            <p:cNvPr id="16" name="Line 14">
              <a:extLst>
                <a:ext uri="{FF2B5EF4-FFF2-40B4-BE49-F238E27FC236}">
                  <a16:creationId xmlns:a16="http://schemas.microsoft.com/office/drawing/2014/main" id="{10E3BA65-16DA-4CCD-85C8-FE76FB454214}"/>
                </a:ext>
              </a:extLst>
            </p:cNvPr>
            <p:cNvSpPr>
              <a:spLocks noChangeShapeType="1"/>
            </p:cNvSpPr>
            <p:nvPr/>
          </p:nvSpPr>
          <p:spPr bwMode="auto">
            <a:xfrm flipV="1">
              <a:off x="8610600" y="5653088"/>
              <a:ext cx="0" cy="457200"/>
            </a:xfrm>
            <a:prstGeom prst="line">
              <a:avLst/>
            </a:prstGeom>
            <a:noFill/>
            <a:ln w="38100">
              <a:solidFill>
                <a:schemeClr val="accent3"/>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solidFill>
                  <a:schemeClr val="accent3"/>
                </a:solidFill>
              </a:endParaRPr>
            </a:p>
          </p:txBody>
        </p:sp>
        <p:sp>
          <p:nvSpPr>
            <p:cNvPr id="17" name="Line 15">
              <a:extLst>
                <a:ext uri="{FF2B5EF4-FFF2-40B4-BE49-F238E27FC236}">
                  <a16:creationId xmlns:a16="http://schemas.microsoft.com/office/drawing/2014/main" id="{F663E714-887B-4B95-A48E-59716A7D383E}"/>
                </a:ext>
              </a:extLst>
            </p:cNvPr>
            <p:cNvSpPr>
              <a:spLocks noChangeShapeType="1"/>
            </p:cNvSpPr>
            <p:nvPr/>
          </p:nvSpPr>
          <p:spPr bwMode="auto">
            <a:xfrm flipH="1">
              <a:off x="7010400" y="5881688"/>
              <a:ext cx="16002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18" name="Line 16">
              <a:extLst>
                <a:ext uri="{FF2B5EF4-FFF2-40B4-BE49-F238E27FC236}">
                  <a16:creationId xmlns:a16="http://schemas.microsoft.com/office/drawing/2014/main" id="{C9B4BD5A-5AE3-4F57-A9F7-80ADFE00FFC5}"/>
                </a:ext>
              </a:extLst>
            </p:cNvPr>
            <p:cNvSpPr>
              <a:spLocks noChangeShapeType="1"/>
            </p:cNvSpPr>
            <p:nvPr/>
          </p:nvSpPr>
          <p:spPr bwMode="auto">
            <a:xfrm flipH="1">
              <a:off x="8610600" y="5881688"/>
              <a:ext cx="15240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19" name="Rectangle 17">
              <a:extLst>
                <a:ext uri="{FF2B5EF4-FFF2-40B4-BE49-F238E27FC236}">
                  <a16:creationId xmlns:a16="http://schemas.microsoft.com/office/drawing/2014/main" id="{22DA71F6-21F5-497D-B14B-23B82B7B9459}"/>
                </a:ext>
              </a:extLst>
            </p:cNvPr>
            <p:cNvSpPr>
              <a:spLocks noChangeArrowheads="1"/>
            </p:cNvSpPr>
            <p:nvPr/>
          </p:nvSpPr>
          <p:spPr bwMode="auto">
            <a:xfrm>
              <a:off x="8915400" y="5866988"/>
              <a:ext cx="99060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t>Reject H</a:t>
              </a:r>
              <a:r>
                <a:rPr lang="en-US" altLang="en-US" sz="1400" baseline="-25000" dirty="0"/>
                <a:t>0</a:t>
              </a:r>
            </a:p>
          </p:txBody>
        </p:sp>
        <p:sp>
          <p:nvSpPr>
            <p:cNvPr id="20" name="Rectangle 18">
              <a:extLst>
                <a:ext uri="{FF2B5EF4-FFF2-40B4-BE49-F238E27FC236}">
                  <a16:creationId xmlns:a16="http://schemas.microsoft.com/office/drawing/2014/main" id="{2A7B7C56-C83C-4A91-95C7-260411860D15}"/>
                </a:ext>
              </a:extLst>
            </p:cNvPr>
            <p:cNvSpPr>
              <a:spLocks noChangeArrowheads="1"/>
            </p:cNvSpPr>
            <p:nvPr/>
          </p:nvSpPr>
          <p:spPr bwMode="auto">
            <a:xfrm>
              <a:off x="7315200" y="5866989"/>
              <a:ext cx="91440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t>Accept H</a:t>
              </a:r>
              <a:r>
                <a:rPr lang="en-US" altLang="en-US" sz="1400" baseline="-25000" dirty="0"/>
                <a:t>0</a:t>
              </a:r>
            </a:p>
          </p:txBody>
        </p:sp>
        <p:sp>
          <p:nvSpPr>
            <p:cNvPr id="21" name="Rectangle 21">
              <a:extLst>
                <a:ext uri="{FF2B5EF4-FFF2-40B4-BE49-F238E27FC236}">
                  <a16:creationId xmlns:a16="http://schemas.microsoft.com/office/drawing/2014/main" id="{472F1B2B-1874-4EAC-827A-11EB5D8F745D}"/>
                </a:ext>
              </a:extLst>
            </p:cNvPr>
            <p:cNvSpPr>
              <a:spLocks noChangeArrowheads="1"/>
            </p:cNvSpPr>
            <p:nvPr/>
          </p:nvSpPr>
          <p:spPr bwMode="auto">
            <a:xfrm>
              <a:off x="8458200" y="6172200"/>
              <a:ext cx="609600" cy="393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2000" b="1" dirty="0">
                  <a:solidFill>
                    <a:schemeClr val="accent3"/>
                  </a:solidFill>
                </a:rPr>
                <a:t>F</a:t>
              </a:r>
              <a:r>
                <a:rPr lang="en-US" altLang="en-US" sz="2000" b="1" baseline="-25000" dirty="0">
                  <a:solidFill>
                    <a:schemeClr val="accent3"/>
                  </a:solidFill>
                  <a:sym typeface="Symbol" panose="05050102010706020507" pitchFamily="18" charset="2"/>
                </a:rPr>
                <a:t>U </a:t>
              </a:r>
              <a:endParaRPr lang="en-US" altLang="en-US" sz="2000" b="1" dirty="0">
                <a:solidFill>
                  <a:schemeClr val="accent3"/>
                </a:solidFill>
              </a:endParaRPr>
            </a:p>
          </p:txBody>
        </p:sp>
      </p:grpSp>
    </p:spTree>
    <p:extLst>
      <p:ext uri="{BB962C8B-B14F-4D97-AF65-F5344CB8AC3E}">
        <p14:creationId xmlns:p14="http://schemas.microsoft.com/office/powerpoint/2010/main" val="1024659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998F-CC0F-4971-84F4-F4506E228030}"/>
              </a:ext>
            </a:extLst>
          </p:cNvPr>
          <p:cNvSpPr>
            <a:spLocks noGrp="1"/>
          </p:cNvSpPr>
          <p:nvPr>
            <p:ph type="title"/>
          </p:nvPr>
        </p:nvSpPr>
        <p:spPr/>
        <p:txBody>
          <a:bodyPr/>
          <a:lstStyle/>
          <a:p>
            <a:r>
              <a:rPr lang="en-US" dirty="0"/>
              <a:t>One-Factor ANOVA F-Test Example</a:t>
            </a:r>
            <a:endParaRPr lang="en-CA" dirty="0"/>
          </a:p>
        </p:txBody>
      </p:sp>
      <p:sp>
        <p:nvSpPr>
          <p:cNvPr id="3" name="Content Placeholder 2">
            <a:extLst>
              <a:ext uri="{FF2B5EF4-FFF2-40B4-BE49-F238E27FC236}">
                <a16:creationId xmlns:a16="http://schemas.microsoft.com/office/drawing/2014/main" id="{82C0A60B-2998-432E-AFCA-6A494DB0F59E}"/>
              </a:ext>
            </a:extLst>
          </p:cNvPr>
          <p:cNvSpPr>
            <a:spLocks noGrp="1"/>
          </p:cNvSpPr>
          <p:nvPr>
            <p:ph idx="1"/>
          </p:nvPr>
        </p:nvSpPr>
        <p:spPr/>
        <p:txBody>
          <a:bodyPr/>
          <a:lstStyle/>
          <a:p>
            <a:r>
              <a:rPr lang="en-US" altLang="en-US" dirty="0"/>
              <a:t>We want to see if three different golf clubs yield different distances</a:t>
            </a:r>
          </a:p>
          <a:p>
            <a:pPr lvl="1"/>
            <a:r>
              <a:rPr lang="en-US" altLang="en-US" dirty="0"/>
              <a:t>Randomly select five measurements from trials on an automated driving machine for each club</a:t>
            </a:r>
          </a:p>
          <a:p>
            <a:pPr lvl="1"/>
            <a:r>
              <a:rPr lang="en-US" altLang="en-US" dirty="0"/>
              <a:t>At the .05 significance level, is there a difference in mean distance?</a:t>
            </a:r>
          </a:p>
        </p:txBody>
      </p:sp>
      <p:sp>
        <p:nvSpPr>
          <p:cNvPr id="4" name="Footer Placeholder 3">
            <a:extLst>
              <a:ext uri="{FF2B5EF4-FFF2-40B4-BE49-F238E27FC236}">
                <a16:creationId xmlns:a16="http://schemas.microsoft.com/office/drawing/2014/main" id="{4CCE987A-FB91-47F9-A7F2-A7CA39966CCE}"/>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9E04187D-71C4-479F-8F17-2BE89725C284}"/>
              </a:ext>
            </a:extLst>
          </p:cNvPr>
          <p:cNvSpPr>
            <a:spLocks noGrp="1"/>
          </p:cNvSpPr>
          <p:nvPr>
            <p:ph type="sldNum" sz="quarter" idx="12"/>
          </p:nvPr>
        </p:nvSpPr>
        <p:spPr/>
        <p:txBody>
          <a:bodyPr/>
          <a:lstStyle/>
          <a:p>
            <a:fld id="{8A7A6979-0714-4377-B894-6BE4C2D6E202}" type="slidenum">
              <a:rPr lang="en-US" smtClean="0"/>
              <a:pPr/>
              <a:t>24</a:t>
            </a:fld>
            <a:endParaRPr lang="en-US" dirty="0"/>
          </a:p>
        </p:txBody>
      </p:sp>
      <p:grpSp>
        <p:nvGrpSpPr>
          <p:cNvPr id="6" name="Group 5">
            <a:extLst>
              <a:ext uri="{FF2B5EF4-FFF2-40B4-BE49-F238E27FC236}">
                <a16:creationId xmlns:a16="http://schemas.microsoft.com/office/drawing/2014/main" id="{926D0DDF-43E4-4D1D-A99F-2E1D0DCFEE80}"/>
              </a:ext>
              <a:ext uri="{C183D7F6-B498-43B3-948B-1728B52AA6E4}">
                <adec:decorative xmlns:adec="http://schemas.microsoft.com/office/drawing/2017/decorative" val="1"/>
              </a:ext>
            </a:extLst>
          </p:cNvPr>
          <p:cNvGrpSpPr/>
          <p:nvPr/>
        </p:nvGrpSpPr>
        <p:grpSpPr>
          <a:xfrm>
            <a:off x="1207770" y="3017520"/>
            <a:ext cx="3657600" cy="1943100"/>
            <a:chOff x="6477000" y="1828800"/>
            <a:chExt cx="3657600" cy="2362200"/>
          </a:xfrm>
        </p:grpSpPr>
        <p:sp>
          <p:nvSpPr>
            <p:cNvPr id="7" name="Rectangle 2">
              <a:extLst>
                <a:ext uri="{FF2B5EF4-FFF2-40B4-BE49-F238E27FC236}">
                  <a16:creationId xmlns:a16="http://schemas.microsoft.com/office/drawing/2014/main" id="{C05936F1-0EDB-4455-8B8B-9DBEEFF096F0}"/>
                </a:ext>
              </a:extLst>
            </p:cNvPr>
            <p:cNvSpPr>
              <a:spLocks noChangeArrowheads="1"/>
            </p:cNvSpPr>
            <p:nvPr/>
          </p:nvSpPr>
          <p:spPr bwMode="auto">
            <a:xfrm>
              <a:off x="8991600" y="1828800"/>
              <a:ext cx="1143000" cy="2362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8" name="Rectangle 3">
              <a:extLst>
                <a:ext uri="{FF2B5EF4-FFF2-40B4-BE49-F238E27FC236}">
                  <a16:creationId xmlns:a16="http://schemas.microsoft.com/office/drawing/2014/main" id="{BF56A268-B9E1-4534-9886-3232CDC048D4}"/>
                </a:ext>
              </a:extLst>
            </p:cNvPr>
            <p:cNvSpPr>
              <a:spLocks noChangeArrowheads="1"/>
            </p:cNvSpPr>
            <p:nvPr/>
          </p:nvSpPr>
          <p:spPr bwMode="auto">
            <a:xfrm>
              <a:off x="7696200" y="1828800"/>
              <a:ext cx="1295400" cy="2362200"/>
            </a:xfrm>
            <a:prstGeom prst="rect">
              <a:avLst/>
            </a:prstGeom>
            <a:solidFill>
              <a:srgbClr val="FCC98C"/>
            </a:solidFill>
            <a:ln w="9525">
              <a:solidFill>
                <a:srgbClr val="FDDCB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9" name="Rectangle 4">
              <a:extLst>
                <a:ext uri="{FF2B5EF4-FFF2-40B4-BE49-F238E27FC236}">
                  <a16:creationId xmlns:a16="http://schemas.microsoft.com/office/drawing/2014/main" id="{13DEE157-1368-4E59-9CEA-331A53461DA6}"/>
                </a:ext>
              </a:extLst>
            </p:cNvPr>
            <p:cNvSpPr>
              <a:spLocks noChangeArrowheads="1"/>
            </p:cNvSpPr>
            <p:nvPr/>
          </p:nvSpPr>
          <p:spPr bwMode="auto">
            <a:xfrm>
              <a:off x="6477000" y="1828800"/>
              <a:ext cx="1219200" cy="2362200"/>
            </a:xfrm>
            <a:prstGeom prst="rect">
              <a:avLst/>
            </a:prstGeom>
            <a:solidFill>
              <a:srgbClr val="F983C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0" name="Rectangle 7">
              <a:extLst>
                <a:ext uri="{FF2B5EF4-FFF2-40B4-BE49-F238E27FC236}">
                  <a16:creationId xmlns:a16="http://schemas.microsoft.com/office/drawing/2014/main" id="{DAEEB17A-C99E-4D73-8880-45B5CC5ABE9A}"/>
                </a:ext>
              </a:extLst>
            </p:cNvPr>
            <p:cNvSpPr>
              <a:spLocks noChangeArrowheads="1"/>
            </p:cNvSpPr>
            <p:nvPr/>
          </p:nvSpPr>
          <p:spPr bwMode="auto">
            <a:xfrm>
              <a:off x="6477000" y="1905000"/>
              <a:ext cx="3657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Font typeface="Arial" panose="020B0604020202020204" pitchFamily="34" charset="0"/>
                <a:buChar char="•"/>
                <a:tabLst>
                  <a:tab pos="465138" algn="ctr"/>
                  <a:tab pos="1595438" algn="ctr"/>
                  <a:tab pos="2679700" algn="ctr"/>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65138" algn="ctr"/>
                  <a:tab pos="1595438" algn="ctr"/>
                  <a:tab pos="2679700" algn="ctr"/>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65138" algn="ctr"/>
                  <a:tab pos="1595438" algn="ctr"/>
                  <a:tab pos="2679700" algn="ctr"/>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9pPr>
            </a:lstStyle>
            <a:p>
              <a:pPr>
                <a:buFontTx/>
                <a:buNone/>
              </a:pPr>
              <a:r>
                <a:rPr lang="en-US" altLang="en-US" sz="1800" dirty="0"/>
                <a:t>	</a:t>
              </a:r>
              <a:r>
                <a:rPr lang="en-US" altLang="en-US" sz="1800" b="1" u="sng" dirty="0"/>
                <a:t>Club 1</a:t>
              </a:r>
              <a:r>
                <a:rPr lang="en-US" altLang="en-US" sz="1800" u="sng" dirty="0"/>
                <a:t>	</a:t>
              </a:r>
              <a:r>
                <a:rPr lang="en-US" altLang="en-US" sz="1800" dirty="0"/>
                <a:t>            </a:t>
              </a:r>
              <a:r>
                <a:rPr lang="en-US" altLang="en-US" sz="1800" b="1" u="sng" dirty="0"/>
                <a:t>Club 2</a:t>
              </a:r>
              <a:r>
                <a:rPr lang="en-US" altLang="en-US" sz="1800" b="1" dirty="0"/>
                <a:t>           </a:t>
              </a:r>
              <a:r>
                <a:rPr lang="en-US" altLang="en-US" sz="1800" b="1" u="sng" dirty="0"/>
                <a:t>Club 3</a:t>
              </a:r>
              <a:br>
                <a:rPr lang="en-US" altLang="en-US" sz="1800" dirty="0"/>
              </a:br>
              <a:r>
                <a:rPr lang="en-US" altLang="en-US" sz="1800" dirty="0"/>
                <a:t>	254	     234	       200</a:t>
              </a:r>
              <a:br>
                <a:rPr lang="en-US" altLang="en-US" sz="1800" dirty="0"/>
              </a:br>
              <a:r>
                <a:rPr lang="en-US" altLang="en-US" sz="1800" dirty="0"/>
                <a:t>	263	     218	       222</a:t>
              </a:r>
              <a:br>
                <a:rPr lang="en-US" altLang="en-US" sz="1800" dirty="0"/>
              </a:br>
              <a:r>
                <a:rPr lang="en-US" altLang="en-US" sz="1800" dirty="0"/>
                <a:t>	241	     235	       197</a:t>
              </a:r>
              <a:br>
                <a:rPr lang="en-US" altLang="en-US" sz="1800" dirty="0"/>
              </a:br>
              <a:r>
                <a:rPr lang="en-US" altLang="en-US" sz="1800" dirty="0"/>
                <a:t>	237	     227	       206</a:t>
              </a:r>
              <a:br>
                <a:rPr lang="en-US" altLang="en-US" sz="1800" dirty="0"/>
              </a:br>
              <a:r>
                <a:rPr lang="en-US" altLang="en-US" sz="1800" dirty="0"/>
                <a:t>	251	     216	       204</a:t>
              </a:r>
            </a:p>
          </p:txBody>
        </p:sp>
        <p:sp>
          <p:nvSpPr>
            <p:cNvPr id="11" name="Rectangle 10">
              <a:extLst>
                <a:ext uri="{FF2B5EF4-FFF2-40B4-BE49-F238E27FC236}">
                  <a16:creationId xmlns:a16="http://schemas.microsoft.com/office/drawing/2014/main" id="{2BD1BB4D-E39A-4040-BDA8-25AACF8D549B}"/>
                </a:ext>
              </a:extLst>
            </p:cNvPr>
            <p:cNvSpPr>
              <a:spLocks noChangeArrowheads="1"/>
            </p:cNvSpPr>
            <p:nvPr/>
          </p:nvSpPr>
          <p:spPr bwMode="auto">
            <a:xfrm>
              <a:off x="6477000" y="1828800"/>
              <a:ext cx="36576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pSp>
      <p:pic>
        <p:nvPicPr>
          <p:cNvPr id="12" name="Picture 8" descr="j0285744">
            <a:extLst>
              <a:ext uri="{FF2B5EF4-FFF2-40B4-BE49-F238E27FC236}">
                <a16:creationId xmlns:a16="http://schemas.microsoft.com/office/drawing/2014/main" id="{F7629FA3-D819-433D-8CEA-34EE446B8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454" y="4761927"/>
            <a:ext cx="1779467" cy="188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53" descr="X-bar-1 equals 249.2. X-bar-2 equals 226.0. X-bar-3 equals 205.8. X-bar-bar, the overall mean, equals 227.0.">
            <a:extLst>
              <a:ext uri="{FF2B5EF4-FFF2-40B4-BE49-F238E27FC236}">
                <a16:creationId xmlns:a16="http://schemas.microsoft.com/office/drawing/2014/main" id="{CD7CA7A9-F368-43C1-8475-DF89F992D076}"/>
              </a:ext>
            </a:extLst>
          </p:cNvPr>
          <p:cNvGrpSpPr/>
          <p:nvPr/>
        </p:nvGrpSpPr>
        <p:grpSpPr>
          <a:xfrm>
            <a:off x="990600" y="4882092"/>
            <a:ext cx="4364037" cy="1628776"/>
            <a:chOff x="990600" y="4882092"/>
            <a:chExt cx="4364037" cy="1628776"/>
          </a:xfrm>
        </p:grpSpPr>
        <p:sp>
          <p:nvSpPr>
            <p:cNvPr id="13" name="Rectangle 8">
              <a:extLst>
                <a:ext uri="{FF2B5EF4-FFF2-40B4-BE49-F238E27FC236}">
                  <a16:creationId xmlns:a16="http://schemas.microsoft.com/office/drawing/2014/main" id="{11D68BB5-4DD5-49C2-9EA8-D97FBB412866}"/>
                </a:ext>
              </a:extLst>
            </p:cNvPr>
            <p:cNvSpPr>
              <a:spLocks noChangeArrowheads="1"/>
            </p:cNvSpPr>
            <p:nvPr/>
          </p:nvSpPr>
          <p:spPr bwMode="auto">
            <a:xfrm>
              <a:off x="2286000" y="6025093"/>
              <a:ext cx="1762125" cy="485775"/>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4" name="Rectangle 9">
              <a:extLst>
                <a:ext uri="{FF2B5EF4-FFF2-40B4-BE49-F238E27FC236}">
                  <a16:creationId xmlns:a16="http://schemas.microsoft.com/office/drawing/2014/main" id="{2106BF42-24B6-42B2-941B-3ACB04287AA5}"/>
                </a:ext>
              </a:extLst>
            </p:cNvPr>
            <p:cNvSpPr>
              <a:spLocks noChangeArrowheads="1"/>
            </p:cNvSpPr>
            <p:nvPr/>
          </p:nvSpPr>
          <p:spPr bwMode="auto">
            <a:xfrm>
              <a:off x="2362200" y="5491693"/>
              <a:ext cx="1541463" cy="485775"/>
            </a:xfrm>
            <a:prstGeom prst="rect">
              <a:avLst/>
            </a:prstGeom>
            <a:solidFill>
              <a:srgbClr val="FCC98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5" name="Rectangle 10">
              <a:extLst>
                <a:ext uri="{FF2B5EF4-FFF2-40B4-BE49-F238E27FC236}">
                  <a16:creationId xmlns:a16="http://schemas.microsoft.com/office/drawing/2014/main" id="{C89EA09E-C27D-4036-A5AE-027C7A7ABDEB}"/>
                </a:ext>
              </a:extLst>
            </p:cNvPr>
            <p:cNvSpPr>
              <a:spLocks noChangeArrowheads="1"/>
            </p:cNvSpPr>
            <p:nvPr/>
          </p:nvSpPr>
          <p:spPr bwMode="auto">
            <a:xfrm>
              <a:off x="990600" y="5491693"/>
              <a:ext cx="1395413" cy="485775"/>
            </a:xfrm>
            <a:prstGeom prst="rect">
              <a:avLst/>
            </a:prstGeom>
            <a:solidFill>
              <a:srgbClr val="F983C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6" name="Rectangle 11">
              <a:extLst>
                <a:ext uri="{FF2B5EF4-FFF2-40B4-BE49-F238E27FC236}">
                  <a16:creationId xmlns:a16="http://schemas.microsoft.com/office/drawing/2014/main" id="{7DB329CD-E51D-4403-96E8-48E4BF1A27E0}"/>
                </a:ext>
              </a:extLst>
            </p:cNvPr>
            <p:cNvSpPr>
              <a:spLocks noChangeArrowheads="1"/>
            </p:cNvSpPr>
            <p:nvPr/>
          </p:nvSpPr>
          <p:spPr bwMode="auto">
            <a:xfrm>
              <a:off x="3886199" y="5491693"/>
              <a:ext cx="1468438" cy="4857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aphicFrame>
          <p:nvGraphicFramePr>
            <p:cNvPr id="17" name="Object 39">
              <a:extLst>
                <a:ext uri="{FF2B5EF4-FFF2-40B4-BE49-F238E27FC236}">
                  <a16:creationId xmlns:a16="http://schemas.microsoft.com/office/drawing/2014/main" id="{AA8279BD-A6AC-4D62-BF45-A32619CBF69B}"/>
                </a:ext>
              </a:extLst>
            </p:cNvPr>
            <p:cNvGraphicFramePr>
              <a:graphicFrameLocks noChangeAspect="1"/>
            </p:cNvGraphicFramePr>
            <p:nvPr/>
          </p:nvGraphicFramePr>
          <p:xfrm>
            <a:off x="1066799" y="5567893"/>
            <a:ext cx="4267200" cy="911225"/>
          </p:xfrm>
          <a:graphic>
            <a:graphicData uri="http://schemas.openxmlformats.org/presentationml/2006/ole">
              <mc:AlternateContent xmlns:mc="http://schemas.openxmlformats.org/markup-compatibility/2006">
                <mc:Choice xmlns:v="urn:schemas-microsoft-com:vml" Requires="v">
                  <p:oleObj name="Equation" r:id="rId3" imgW="2374900" imgH="508000" progId="Equation.3">
                    <p:embed/>
                  </p:oleObj>
                </mc:Choice>
                <mc:Fallback>
                  <p:oleObj name="Equation" r:id="rId3" imgW="2374900" imgH="508000" progId="Equation.3">
                    <p:embed/>
                    <p:pic>
                      <p:nvPicPr>
                        <p:cNvPr id="17" name="Object 39">
                          <a:extLst>
                            <a:ext uri="{FF2B5EF4-FFF2-40B4-BE49-F238E27FC236}">
                              <a16:creationId xmlns:a16="http://schemas.microsoft.com/office/drawing/2014/main" id="{AA8279BD-A6AC-4D62-BF45-A32619CBF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 y="5567893"/>
                          <a:ext cx="4267200" cy="9112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40">
              <a:extLst>
                <a:ext uri="{FF2B5EF4-FFF2-40B4-BE49-F238E27FC236}">
                  <a16:creationId xmlns:a16="http://schemas.microsoft.com/office/drawing/2014/main" id="{F40BC9A5-53A6-4F56-A7AC-7D2DF3369056}"/>
                </a:ext>
              </a:extLst>
            </p:cNvPr>
            <p:cNvSpPr>
              <a:spLocks noChangeArrowheads="1"/>
            </p:cNvSpPr>
            <p:nvPr/>
          </p:nvSpPr>
          <p:spPr bwMode="auto">
            <a:xfrm>
              <a:off x="3047999" y="4882092"/>
              <a:ext cx="152400" cy="533400"/>
            </a:xfrm>
            <a:prstGeom prst="downArrow">
              <a:avLst>
                <a:gd name="adj1" fmla="val 50000"/>
                <a:gd name="adj2" fmla="val 875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pSp>
      <p:pic>
        <p:nvPicPr>
          <p:cNvPr id="53" name="Picture 52">
            <a:extLst>
              <a:ext uri="{FF2B5EF4-FFF2-40B4-BE49-F238E27FC236}">
                <a16:creationId xmlns:a16="http://schemas.microsoft.com/office/drawing/2014/main" id="{86D572E7-9FE7-423F-BCF0-34AF1B78E65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13726" y="2505005"/>
            <a:ext cx="3427704" cy="3697192"/>
          </a:xfrm>
          <a:prstGeom prst="rect">
            <a:avLst/>
          </a:prstGeom>
        </p:spPr>
      </p:pic>
      <p:sp>
        <p:nvSpPr>
          <p:cNvPr id="55" name="TextBox 54">
            <a:extLst>
              <a:ext uri="{FF2B5EF4-FFF2-40B4-BE49-F238E27FC236}">
                <a16:creationId xmlns:a16="http://schemas.microsoft.com/office/drawing/2014/main" id="{BD0ABF75-CC25-4791-B695-79670BD67041}"/>
              </a:ext>
            </a:extLst>
          </p:cNvPr>
          <p:cNvSpPr txBox="1"/>
          <p:nvPr/>
        </p:nvSpPr>
        <p:spPr>
          <a:xfrm>
            <a:off x="5463687" y="3857414"/>
            <a:ext cx="2509277" cy="923330"/>
          </a:xfrm>
          <a:prstGeom prst="rect">
            <a:avLst/>
          </a:prstGeom>
          <a:noFill/>
        </p:spPr>
        <p:txBody>
          <a:bodyPr wrap="none" rtlCol="0">
            <a:spAutoFit/>
          </a:bodyPr>
          <a:lstStyle/>
          <a:p>
            <a:r>
              <a:rPr lang="en-CA" dirty="0"/>
              <a:t>After we find the means,</a:t>
            </a:r>
          </a:p>
          <a:p>
            <a:r>
              <a:rPr lang="en-CA" dirty="0"/>
              <a:t>We can make a scatter</a:t>
            </a:r>
            <a:br>
              <a:rPr lang="en-CA" dirty="0"/>
            </a:br>
            <a:r>
              <a:rPr lang="en-CA" dirty="0"/>
              <a:t>diagram</a:t>
            </a:r>
          </a:p>
        </p:txBody>
      </p:sp>
      <p:sp>
        <p:nvSpPr>
          <p:cNvPr id="56" name="TextBox 55">
            <a:extLst>
              <a:ext uri="{FF2B5EF4-FFF2-40B4-BE49-F238E27FC236}">
                <a16:creationId xmlns:a16="http://schemas.microsoft.com/office/drawing/2014/main" id="{B420BEB2-FFE0-4ABA-AEE7-B412DD1DC0DC}"/>
              </a:ext>
            </a:extLst>
          </p:cNvPr>
          <p:cNvSpPr txBox="1"/>
          <p:nvPr/>
        </p:nvSpPr>
        <p:spPr>
          <a:xfrm>
            <a:off x="5458731" y="3244334"/>
            <a:ext cx="2541658" cy="369332"/>
          </a:xfrm>
          <a:prstGeom prst="rect">
            <a:avLst/>
          </a:prstGeom>
          <a:noFill/>
        </p:spPr>
        <p:txBody>
          <a:bodyPr wrap="none" rtlCol="0">
            <a:spAutoFit/>
          </a:bodyPr>
          <a:lstStyle/>
          <a:p>
            <a:r>
              <a:rPr lang="en-CA" dirty="0"/>
              <a:t>First let’s find the means</a:t>
            </a:r>
          </a:p>
        </p:txBody>
      </p:sp>
      <p:sp>
        <p:nvSpPr>
          <p:cNvPr id="57" name="TextBox 56">
            <a:extLst>
              <a:ext uri="{FF2B5EF4-FFF2-40B4-BE49-F238E27FC236}">
                <a16:creationId xmlns:a16="http://schemas.microsoft.com/office/drawing/2014/main" id="{385A59F3-A493-4ACD-88B5-308CD594A2DC}"/>
              </a:ext>
            </a:extLst>
          </p:cNvPr>
          <p:cNvSpPr txBox="1"/>
          <p:nvPr/>
        </p:nvSpPr>
        <p:spPr>
          <a:xfrm>
            <a:off x="5477488" y="4761927"/>
            <a:ext cx="2395207" cy="1200329"/>
          </a:xfrm>
          <a:prstGeom prst="rect">
            <a:avLst/>
          </a:prstGeom>
          <a:noFill/>
        </p:spPr>
        <p:txBody>
          <a:bodyPr wrap="none" rtlCol="0">
            <a:spAutoFit/>
          </a:bodyPr>
          <a:lstStyle/>
          <a:p>
            <a:r>
              <a:rPr lang="en-CA" dirty="0"/>
              <a:t>We don’t really need it,</a:t>
            </a:r>
            <a:br>
              <a:rPr lang="en-CA" dirty="0"/>
            </a:br>
            <a:r>
              <a:rPr lang="en-CA" dirty="0"/>
              <a:t>but it helps us visualize</a:t>
            </a:r>
            <a:br>
              <a:rPr lang="en-CA" dirty="0"/>
            </a:br>
            <a:r>
              <a:rPr lang="en-CA" dirty="0"/>
              <a:t>the data, and also the</a:t>
            </a:r>
            <a:br>
              <a:rPr lang="en-CA" dirty="0"/>
            </a:br>
            <a:r>
              <a:rPr lang="en-CA" dirty="0"/>
              <a:t>technique</a:t>
            </a:r>
          </a:p>
        </p:txBody>
      </p:sp>
    </p:spTree>
    <p:extLst>
      <p:ext uri="{BB962C8B-B14F-4D97-AF65-F5344CB8AC3E}">
        <p14:creationId xmlns:p14="http://schemas.microsoft.com/office/powerpoint/2010/main" val="254766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1000"/>
                            </p:stCondLst>
                            <p:childTnLst>
                              <p:par>
                                <p:cTn id="31" presetID="10" presetClass="entr" presetSubtype="0" fill="hold" grpId="0" nodeType="afterEffect">
                                  <p:stCondLst>
                                    <p:cond delay="25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998F-CC0F-4971-84F4-F4506E228030}"/>
              </a:ext>
            </a:extLst>
          </p:cNvPr>
          <p:cNvSpPr>
            <a:spLocks noGrp="1"/>
          </p:cNvSpPr>
          <p:nvPr>
            <p:ph type="title"/>
          </p:nvPr>
        </p:nvSpPr>
        <p:spPr/>
        <p:txBody>
          <a:bodyPr/>
          <a:lstStyle/>
          <a:p>
            <a:r>
              <a:rPr lang="en-US" dirty="0"/>
              <a:t>One-Factor ANOVA F-Test Example</a:t>
            </a:r>
            <a:endParaRPr lang="en-CA" dirty="0"/>
          </a:p>
        </p:txBody>
      </p:sp>
      <p:sp>
        <p:nvSpPr>
          <p:cNvPr id="3" name="Content Placeholder 2">
            <a:extLst>
              <a:ext uri="{FF2B5EF4-FFF2-40B4-BE49-F238E27FC236}">
                <a16:creationId xmlns:a16="http://schemas.microsoft.com/office/drawing/2014/main" id="{82C0A60B-2998-432E-AFCA-6A494DB0F59E}"/>
              </a:ext>
            </a:extLst>
          </p:cNvPr>
          <p:cNvSpPr>
            <a:spLocks noGrp="1"/>
          </p:cNvSpPr>
          <p:nvPr>
            <p:ph idx="1"/>
          </p:nvPr>
        </p:nvSpPr>
        <p:spPr>
          <a:xfrm>
            <a:off x="1097280" y="1845734"/>
            <a:ext cx="10058400" cy="1095585"/>
          </a:xfrm>
        </p:spPr>
        <p:txBody>
          <a:bodyPr/>
          <a:lstStyle/>
          <a:p>
            <a:r>
              <a:rPr lang="en-US" altLang="en-US" dirty="0"/>
              <a:t>Now let’s calculate the F-statistic</a:t>
            </a:r>
          </a:p>
          <a:p>
            <a:pPr lvl="1"/>
            <a:r>
              <a:rPr lang="en-US" altLang="en-US" dirty="0"/>
              <a:t>Randomly select five measurements from trials on an automated driving machine for each club</a:t>
            </a:r>
          </a:p>
          <a:p>
            <a:pPr lvl="1"/>
            <a:r>
              <a:rPr lang="en-US" altLang="en-US" dirty="0"/>
              <a:t>At the .05 significance level, is there a difference in mean distance?</a:t>
            </a:r>
          </a:p>
        </p:txBody>
      </p:sp>
      <p:sp>
        <p:nvSpPr>
          <p:cNvPr id="4" name="Footer Placeholder 3">
            <a:extLst>
              <a:ext uri="{FF2B5EF4-FFF2-40B4-BE49-F238E27FC236}">
                <a16:creationId xmlns:a16="http://schemas.microsoft.com/office/drawing/2014/main" id="{4CCE987A-FB91-47F9-A7F2-A7CA39966CCE}"/>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9E04187D-71C4-479F-8F17-2BE89725C284}"/>
              </a:ext>
            </a:extLst>
          </p:cNvPr>
          <p:cNvSpPr>
            <a:spLocks noGrp="1"/>
          </p:cNvSpPr>
          <p:nvPr>
            <p:ph type="sldNum" sz="quarter" idx="12"/>
          </p:nvPr>
        </p:nvSpPr>
        <p:spPr/>
        <p:txBody>
          <a:bodyPr/>
          <a:lstStyle/>
          <a:p>
            <a:fld id="{8A7A6979-0714-4377-B894-6BE4C2D6E202}" type="slidenum">
              <a:rPr lang="en-US" smtClean="0"/>
              <a:pPr/>
              <a:t>25</a:t>
            </a:fld>
            <a:endParaRPr lang="en-US" dirty="0"/>
          </a:p>
        </p:txBody>
      </p:sp>
      <p:grpSp>
        <p:nvGrpSpPr>
          <p:cNvPr id="6" name="Group 5" descr="A table showing six results for each club's drives.">
            <a:extLst>
              <a:ext uri="{FF2B5EF4-FFF2-40B4-BE49-F238E27FC236}">
                <a16:creationId xmlns:a16="http://schemas.microsoft.com/office/drawing/2014/main" id="{926D0DDF-43E4-4D1D-A99F-2E1D0DCFEE80}"/>
              </a:ext>
            </a:extLst>
          </p:cNvPr>
          <p:cNvGrpSpPr/>
          <p:nvPr/>
        </p:nvGrpSpPr>
        <p:grpSpPr>
          <a:xfrm>
            <a:off x="1207770" y="3017520"/>
            <a:ext cx="3657600" cy="1943100"/>
            <a:chOff x="6477000" y="1828800"/>
            <a:chExt cx="3657600" cy="2362200"/>
          </a:xfrm>
        </p:grpSpPr>
        <p:sp>
          <p:nvSpPr>
            <p:cNvPr id="7" name="Rectangle 2">
              <a:extLst>
                <a:ext uri="{FF2B5EF4-FFF2-40B4-BE49-F238E27FC236}">
                  <a16:creationId xmlns:a16="http://schemas.microsoft.com/office/drawing/2014/main" id="{C05936F1-0EDB-4455-8B8B-9DBEEFF096F0}"/>
                </a:ext>
              </a:extLst>
            </p:cNvPr>
            <p:cNvSpPr>
              <a:spLocks noChangeArrowheads="1"/>
            </p:cNvSpPr>
            <p:nvPr/>
          </p:nvSpPr>
          <p:spPr bwMode="auto">
            <a:xfrm>
              <a:off x="8991600" y="1828800"/>
              <a:ext cx="1143000" cy="2362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8" name="Rectangle 3">
              <a:extLst>
                <a:ext uri="{FF2B5EF4-FFF2-40B4-BE49-F238E27FC236}">
                  <a16:creationId xmlns:a16="http://schemas.microsoft.com/office/drawing/2014/main" id="{BF56A268-B9E1-4534-9886-3232CDC048D4}"/>
                </a:ext>
              </a:extLst>
            </p:cNvPr>
            <p:cNvSpPr>
              <a:spLocks noChangeArrowheads="1"/>
            </p:cNvSpPr>
            <p:nvPr/>
          </p:nvSpPr>
          <p:spPr bwMode="auto">
            <a:xfrm>
              <a:off x="7696200" y="1828800"/>
              <a:ext cx="1295400" cy="2362200"/>
            </a:xfrm>
            <a:prstGeom prst="rect">
              <a:avLst/>
            </a:prstGeom>
            <a:solidFill>
              <a:srgbClr val="FCC98C"/>
            </a:solidFill>
            <a:ln w="9525">
              <a:solidFill>
                <a:srgbClr val="FDDCB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9" name="Rectangle 4">
              <a:extLst>
                <a:ext uri="{FF2B5EF4-FFF2-40B4-BE49-F238E27FC236}">
                  <a16:creationId xmlns:a16="http://schemas.microsoft.com/office/drawing/2014/main" id="{13DEE157-1368-4E59-9CEA-331A53461DA6}"/>
                </a:ext>
              </a:extLst>
            </p:cNvPr>
            <p:cNvSpPr>
              <a:spLocks noChangeArrowheads="1"/>
            </p:cNvSpPr>
            <p:nvPr/>
          </p:nvSpPr>
          <p:spPr bwMode="auto">
            <a:xfrm>
              <a:off x="6477000" y="1828800"/>
              <a:ext cx="1219200" cy="2362200"/>
            </a:xfrm>
            <a:prstGeom prst="rect">
              <a:avLst/>
            </a:prstGeom>
            <a:solidFill>
              <a:srgbClr val="F983C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0" name="Rectangle 7">
              <a:extLst>
                <a:ext uri="{FF2B5EF4-FFF2-40B4-BE49-F238E27FC236}">
                  <a16:creationId xmlns:a16="http://schemas.microsoft.com/office/drawing/2014/main" id="{DAEEB17A-C99E-4D73-8880-45B5CC5ABE9A}"/>
                </a:ext>
              </a:extLst>
            </p:cNvPr>
            <p:cNvSpPr>
              <a:spLocks noChangeArrowheads="1"/>
            </p:cNvSpPr>
            <p:nvPr/>
          </p:nvSpPr>
          <p:spPr bwMode="auto">
            <a:xfrm>
              <a:off x="6477000" y="1905000"/>
              <a:ext cx="3657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Font typeface="Arial" panose="020B0604020202020204" pitchFamily="34" charset="0"/>
                <a:buChar char="•"/>
                <a:tabLst>
                  <a:tab pos="465138" algn="ctr"/>
                  <a:tab pos="1595438" algn="ctr"/>
                  <a:tab pos="2679700" algn="ctr"/>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65138" algn="ctr"/>
                  <a:tab pos="1595438" algn="ctr"/>
                  <a:tab pos="2679700" algn="ctr"/>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65138" algn="ctr"/>
                  <a:tab pos="1595438" algn="ctr"/>
                  <a:tab pos="2679700" algn="ctr"/>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9pPr>
            </a:lstStyle>
            <a:p>
              <a:pPr>
                <a:buFontTx/>
                <a:buNone/>
              </a:pPr>
              <a:r>
                <a:rPr lang="en-US" altLang="en-US" sz="1800" dirty="0"/>
                <a:t>	</a:t>
              </a:r>
              <a:r>
                <a:rPr lang="en-US" altLang="en-US" sz="1800" b="1" u="sng" dirty="0"/>
                <a:t>Club 1</a:t>
              </a:r>
              <a:r>
                <a:rPr lang="en-US" altLang="en-US" sz="1800" u="sng" dirty="0"/>
                <a:t>	</a:t>
              </a:r>
              <a:r>
                <a:rPr lang="en-US" altLang="en-US" sz="1800" dirty="0"/>
                <a:t>            </a:t>
              </a:r>
              <a:r>
                <a:rPr lang="en-US" altLang="en-US" sz="1800" b="1" u="sng" dirty="0"/>
                <a:t>Club 2</a:t>
              </a:r>
              <a:r>
                <a:rPr lang="en-US" altLang="en-US" sz="1800" b="1" dirty="0"/>
                <a:t>           </a:t>
              </a:r>
              <a:r>
                <a:rPr lang="en-US" altLang="en-US" sz="1800" b="1" u="sng" dirty="0"/>
                <a:t>Club 3</a:t>
              </a:r>
              <a:br>
                <a:rPr lang="en-US" altLang="en-US" sz="1800" dirty="0"/>
              </a:br>
              <a:r>
                <a:rPr lang="en-US" altLang="en-US" sz="1800" dirty="0"/>
                <a:t>	254	     234	       200</a:t>
              </a:r>
              <a:br>
                <a:rPr lang="en-US" altLang="en-US" sz="1800" dirty="0"/>
              </a:br>
              <a:r>
                <a:rPr lang="en-US" altLang="en-US" sz="1800" dirty="0"/>
                <a:t>	263	     218	       222</a:t>
              </a:r>
              <a:br>
                <a:rPr lang="en-US" altLang="en-US" sz="1800" dirty="0"/>
              </a:br>
              <a:r>
                <a:rPr lang="en-US" altLang="en-US" sz="1800" dirty="0"/>
                <a:t>	241	     235	       197</a:t>
              </a:r>
              <a:br>
                <a:rPr lang="en-US" altLang="en-US" sz="1800" dirty="0"/>
              </a:br>
              <a:r>
                <a:rPr lang="en-US" altLang="en-US" sz="1800" dirty="0"/>
                <a:t>	237	     227	       206</a:t>
              </a:r>
              <a:br>
                <a:rPr lang="en-US" altLang="en-US" sz="1800" dirty="0"/>
              </a:br>
              <a:r>
                <a:rPr lang="en-US" altLang="en-US" sz="1800" dirty="0"/>
                <a:t>	251	     216	       204</a:t>
              </a:r>
            </a:p>
          </p:txBody>
        </p:sp>
        <p:sp>
          <p:nvSpPr>
            <p:cNvPr id="11" name="Rectangle 10">
              <a:extLst>
                <a:ext uri="{FF2B5EF4-FFF2-40B4-BE49-F238E27FC236}">
                  <a16:creationId xmlns:a16="http://schemas.microsoft.com/office/drawing/2014/main" id="{2BD1BB4D-E39A-4040-BDA8-25AACF8D549B}"/>
                </a:ext>
              </a:extLst>
            </p:cNvPr>
            <p:cNvSpPr>
              <a:spLocks noChangeArrowheads="1"/>
            </p:cNvSpPr>
            <p:nvPr/>
          </p:nvSpPr>
          <p:spPr bwMode="auto">
            <a:xfrm>
              <a:off x="6477000" y="1828800"/>
              <a:ext cx="36576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pSp>
      <p:pic>
        <p:nvPicPr>
          <p:cNvPr id="12" name="Picture 8" descr="j0285744">
            <a:extLst>
              <a:ext uri="{FF2B5EF4-FFF2-40B4-BE49-F238E27FC236}">
                <a16:creationId xmlns:a16="http://schemas.microsoft.com/office/drawing/2014/main" id="{F7629FA3-D819-433D-8CEA-34EE446B8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54" y="4761927"/>
            <a:ext cx="1779467" cy="188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53">
            <a:extLst>
              <a:ext uri="{FF2B5EF4-FFF2-40B4-BE49-F238E27FC236}">
                <a16:creationId xmlns:a16="http://schemas.microsoft.com/office/drawing/2014/main" id="{CD7CA7A9-F368-43C1-8475-DF89F992D076}"/>
              </a:ext>
              <a:ext uri="{C183D7F6-B498-43B3-948B-1728B52AA6E4}">
                <adec:decorative xmlns:adec="http://schemas.microsoft.com/office/drawing/2017/decorative" val="1"/>
              </a:ext>
            </a:extLst>
          </p:cNvPr>
          <p:cNvGrpSpPr/>
          <p:nvPr/>
        </p:nvGrpSpPr>
        <p:grpSpPr>
          <a:xfrm>
            <a:off x="990600" y="4882092"/>
            <a:ext cx="4364037" cy="1628776"/>
            <a:chOff x="990600" y="4882092"/>
            <a:chExt cx="4364037" cy="1628776"/>
          </a:xfrm>
        </p:grpSpPr>
        <p:sp>
          <p:nvSpPr>
            <p:cNvPr id="13" name="Rectangle 8">
              <a:extLst>
                <a:ext uri="{FF2B5EF4-FFF2-40B4-BE49-F238E27FC236}">
                  <a16:creationId xmlns:a16="http://schemas.microsoft.com/office/drawing/2014/main" id="{11D68BB5-4DD5-49C2-9EA8-D97FBB412866}"/>
                </a:ext>
              </a:extLst>
            </p:cNvPr>
            <p:cNvSpPr>
              <a:spLocks noChangeArrowheads="1"/>
            </p:cNvSpPr>
            <p:nvPr/>
          </p:nvSpPr>
          <p:spPr bwMode="auto">
            <a:xfrm>
              <a:off x="2286000" y="6025093"/>
              <a:ext cx="1762125" cy="485775"/>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4" name="Rectangle 9">
              <a:extLst>
                <a:ext uri="{FF2B5EF4-FFF2-40B4-BE49-F238E27FC236}">
                  <a16:creationId xmlns:a16="http://schemas.microsoft.com/office/drawing/2014/main" id="{2106BF42-24B6-42B2-941B-3ACB04287AA5}"/>
                </a:ext>
              </a:extLst>
            </p:cNvPr>
            <p:cNvSpPr>
              <a:spLocks noChangeArrowheads="1"/>
            </p:cNvSpPr>
            <p:nvPr/>
          </p:nvSpPr>
          <p:spPr bwMode="auto">
            <a:xfrm>
              <a:off x="2362200" y="5491693"/>
              <a:ext cx="1541463" cy="485775"/>
            </a:xfrm>
            <a:prstGeom prst="rect">
              <a:avLst/>
            </a:prstGeom>
            <a:solidFill>
              <a:srgbClr val="FCC98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5" name="Rectangle 10">
              <a:extLst>
                <a:ext uri="{FF2B5EF4-FFF2-40B4-BE49-F238E27FC236}">
                  <a16:creationId xmlns:a16="http://schemas.microsoft.com/office/drawing/2014/main" id="{C89EA09E-C27D-4036-A5AE-027C7A7ABDEB}"/>
                </a:ext>
              </a:extLst>
            </p:cNvPr>
            <p:cNvSpPr>
              <a:spLocks noChangeArrowheads="1"/>
            </p:cNvSpPr>
            <p:nvPr/>
          </p:nvSpPr>
          <p:spPr bwMode="auto">
            <a:xfrm>
              <a:off x="990600" y="5491693"/>
              <a:ext cx="1395413" cy="485775"/>
            </a:xfrm>
            <a:prstGeom prst="rect">
              <a:avLst/>
            </a:prstGeom>
            <a:solidFill>
              <a:srgbClr val="F983C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6" name="Rectangle 11">
              <a:extLst>
                <a:ext uri="{FF2B5EF4-FFF2-40B4-BE49-F238E27FC236}">
                  <a16:creationId xmlns:a16="http://schemas.microsoft.com/office/drawing/2014/main" id="{7DB329CD-E51D-4403-96E8-48E4BF1A27E0}"/>
                </a:ext>
              </a:extLst>
            </p:cNvPr>
            <p:cNvSpPr>
              <a:spLocks noChangeArrowheads="1"/>
            </p:cNvSpPr>
            <p:nvPr/>
          </p:nvSpPr>
          <p:spPr bwMode="auto">
            <a:xfrm>
              <a:off x="3886199" y="5491693"/>
              <a:ext cx="1468438" cy="4857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aphicFrame>
          <p:nvGraphicFramePr>
            <p:cNvPr id="17" name="Object 39">
              <a:extLst>
                <a:ext uri="{FF2B5EF4-FFF2-40B4-BE49-F238E27FC236}">
                  <a16:creationId xmlns:a16="http://schemas.microsoft.com/office/drawing/2014/main" id="{AA8279BD-A6AC-4D62-BF45-A32619CBF69B}"/>
                </a:ext>
              </a:extLst>
            </p:cNvPr>
            <p:cNvGraphicFramePr>
              <a:graphicFrameLocks noChangeAspect="1"/>
            </p:cNvGraphicFramePr>
            <p:nvPr/>
          </p:nvGraphicFramePr>
          <p:xfrm>
            <a:off x="1066799" y="5567893"/>
            <a:ext cx="4267200" cy="911225"/>
          </p:xfrm>
          <a:graphic>
            <a:graphicData uri="http://schemas.openxmlformats.org/presentationml/2006/ole">
              <mc:AlternateContent xmlns:mc="http://schemas.openxmlformats.org/markup-compatibility/2006">
                <mc:Choice xmlns:v="urn:schemas-microsoft-com:vml" Requires="v">
                  <p:oleObj name="Equation" r:id="rId4" imgW="2374900" imgH="508000" progId="Equation.3">
                    <p:embed/>
                  </p:oleObj>
                </mc:Choice>
                <mc:Fallback>
                  <p:oleObj name="Equation" r:id="rId4" imgW="2374900" imgH="508000" progId="Equation.3">
                    <p:embed/>
                    <p:pic>
                      <p:nvPicPr>
                        <p:cNvPr id="17" name="Object 39">
                          <a:extLst>
                            <a:ext uri="{FF2B5EF4-FFF2-40B4-BE49-F238E27FC236}">
                              <a16:creationId xmlns:a16="http://schemas.microsoft.com/office/drawing/2014/main" id="{AA8279BD-A6AC-4D62-BF45-A32619CBF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799" y="5567893"/>
                          <a:ext cx="4267200" cy="9112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40">
              <a:extLst>
                <a:ext uri="{FF2B5EF4-FFF2-40B4-BE49-F238E27FC236}">
                  <a16:creationId xmlns:a16="http://schemas.microsoft.com/office/drawing/2014/main" id="{F40BC9A5-53A6-4F56-A7AC-7D2DF3369056}"/>
                </a:ext>
              </a:extLst>
            </p:cNvPr>
            <p:cNvSpPr>
              <a:spLocks noChangeArrowheads="1"/>
            </p:cNvSpPr>
            <p:nvPr/>
          </p:nvSpPr>
          <p:spPr bwMode="auto">
            <a:xfrm>
              <a:off x="3047999" y="4882092"/>
              <a:ext cx="152400" cy="533400"/>
            </a:xfrm>
            <a:prstGeom prst="downArrow">
              <a:avLst>
                <a:gd name="adj1" fmla="val 50000"/>
                <a:gd name="adj2" fmla="val 875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pSp>
      <p:sp>
        <p:nvSpPr>
          <p:cNvPr id="24" name="Content Placeholder 2">
            <a:extLst>
              <a:ext uri="{FF2B5EF4-FFF2-40B4-BE49-F238E27FC236}">
                <a16:creationId xmlns:a16="http://schemas.microsoft.com/office/drawing/2014/main" id="{3DB2D024-EBC4-4F2A-B448-AFE347948E49}"/>
              </a:ext>
            </a:extLst>
          </p:cNvPr>
          <p:cNvSpPr txBox="1">
            <a:spLocks/>
          </p:cNvSpPr>
          <p:nvPr/>
        </p:nvSpPr>
        <p:spPr>
          <a:xfrm>
            <a:off x="5017770" y="2941319"/>
            <a:ext cx="6873359" cy="317267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dirty="0"/>
              <a:t>We have the means; the counts are n</a:t>
            </a:r>
            <a:r>
              <a:rPr lang="en-US" altLang="en-US" baseline="-25000" dirty="0"/>
              <a:t>1</a:t>
            </a:r>
            <a:r>
              <a:rPr lang="en-US" altLang="en-US" dirty="0"/>
              <a:t>=n</a:t>
            </a:r>
            <a:r>
              <a:rPr lang="en-US" altLang="en-US" baseline="-25000" dirty="0"/>
              <a:t>2</a:t>
            </a:r>
            <a:r>
              <a:rPr lang="en-US" altLang="en-US" dirty="0"/>
              <a:t>=n</a:t>
            </a:r>
            <a:r>
              <a:rPr lang="en-US" altLang="en-US" baseline="-25000" dirty="0"/>
              <a:t>3</a:t>
            </a:r>
            <a:r>
              <a:rPr lang="en-US" altLang="en-US" dirty="0"/>
              <a:t>=5, and </a:t>
            </a:r>
            <a:r>
              <a:rPr lang="en-US" altLang="en-US" dirty="0" err="1"/>
              <a:t>n</a:t>
            </a:r>
            <a:r>
              <a:rPr lang="en-US" altLang="en-US" baseline="-25000" dirty="0" err="1"/>
              <a:t>Total</a:t>
            </a:r>
            <a:r>
              <a:rPr lang="en-US" altLang="en-US" dirty="0"/>
              <a:t>=15</a:t>
            </a:r>
          </a:p>
          <a:p>
            <a:r>
              <a:rPr lang="en-US" altLang="en-US" dirty="0"/>
              <a:t>The number of groups is g=3 </a:t>
            </a:r>
          </a:p>
        </p:txBody>
      </p:sp>
      <p:sp>
        <p:nvSpPr>
          <p:cNvPr id="27" name="Rectangle 2" descr="Equations:&#10;- SSA equals the sum over all values of 'i', of (the i-th value of n times the square of (the i-th value of x-bar for each group minus the overall mean of x) all squared.&#10;- SSW equals the sum over all values of 'i' and 'j', of the squares of the j-th values of x minus the i-th value of x-bar, the group mean for that group.">
            <a:extLst>
              <a:ext uri="{FF2B5EF4-FFF2-40B4-BE49-F238E27FC236}">
                <a16:creationId xmlns:a16="http://schemas.microsoft.com/office/drawing/2014/main" id="{D972C79D-9227-45AC-9212-748C54AC314D}"/>
              </a:ext>
            </a:extLst>
          </p:cNvPr>
          <p:cNvSpPr>
            <a:spLocks noChangeArrowheads="1"/>
          </p:cNvSpPr>
          <p:nvPr/>
        </p:nvSpPr>
        <p:spPr bwMode="auto">
          <a:xfrm>
            <a:off x="5017769" y="3835404"/>
            <a:ext cx="3410239" cy="1420127"/>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600"/>
          </a:p>
        </p:txBody>
      </p:sp>
      <mc:AlternateContent xmlns:mc="http://schemas.openxmlformats.org/markup-compatibility/2006" xmlns:a14="http://schemas.microsoft.com/office/drawing/2010/main">
        <mc:Choice Requires="a14">
          <p:sp>
            <p:nvSpPr>
              <p:cNvPr id="29" name="Text Box 18">
                <a:extLst>
                  <a:ext uri="{FF2B5EF4-FFF2-40B4-BE49-F238E27FC236}">
                    <a16:creationId xmlns:a16="http://schemas.microsoft.com/office/drawing/2014/main" id="{961992BB-58AC-47BB-B4E2-F91E02B75BE8}"/>
                  </a:ext>
                </a:extLst>
              </p:cNvPr>
              <p:cNvSpPr txBox="1">
                <a:spLocks noChangeArrowheads="1"/>
              </p:cNvSpPr>
              <p:nvPr/>
            </p:nvSpPr>
            <p:spPr bwMode="auto">
              <a:xfrm>
                <a:off x="5045474" y="3835405"/>
                <a:ext cx="3382533" cy="66133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14:m>
                  <m:oMathPara xmlns:m="http://schemas.openxmlformats.org/officeDocument/2006/math">
                    <m:oMathParaPr>
                      <m:jc m:val="left"/>
                    </m:oMathParaPr>
                    <m:oMath xmlns:m="http://schemas.openxmlformats.org/officeDocument/2006/math">
                      <m:r>
                        <a:rPr lang="en-CA" altLang="en-US" sz="2000" b="0" i="1" smtClean="0">
                          <a:latin typeface="Cambria Math" panose="02040503050406030204" pitchFamily="18" charset="0"/>
                        </a:rPr>
                        <m:t>𝑆𝑆𝐴</m:t>
                      </m:r>
                      <m:r>
                        <a:rPr lang="en-CA" altLang="en-US" sz="2000" b="0" i="1" smtClean="0">
                          <a:latin typeface="Cambria Math" panose="02040503050406030204" pitchFamily="18" charset="0"/>
                        </a:rPr>
                        <m:t>= </m:t>
                      </m:r>
                      <m:nary>
                        <m:naryPr>
                          <m:chr m:val="∑"/>
                          <m:limLoc m:val="subSup"/>
                          <m:supHide m:val="on"/>
                          <m:ctrlPr>
                            <a:rPr lang="en-CA" altLang="en-US" sz="2000" b="0" i="1" smtClean="0">
                              <a:latin typeface="Cambria Math" panose="02040503050406030204" pitchFamily="18" charset="0"/>
                            </a:rPr>
                          </m:ctrlPr>
                        </m:naryPr>
                        <m:sub>
                          <m:r>
                            <m:rPr>
                              <m:brk m:alnAt="9"/>
                            </m:rPr>
                            <a:rPr lang="en-CA" altLang="en-US" sz="2000" b="0" i="1" smtClean="0">
                              <a:latin typeface="Cambria Math" panose="02040503050406030204" pitchFamily="18" charset="0"/>
                            </a:rPr>
                            <m:t>𝑖</m:t>
                          </m:r>
                        </m:sub>
                        <m:sup/>
                        <m:e>
                          <m:d>
                            <m:dPr>
                              <m:begChr m:val="["/>
                              <m:endChr m:val="]"/>
                              <m:ctrlPr>
                                <a:rPr lang="en-CA" altLang="en-US" sz="2000" b="0" i="1" smtClean="0">
                                  <a:latin typeface="Cambria Math" panose="02040503050406030204" pitchFamily="18" charset="0"/>
                                </a:rPr>
                              </m:ctrlPr>
                            </m:dPr>
                            <m:e>
                              <m:sSub>
                                <m:sSubPr>
                                  <m:ctrlPr>
                                    <a:rPr lang="en-CA" altLang="en-US" sz="2000" b="0" i="1" smtClean="0">
                                      <a:latin typeface="Cambria Math" panose="02040503050406030204" pitchFamily="18" charset="0"/>
                                    </a:rPr>
                                  </m:ctrlPr>
                                </m:sSubPr>
                                <m:e>
                                  <m:r>
                                    <a:rPr lang="en-CA" altLang="en-US" sz="2000" b="0" i="1" smtClean="0">
                                      <a:latin typeface="Cambria Math" panose="02040503050406030204" pitchFamily="18" charset="0"/>
                                    </a:rPr>
                                    <m:t>𝑛</m:t>
                                  </m:r>
                                </m:e>
                                <m:sub>
                                  <m:r>
                                    <a:rPr lang="en-CA" altLang="en-US" sz="2000" b="0" i="1" smtClean="0">
                                      <a:latin typeface="Cambria Math" panose="02040503050406030204" pitchFamily="18" charset="0"/>
                                    </a:rPr>
                                    <m:t>𝑖</m:t>
                                  </m:r>
                                </m:sub>
                              </m:sSub>
                              <m:r>
                                <a:rPr lang="en-CA" altLang="en-US" sz="2000" b="0" i="1" smtClean="0">
                                  <a:latin typeface="Cambria Math" panose="02040503050406030204" pitchFamily="18" charset="0"/>
                                </a:rPr>
                                <m:t>∗</m:t>
                              </m:r>
                              <m:sSup>
                                <m:sSupPr>
                                  <m:ctrlPr>
                                    <a:rPr lang="en-CA" altLang="en-US" sz="2000" b="0" i="1" smtClean="0">
                                      <a:latin typeface="Cambria Math" panose="02040503050406030204" pitchFamily="18" charset="0"/>
                                    </a:rPr>
                                  </m:ctrlPr>
                                </m:sSupPr>
                                <m:e>
                                  <m:d>
                                    <m:dPr>
                                      <m:ctrlPr>
                                        <a:rPr lang="en-CA" altLang="en-US" sz="2000" b="0" i="1" smtClean="0">
                                          <a:latin typeface="Cambria Math" panose="02040503050406030204" pitchFamily="18" charset="0"/>
                                        </a:rPr>
                                      </m:ctrlPr>
                                    </m:dPr>
                                    <m:e>
                                      <m:sSub>
                                        <m:sSubPr>
                                          <m:ctrlPr>
                                            <a:rPr lang="en-CA" altLang="en-US" sz="2000" b="0" i="1" smtClean="0">
                                              <a:latin typeface="Cambria Math" panose="02040503050406030204" pitchFamily="18" charset="0"/>
                                            </a:rPr>
                                          </m:ctrlPr>
                                        </m:sSubPr>
                                        <m:e>
                                          <m:acc>
                                            <m:accPr>
                                              <m:chr m:val="̅"/>
                                              <m:ctrlPr>
                                                <a:rPr lang="en-CA" altLang="en-US" sz="2000" b="0" i="1" smtClean="0">
                                                  <a:latin typeface="Cambria Math" panose="02040503050406030204" pitchFamily="18" charset="0"/>
                                                </a:rPr>
                                              </m:ctrlPr>
                                            </m:accPr>
                                            <m:e>
                                              <m:r>
                                                <a:rPr lang="en-CA" altLang="en-US" sz="2000" b="0" i="1" smtClean="0">
                                                  <a:latin typeface="Cambria Math" panose="02040503050406030204" pitchFamily="18" charset="0"/>
                                                </a:rPr>
                                                <m:t>𝑥</m:t>
                                              </m:r>
                                            </m:e>
                                          </m:acc>
                                        </m:e>
                                        <m:sub>
                                          <m:r>
                                            <a:rPr lang="en-CA" altLang="en-US" sz="2000" b="0" i="1" smtClean="0">
                                              <a:latin typeface="Cambria Math" panose="02040503050406030204" pitchFamily="18" charset="0"/>
                                            </a:rPr>
                                            <m:t>𝑖</m:t>
                                          </m:r>
                                        </m:sub>
                                      </m:sSub>
                                      <m:r>
                                        <a:rPr lang="en-CA" altLang="en-US" sz="2000" b="0" i="1" smtClean="0">
                                          <a:latin typeface="Cambria Math" panose="02040503050406030204" pitchFamily="18" charset="0"/>
                                        </a:rPr>
                                        <m:t>−</m:t>
                                      </m:r>
                                      <m:acc>
                                        <m:accPr>
                                          <m:chr m:val="̿"/>
                                          <m:ctrlPr>
                                            <a:rPr lang="en-CA" altLang="en-US" sz="2000" b="0" i="1" smtClean="0">
                                              <a:latin typeface="Cambria Math" panose="02040503050406030204" pitchFamily="18" charset="0"/>
                                            </a:rPr>
                                          </m:ctrlPr>
                                        </m:accPr>
                                        <m:e>
                                          <m:r>
                                            <a:rPr lang="en-CA" altLang="en-US" sz="2000" b="0" i="1" smtClean="0">
                                              <a:latin typeface="Cambria Math" panose="02040503050406030204" pitchFamily="18" charset="0"/>
                                            </a:rPr>
                                            <m:t>𝑥</m:t>
                                          </m:r>
                                        </m:e>
                                      </m:acc>
                                    </m:e>
                                  </m:d>
                                </m:e>
                                <m:sup>
                                  <m:r>
                                    <a:rPr lang="en-CA" altLang="en-US" sz="2000" b="0" i="1" smtClean="0">
                                      <a:latin typeface="Cambria Math" panose="02040503050406030204" pitchFamily="18" charset="0"/>
                                    </a:rPr>
                                    <m:t>2</m:t>
                                  </m:r>
                                </m:sup>
                              </m:sSup>
                            </m:e>
                          </m:d>
                          <m:r>
                            <a:rPr lang="en-CA" altLang="en-US" sz="2000" b="0" i="1" smtClean="0">
                              <a:latin typeface="Cambria Math" panose="02040503050406030204" pitchFamily="18" charset="0"/>
                            </a:rPr>
                            <m:t> </m:t>
                          </m:r>
                        </m:e>
                      </m:nary>
                    </m:oMath>
                  </m:oMathPara>
                </a14:m>
                <a:endParaRPr lang="en-US" altLang="en-US" sz="2000" dirty="0">
                  <a:latin typeface="Arial" panose="020B0604020202020204" pitchFamily="34" charset="0"/>
                </a:endParaRPr>
              </a:p>
            </p:txBody>
          </p:sp>
        </mc:Choice>
        <mc:Fallback xmlns="">
          <p:sp>
            <p:nvSpPr>
              <p:cNvPr id="29" name="Text Box 18">
                <a:extLst>
                  <a:ext uri="{FF2B5EF4-FFF2-40B4-BE49-F238E27FC236}">
                    <a16:creationId xmlns:a16="http://schemas.microsoft.com/office/drawing/2014/main" id="{961992BB-58AC-47BB-B4E2-F91E02B75BE8}"/>
                  </a:ext>
                </a:extLst>
              </p:cNvPr>
              <p:cNvSpPr txBox="1">
                <a:spLocks noRot="1" noChangeAspect="1" noMove="1" noResize="1" noEditPoints="1" noAdjustHandles="1" noChangeArrowheads="1" noChangeShapeType="1" noTextEdit="1"/>
              </p:cNvSpPr>
              <p:nvPr/>
            </p:nvSpPr>
            <p:spPr bwMode="auto">
              <a:xfrm>
                <a:off x="5045474" y="3835405"/>
                <a:ext cx="3382533" cy="661335"/>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 Box 19">
                <a:extLst>
                  <a:ext uri="{FF2B5EF4-FFF2-40B4-BE49-F238E27FC236}">
                    <a16:creationId xmlns:a16="http://schemas.microsoft.com/office/drawing/2014/main" id="{2D05DC04-5E3A-4CF5-B38A-D80A1F151958}"/>
                  </a:ext>
                </a:extLst>
              </p:cNvPr>
              <p:cNvSpPr txBox="1">
                <a:spLocks noChangeArrowheads="1"/>
              </p:cNvSpPr>
              <p:nvPr/>
            </p:nvSpPr>
            <p:spPr bwMode="auto">
              <a:xfrm>
                <a:off x="5017768" y="4559378"/>
                <a:ext cx="3410239" cy="69615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14:m>
                  <m:oMathPara xmlns:m="http://schemas.openxmlformats.org/officeDocument/2006/math">
                    <m:oMathParaPr>
                      <m:jc m:val="left"/>
                    </m:oMathParaPr>
                    <m:oMath xmlns:m="http://schemas.openxmlformats.org/officeDocument/2006/math">
                      <m:r>
                        <a:rPr lang="en-CA" altLang="en-US" sz="2000" b="0" i="1" smtClean="0">
                          <a:latin typeface="Cambria Math" panose="02040503050406030204" pitchFamily="18" charset="0"/>
                        </a:rPr>
                        <m:t>𝑆𝑆𝑊</m:t>
                      </m:r>
                      <m:r>
                        <a:rPr lang="en-CA" altLang="en-US" sz="2000" b="0" i="1" smtClean="0">
                          <a:latin typeface="Cambria Math" panose="02040503050406030204" pitchFamily="18" charset="0"/>
                        </a:rPr>
                        <m:t>= </m:t>
                      </m:r>
                      <m:nary>
                        <m:naryPr>
                          <m:chr m:val="∑"/>
                          <m:limLoc m:val="subSup"/>
                          <m:supHide m:val="on"/>
                          <m:ctrlPr>
                            <a:rPr lang="en-CA" altLang="en-US" sz="2000" b="0" i="1" smtClean="0">
                              <a:latin typeface="Cambria Math" panose="02040503050406030204" pitchFamily="18" charset="0"/>
                            </a:rPr>
                          </m:ctrlPr>
                        </m:naryPr>
                        <m:sub>
                          <m:r>
                            <m:rPr>
                              <m:brk m:alnAt="9"/>
                            </m:rPr>
                            <a:rPr lang="en-CA" altLang="en-US" sz="2000" b="0" i="1" smtClean="0">
                              <a:latin typeface="Cambria Math" panose="02040503050406030204" pitchFamily="18" charset="0"/>
                            </a:rPr>
                            <m:t>𝑖</m:t>
                          </m:r>
                          <m:r>
                            <a:rPr lang="en-CA" altLang="en-US" sz="2000" b="0" i="1" smtClean="0">
                              <a:latin typeface="Cambria Math" panose="02040503050406030204" pitchFamily="18" charset="0"/>
                            </a:rPr>
                            <m:t>,</m:t>
                          </m:r>
                          <m:r>
                            <a:rPr lang="en-CA" altLang="en-US" sz="2000" b="0" i="1" smtClean="0">
                              <a:latin typeface="Cambria Math" panose="02040503050406030204" pitchFamily="18" charset="0"/>
                            </a:rPr>
                            <m:t>𝑗</m:t>
                          </m:r>
                        </m:sub>
                        <m:sup/>
                        <m:e>
                          <m:d>
                            <m:dPr>
                              <m:begChr m:val="["/>
                              <m:endChr m:val="]"/>
                              <m:ctrlPr>
                                <a:rPr lang="en-CA" altLang="en-US" sz="2000" b="0" i="1" smtClean="0">
                                  <a:latin typeface="Cambria Math" panose="02040503050406030204" pitchFamily="18" charset="0"/>
                                </a:rPr>
                              </m:ctrlPr>
                            </m:dPr>
                            <m:e>
                              <m:sSup>
                                <m:sSupPr>
                                  <m:ctrlPr>
                                    <a:rPr lang="en-CA" altLang="en-US" sz="2000" b="0" i="1" smtClean="0">
                                      <a:latin typeface="Cambria Math" panose="02040503050406030204" pitchFamily="18" charset="0"/>
                                    </a:rPr>
                                  </m:ctrlPr>
                                </m:sSupPr>
                                <m:e>
                                  <m:d>
                                    <m:dPr>
                                      <m:ctrlPr>
                                        <a:rPr lang="en-CA" altLang="en-US" sz="2000" b="0" i="1" smtClean="0">
                                          <a:latin typeface="Cambria Math" panose="02040503050406030204" pitchFamily="18" charset="0"/>
                                        </a:rPr>
                                      </m:ctrlPr>
                                    </m:dPr>
                                    <m:e>
                                      <m:sSub>
                                        <m:sSubPr>
                                          <m:ctrlPr>
                                            <a:rPr lang="en-CA" altLang="en-US" sz="2000" b="0" i="1" smtClean="0">
                                              <a:latin typeface="Cambria Math" panose="02040503050406030204" pitchFamily="18" charset="0"/>
                                            </a:rPr>
                                          </m:ctrlPr>
                                        </m:sSubPr>
                                        <m:e>
                                          <m:r>
                                            <a:rPr lang="en-CA" altLang="en-US" sz="2000" b="0" i="1" smtClean="0">
                                              <a:latin typeface="Cambria Math" panose="02040503050406030204" pitchFamily="18" charset="0"/>
                                            </a:rPr>
                                            <m:t>𝑥</m:t>
                                          </m:r>
                                        </m:e>
                                        <m:sub>
                                          <m:r>
                                            <a:rPr lang="en-CA" altLang="en-US" sz="2000" b="0" i="1" smtClean="0">
                                              <a:latin typeface="Cambria Math" panose="02040503050406030204" pitchFamily="18" charset="0"/>
                                            </a:rPr>
                                            <m:t>𝑗</m:t>
                                          </m:r>
                                        </m:sub>
                                      </m:sSub>
                                      <m:r>
                                        <a:rPr lang="en-CA" altLang="en-US" sz="2000" b="0" i="1" smtClean="0">
                                          <a:latin typeface="Cambria Math" panose="02040503050406030204" pitchFamily="18" charset="0"/>
                                        </a:rPr>
                                        <m:t>−</m:t>
                                      </m:r>
                                      <m:sSub>
                                        <m:sSubPr>
                                          <m:ctrlPr>
                                            <a:rPr lang="en-CA" altLang="en-US" sz="2000" b="0" i="1" smtClean="0">
                                              <a:latin typeface="Cambria Math" panose="02040503050406030204" pitchFamily="18" charset="0"/>
                                            </a:rPr>
                                          </m:ctrlPr>
                                        </m:sSubPr>
                                        <m:e>
                                          <m:acc>
                                            <m:accPr>
                                              <m:chr m:val="̅"/>
                                              <m:ctrlPr>
                                                <a:rPr lang="en-CA" altLang="en-US" sz="2000" b="0" i="1" smtClean="0">
                                                  <a:latin typeface="Cambria Math" panose="02040503050406030204" pitchFamily="18" charset="0"/>
                                                </a:rPr>
                                              </m:ctrlPr>
                                            </m:accPr>
                                            <m:e>
                                              <m:r>
                                                <a:rPr lang="en-CA" altLang="en-US" sz="2000" b="0" i="1" smtClean="0">
                                                  <a:latin typeface="Cambria Math" panose="02040503050406030204" pitchFamily="18" charset="0"/>
                                                </a:rPr>
                                                <m:t>𝑥</m:t>
                                              </m:r>
                                            </m:e>
                                          </m:acc>
                                        </m:e>
                                        <m:sub>
                                          <m:r>
                                            <a:rPr lang="en-CA" altLang="en-US" sz="2000" b="0" i="1" smtClean="0">
                                              <a:latin typeface="Cambria Math" panose="02040503050406030204" pitchFamily="18" charset="0"/>
                                            </a:rPr>
                                            <m:t>𝑖</m:t>
                                          </m:r>
                                        </m:sub>
                                      </m:sSub>
                                    </m:e>
                                  </m:d>
                                </m:e>
                                <m:sup>
                                  <m:r>
                                    <a:rPr lang="en-CA" altLang="en-US" sz="2000" b="0" i="1" smtClean="0">
                                      <a:latin typeface="Cambria Math" panose="02040503050406030204" pitchFamily="18" charset="0"/>
                                    </a:rPr>
                                    <m:t>2</m:t>
                                  </m:r>
                                </m:sup>
                              </m:sSup>
                            </m:e>
                          </m:d>
                          <m:r>
                            <a:rPr lang="en-CA" altLang="en-US" sz="2000" b="0" i="1" smtClean="0">
                              <a:latin typeface="Cambria Math" panose="02040503050406030204" pitchFamily="18" charset="0"/>
                            </a:rPr>
                            <m:t> </m:t>
                          </m:r>
                        </m:e>
                      </m:nary>
                    </m:oMath>
                  </m:oMathPara>
                </a14:m>
                <a:endParaRPr lang="en-US" altLang="en-US" sz="2000" dirty="0">
                  <a:latin typeface="Arial" panose="020B0604020202020204" pitchFamily="34" charset="0"/>
                </a:endParaRPr>
              </a:p>
            </p:txBody>
          </p:sp>
        </mc:Choice>
        <mc:Fallback xmlns="">
          <p:sp>
            <p:nvSpPr>
              <p:cNvPr id="30" name="Text Box 19">
                <a:extLst>
                  <a:ext uri="{FF2B5EF4-FFF2-40B4-BE49-F238E27FC236}">
                    <a16:creationId xmlns:a16="http://schemas.microsoft.com/office/drawing/2014/main" id="{2D05DC04-5E3A-4CF5-B38A-D80A1F151958}"/>
                  </a:ext>
                </a:extLst>
              </p:cNvPr>
              <p:cNvSpPr txBox="1">
                <a:spLocks noRot="1" noChangeAspect="1" noMove="1" noResize="1" noEditPoints="1" noAdjustHandles="1" noChangeArrowheads="1" noChangeShapeType="1" noTextEdit="1"/>
              </p:cNvSpPr>
              <p:nvPr/>
            </p:nvSpPr>
            <p:spPr bwMode="auto">
              <a:xfrm>
                <a:off x="5017768" y="4559378"/>
                <a:ext cx="3410239" cy="696153"/>
              </a:xfrm>
              <a:prstGeom prst="rect">
                <a:avLst/>
              </a:prstGeom>
              <a:blipFill>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Tree>
    <p:extLst>
      <p:ext uri="{BB962C8B-B14F-4D97-AF65-F5344CB8AC3E}">
        <p14:creationId xmlns:p14="http://schemas.microsoft.com/office/powerpoint/2010/main" val="3620970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998F-CC0F-4971-84F4-F4506E228030}"/>
              </a:ext>
            </a:extLst>
          </p:cNvPr>
          <p:cNvSpPr>
            <a:spLocks noGrp="1"/>
          </p:cNvSpPr>
          <p:nvPr>
            <p:ph type="title"/>
          </p:nvPr>
        </p:nvSpPr>
        <p:spPr/>
        <p:txBody>
          <a:bodyPr/>
          <a:lstStyle/>
          <a:p>
            <a:r>
              <a:rPr lang="en-US" dirty="0"/>
              <a:t>One-Factor ANOVA F-Test Example</a:t>
            </a:r>
            <a:endParaRPr lang="en-CA" dirty="0"/>
          </a:p>
        </p:txBody>
      </p:sp>
      <p:sp>
        <p:nvSpPr>
          <p:cNvPr id="3" name="Content Placeholder 2">
            <a:extLst>
              <a:ext uri="{FF2B5EF4-FFF2-40B4-BE49-F238E27FC236}">
                <a16:creationId xmlns:a16="http://schemas.microsoft.com/office/drawing/2014/main" id="{82C0A60B-2998-432E-AFCA-6A494DB0F59E}"/>
              </a:ext>
            </a:extLst>
          </p:cNvPr>
          <p:cNvSpPr>
            <a:spLocks noGrp="1"/>
          </p:cNvSpPr>
          <p:nvPr>
            <p:ph idx="1"/>
          </p:nvPr>
        </p:nvSpPr>
        <p:spPr>
          <a:xfrm>
            <a:off x="1097280" y="1845734"/>
            <a:ext cx="10058400" cy="1095585"/>
          </a:xfrm>
        </p:spPr>
        <p:txBody>
          <a:bodyPr/>
          <a:lstStyle/>
          <a:p>
            <a:r>
              <a:rPr lang="en-US" altLang="en-US" dirty="0"/>
              <a:t>Now let’s calculate the F-statistic</a:t>
            </a:r>
          </a:p>
          <a:p>
            <a:pPr lvl="1"/>
            <a:r>
              <a:rPr lang="en-US" altLang="en-US" dirty="0"/>
              <a:t>Randomly select five measurements from trials on an automated driving machine for each club</a:t>
            </a:r>
          </a:p>
          <a:p>
            <a:pPr lvl="1"/>
            <a:r>
              <a:rPr lang="en-US" altLang="en-US" dirty="0"/>
              <a:t>At the .05 significance level, is there a difference in mean distance?</a:t>
            </a:r>
          </a:p>
        </p:txBody>
      </p:sp>
      <p:sp>
        <p:nvSpPr>
          <p:cNvPr id="4" name="Footer Placeholder 3">
            <a:extLst>
              <a:ext uri="{FF2B5EF4-FFF2-40B4-BE49-F238E27FC236}">
                <a16:creationId xmlns:a16="http://schemas.microsoft.com/office/drawing/2014/main" id="{4CCE987A-FB91-47F9-A7F2-A7CA39966CCE}"/>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9E04187D-71C4-479F-8F17-2BE89725C284}"/>
              </a:ext>
            </a:extLst>
          </p:cNvPr>
          <p:cNvSpPr>
            <a:spLocks noGrp="1"/>
          </p:cNvSpPr>
          <p:nvPr>
            <p:ph type="sldNum" sz="quarter" idx="12"/>
          </p:nvPr>
        </p:nvSpPr>
        <p:spPr/>
        <p:txBody>
          <a:bodyPr/>
          <a:lstStyle/>
          <a:p>
            <a:fld id="{8A7A6979-0714-4377-B894-6BE4C2D6E202}" type="slidenum">
              <a:rPr lang="en-US" smtClean="0"/>
              <a:pPr/>
              <a:t>26</a:t>
            </a:fld>
            <a:endParaRPr lang="en-US" dirty="0"/>
          </a:p>
        </p:txBody>
      </p:sp>
      <p:grpSp>
        <p:nvGrpSpPr>
          <p:cNvPr id="6" name="Group 5">
            <a:extLst>
              <a:ext uri="{FF2B5EF4-FFF2-40B4-BE49-F238E27FC236}">
                <a16:creationId xmlns:a16="http://schemas.microsoft.com/office/drawing/2014/main" id="{926D0DDF-43E4-4D1D-A99F-2E1D0DCFEE80}"/>
              </a:ext>
              <a:ext uri="{C183D7F6-B498-43B3-948B-1728B52AA6E4}">
                <adec:decorative xmlns:adec="http://schemas.microsoft.com/office/drawing/2017/decorative" val="1"/>
              </a:ext>
            </a:extLst>
          </p:cNvPr>
          <p:cNvGrpSpPr/>
          <p:nvPr/>
        </p:nvGrpSpPr>
        <p:grpSpPr>
          <a:xfrm>
            <a:off x="1207770" y="3017520"/>
            <a:ext cx="3657600" cy="1943100"/>
            <a:chOff x="6477000" y="1828800"/>
            <a:chExt cx="3657600" cy="2362200"/>
          </a:xfrm>
        </p:grpSpPr>
        <p:sp>
          <p:nvSpPr>
            <p:cNvPr id="7" name="Rectangle 2">
              <a:extLst>
                <a:ext uri="{FF2B5EF4-FFF2-40B4-BE49-F238E27FC236}">
                  <a16:creationId xmlns:a16="http://schemas.microsoft.com/office/drawing/2014/main" id="{C05936F1-0EDB-4455-8B8B-9DBEEFF096F0}"/>
                </a:ext>
              </a:extLst>
            </p:cNvPr>
            <p:cNvSpPr>
              <a:spLocks noChangeArrowheads="1"/>
            </p:cNvSpPr>
            <p:nvPr/>
          </p:nvSpPr>
          <p:spPr bwMode="auto">
            <a:xfrm>
              <a:off x="8991600" y="1828800"/>
              <a:ext cx="1143000" cy="2362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8" name="Rectangle 3">
              <a:extLst>
                <a:ext uri="{FF2B5EF4-FFF2-40B4-BE49-F238E27FC236}">
                  <a16:creationId xmlns:a16="http://schemas.microsoft.com/office/drawing/2014/main" id="{BF56A268-B9E1-4534-9886-3232CDC048D4}"/>
                </a:ext>
              </a:extLst>
            </p:cNvPr>
            <p:cNvSpPr>
              <a:spLocks noChangeArrowheads="1"/>
            </p:cNvSpPr>
            <p:nvPr/>
          </p:nvSpPr>
          <p:spPr bwMode="auto">
            <a:xfrm>
              <a:off x="7696200" y="1828800"/>
              <a:ext cx="1295400" cy="2362200"/>
            </a:xfrm>
            <a:prstGeom prst="rect">
              <a:avLst/>
            </a:prstGeom>
            <a:solidFill>
              <a:srgbClr val="FCC98C"/>
            </a:solidFill>
            <a:ln w="9525">
              <a:solidFill>
                <a:srgbClr val="FDDCB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9" name="Rectangle 4">
              <a:extLst>
                <a:ext uri="{FF2B5EF4-FFF2-40B4-BE49-F238E27FC236}">
                  <a16:creationId xmlns:a16="http://schemas.microsoft.com/office/drawing/2014/main" id="{13DEE157-1368-4E59-9CEA-331A53461DA6}"/>
                </a:ext>
              </a:extLst>
            </p:cNvPr>
            <p:cNvSpPr>
              <a:spLocks noChangeArrowheads="1"/>
            </p:cNvSpPr>
            <p:nvPr/>
          </p:nvSpPr>
          <p:spPr bwMode="auto">
            <a:xfrm>
              <a:off x="6477000" y="1828800"/>
              <a:ext cx="1219200" cy="2362200"/>
            </a:xfrm>
            <a:prstGeom prst="rect">
              <a:avLst/>
            </a:prstGeom>
            <a:solidFill>
              <a:srgbClr val="F983C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0" name="Rectangle 7">
              <a:extLst>
                <a:ext uri="{FF2B5EF4-FFF2-40B4-BE49-F238E27FC236}">
                  <a16:creationId xmlns:a16="http://schemas.microsoft.com/office/drawing/2014/main" id="{DAEEB17A-C99E-4D73-8880-45B5CC5ABE9A}"/>
                </a:ext>
              </a:extLst>
            </p:cNvPr>
            <p:cNvSpPr>
              <a:spLocks noChangeArrowheads="1"/>
            </p:cNvSpPr>
            <p:nvPr/>
          </p:nvSpPr>
          <p:spPr bwMode="auto">
            <a:xfrm>
              <a:off x="6477000" y="1905000"/>
              <a:ext cx="3657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Font typeface="Arial" panose="020B0604020202020204" pitchFamily="34" charset="0"/>
                <a:buChar char="•"/>
                <a:tabLst>
                  <a:tab pos="465138" algn="ctr"/>
                  <a:tab pos="1595438" algn="ctr"/>
                  <a:tab pos="2679700" algn="ctr"/>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65138" algn="ctr"/>
                  <a:tab pos="1595438" algn="ctr"/>
                  <a:tab pos="2679700" algn="ctr"/>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65138" algn="ctr"/>
                  <a:tab pos="1595438" algn="ctr"/>
                  <a:tab pos="2679700" algn="ctr"/>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9pPr>
            </a:lstStyle>
            <a:p>
              <a:pPr>
                <a:buFontTx/>
                <a:buNone/>
              </a:pPr>
              <a:r>
                <a:rPr lang="en-US" altLang="en-US" sz="1800" dirty="0"/>
                <a:t>	</a:t>
              </a:r>
              <a:r>
                <a:rPr lang="en-US" altLang="en-US" sz="1800" b="1" u="sng" dirty="0"/>
                <a:t>Club 1</a:t>
              </a:r>
              <a:r>
                <a:rPr lang="en-US" altLang="en-US" sz="1800" u="sng" dirty="0"/>
                <a:t>	</a:t>
              </a:r>
              <a:r>
                <a:rPr lang="en-US" altLang="en-US" sz="1800" dirty="0"/>
                <a:t>            </a:t>
              </a:r>
              <a:r>
                <a:rPr lang="en-US" altLang="en-US" sz="1800" b="1" u="sng" dirty="0"/>
                <a:t>Club 2</a:t>
              </a:r>
              <a:r>
                <a:rPr lang="en-US" altLang="en-US" sz="1800" b="1" dirty="0"/>
                <a:t>           </a:t>
              </a:r>
              <a:r>
                <a:rPr lang="en-US" altLang="en-US" sz="1800" b="1" u="sng" dirty="0"/>
                <a:t>Club 3</a:t>
              </a:r>
              <a:br>
                <a:rPr lang="en-US" altLang="en-US" sz="1800" dirty="0"/>
              </a:br>
              <a:r>
                <a:rPr lang="en-US" altLang="en-US" sz="1800" dirty="0"/>
                <a:t>	254	     234	       200</a:t>
              </a:r>
              <a:br>
                <a:rPr lang="en-US" altLang="en-US" sz="1800" dirty="0"/>
              </a:br>
              <a:r>
                <a:rPr lang="en-US" altLang="en-US" sz="1800" dirty="0"/>
                <a:t>	263	     218	       222</a:t>
              </a:r>
              <a:br>
                <a:rPr lang="en-US" altLang="en-US" sz="1800" dirty="0"/>
              </a:br>
              <a:r>
                <a:rPr lang="en-US" altLang="en-US" sz="1800" dirty="0"/>
                <a:t>	241	     235	       197</a:t>
              </a:r>
              <a:br>
                <a:rPr lang="en-US" altLang="en-US" sz="1800" dirty="0"/>
              </a:br>
              <a:r>
                <a:rPr lang="en-US" altLang="en-US" sz="1800" dirty="0"/>
                <a:t>	237	     227	       206</a:t>
              </a:r>
              <a:br>
                <a:rPr lang="en-US" altLang="en-US" sz="1800" dirty="0"/>
              </a:br>
              <a:r>
                <a:rPr lang="en-US" altLang="en-US" sz="1800" dirty="0"/>
                <a:t>	251	     216	       204</a:t>
              </a:r>
            </a:p>
          </p:txBody>
        </p:sp>
        <p:sp>
          <p:nvSpPr>
            <p:cNvPr id="11" name="Rectangle 10">
              <a:extLst>
                <a:ext uri="{FF2B5EF4-FFF2-40B4-BE49-F238E27FC236}">
                  <a16:creationId xmlns:a16="http://schemas.microsoft.com/office/drawing/2014/main" id="{2BD1BB4D-E39A-4040-BDA8-25AACF8D549B}"/>
                </a:ext>
              </a:extLst>
            </p:cNvPr>
            <p:cNvSpPr>
              <a:spLocks noChangeArrowheads="1"/>
            </p:cNvSpPr>
            <p:nvPr/>
          </p:nvSpPr>
          <p:spPr bwMode="auto">
            <a:xfrm>
              <a:off x="6477000" y="1828800"/>
              <a:ext cx="36576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pSp>
      <p:pic>
        <p:nvPicPr>
          <p:cNvPr id="12" name="Picture 8" descr="j0285744">
            <a:extLst>
              <a:ext uri="{FF2B5EF4-FFF2-40B4-BE49-F238E27FC236}">
                <a16:creationId xmlns:a16="http://schemas.microsoft.com/office/drawing/2014/main" id="{F7629FA3-D819-433D-8CEA-34EE446B8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454" y="4761927"/>
            <a:ext cx="1779467" cy="188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53">
            <a:extLst>
              <a:ext uri="{FF2B5EF4-FFF2-40B4-BE49-F238E27FC236}">
                <a16:creationId xmlns:a16="http://schemas.microsoft.com/office/drawing/2014/main" id="{CD7CA7A9-F368-43C1-8475-DF89F992D076}"/>
              </a:ext>
              <a:ext uri="{C183D7F6-B498-43B3-948B-1728B52AA6E4}">
                <adec:decorative xmlns:adec="http://schemas.microsoft.com/office/drawing/2017/decorative" val="1"/>
              </a:ext>
            </a:extLst>
          </p:cNvPr>
          <p:cNvGrpSpPr/>
          <p:nvPr/>
        </p:nvGrpSpPr>
        <p:grpSpPr>
          <a:xfrm>
            <a:off x="990600" y="4882092"/>
            <a:ext cx="4364037" cy="1628776"/>
            <a:chOff x="990600" y="4882092"/>
            <a:chExt cx="4364037" cy="1628776"/>
          </a:xfrm>
        </p:grpSpPr>
        <p:sp>
          <p:nvSpPr>
            <p:cNvPr id="13" name="Rectangle 8">
              <a:extLst>
                <a:ext uri="{FF2B5EF4-FFF2-40B4-BE49-F238E27FC236}">
                  <a16:creationId xmlns:a16="http://schemas.microsoft.com/office/drawing/2014/main" id="{11D68BB5-4DD5-49C2-9EA8-D97FBB412866}"/>
                </a:ext>
              </a:extLst>
            </p:cNvPr>
            <p:cNvSpPr>
              <a:spLocks noChangeArrowheads="1"/>
            </p:cNvSpPr>
            <p:nvPr/>
          </p:nvSpPr>
          <p:spPr bwMode="auto">
            <a:xfrm>
              <a:off x="2286000" y="6025093"/>
              <a:ext cx="1762125" cy="485775"/>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4" name="Rectangle 9">
              <a:extLst>
                <a:ext uri="{FF2B5EF4-FFF2-40B4-BE49-F238E27FC236}">
                  <a16:creationId xmlns:a16="http://schemas.microsoft.com/office/drawing/2014/main" id="{2106BF42-24B6-42B2-941B-3ACB04287AA5}"/>
                </a:ext>
              </a:extLst>
            </p:cNvPr>
            <p:cNvSpPr>
              <a:spLocks noChangeArrowheads="1"/>
            </p:cNvSpPr>
            <p:nvPr/>
          </p:nvSpPr>
          <p:spPr bwMode="auto">
            <a:xfrm>
              <a:off x="2362200" y="5491693"/>
              <a:ext cx="1541463" cy="485775"/>
            </a:xfrm>
            <a:prstGeom prst="rect">
              <a:avLst/>
            </a:prstGeom>
            <a:solidFill>
              <a:srgbClr val="FCC98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5" name="Rectangle 10">
              <a:extLst>
                <a:ext uri="{FF2B5EF4-FFF2-40B4-BE49-F238E27FC236}">
                  <a16:creationId xmlns:a16="http://schemas.microsoft.com/office/drawing/2014/main" id="{C89EA09E-C27D-4036-A5AE-027C7A7ABDEB}"/>
                </a:ext>
              </a:extLst>
            </p:cNvPr>
            <p:cNvSpPr>
              <a:spLocks noChangeArrowheads="1"/>
            </p:cNvSpPr>
            <p:nvPr/>
          </p:nvSpPr>
          <p:spPr bwMode="auto">
            <a:xfrm>
              <a:off x="990600" y="5491693"/>
              <a:ext cx="1395413" cy="485775"/>
            </a:xfrm>
            <a:prstGeom prst="rect">
              <a:avLst/>
            </a:prstGeom>
            <a:solidFill>
              <a:srgbClr val="F983C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6" name="Rectangle 11">
              <a:extLst>
                <a:ext uri="{FF2B5EF4-FFF2-40B4-BE49-F238E27FC236}">
                  <a16:creationId xmlns:a16="http://schemas.microsoft.com/office/drawing/2014/main" id="{7DB329CD-E51D-4403-96E8-48E4BF1A27E0}"/>
                </a:ext>
              </a:extLst>
            </p:cNvPr>
            <p:cNvSpPr>
              <a:spLocks noChangeArrowheads="1"/>
            </p:cNvSpPr>
            <p:nvPr/>
          </p:nvSpPr>
          <p:spPr bwMode="auto">
            <a:xfrm>
              <a:off x="3886199" y="5491693"/>
              <a:ext cx="1468438" cy="4857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aphicFrame>
          <p:nvGraphicFramePr>
            <p:cNvPr id="17" name="Object 39">
              <a:extLst>
                <a:ext uri="{FF2B5EF4-FFF2-40B4-BE49-F238E27FC236}">
                  <a16:creationId xmlns:a16="http://schemas.microsoft.com/office/drawing/2014/main" id="{AA8279BD-A6AC-4D62-BF45-A32619CBF69B}"/>
                </a:ext>
              </a:extLst>
            </p:cNvPr>
            <p:cNvGraphicFramePr>
              <a:graphicFrameLocks noChangeAspect="1"/>
            </p:cNvGraphicFramePr>
            <p:nvPr/>
          </p:nvGraphicFramePr>
          <p:xfrm>
            <a:off x="1066799" y="5567893"/>
            <a:ext cx="4267200" cy="911225"/>
          </p:xfrm>
          <a:graphic>
            <a:graphicData uri="http://schemas.openxmlformats.org/presentationml/2006/ole">
              <mc:AlternateContent xmlns:mc="http://schemas.openxmlformats.org/markup-compatibility/2006">
                <mc:Choice xmlns:v="urn:schemas-microsoft-com:vml" Requires="v">
                  <p:oleObj name="Equation" r:id="rId3" imgW="2374900" imgH="508000" progId="Equation.3">
                    <p:embed/>
                  </p:oleObj>
                </mc:Choice>
                <mc:Fallback>
                  <p:oleObj name="Equation" r:id="rId3" imgW="2374900" imgH="508000" progId="Equation.3">
                    <p:embed/>
                    <p:pic>
                      <p:nvPicPr>
                        <p:cNvPr id="17" name="Object 39">
                          <a:extLst>
                            <a:ext uri="{FF2B5EF4-FFF2-40B4-BE49-F238E27FC236}">
                              <a16:creationId xmlns:a16="http://schemas.microsoft.com/office/drawing/2014/main" id="{AA8279BD-A6AC-4D62-BF45-A32619CBF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 y="5567893"/>
                          <a:ext cx="4267200" cy="9112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40">
              <a:extLst>
                <a:ext uri="{FF2B5EF4-FFF2-40B4-BE49-F238E27FC236}">
                  <a16:creationId xmlns:a16="http://schemas.microsoft.com/office/drawing/2014/main" id="{F40BC9A5-53A6-4F56-A7AC-7D2DF3369056}"/>
                </a:ext>
              </a:extLst>
            </p:cNvPr>
            <p:cNvSpPr>
              <a:spLocks noChangeArrowheads="1"/>
            </p:cNvSpPr>
            <p:nvPr/>
          </p:nvSpPr>
          <p:spPr bwMode="auto">
            <a:xfrm>
              <a:off x="3047999" y="4882092"/>
              <a:ext cx="152400" cy="533400"/>
            </a:xfrm>
            <a:prstGeom prst="downArrow">
              <a:avLst>
                <a:gd name="adj1" fmla="val 50000"/>
                <a:gd name="adj2" fmla="val 875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pSp>
      <p:sp>
        <p:nvSpPr>
          <p:cNvPr id="24" name="Content Placeholder 2">
            <a:extLst>
              <a:ext uri="{FF2B5EF4-FFF2-40B4-BE49-F238E27FC236}">
                <a16:creationId xmlns:a16="http://schemas.microsoft.com/office/drawing/2014/main" id="{3DB2D024-EBC4-4F2A-B448-AFE347948E49}"/>
              </a:ext>
            </a:extLst>
          </p:cNvPr>
          <p:cNvSpPr txBox="1">
            <a:spLocks/>
          </p:cNvSpPr>
          <p:nvPr/>
        </p:nvSpPr>
        <p:spPr>
          <a:xfrm>
            <a:off x="5017770" y="2941319"/>
            <a:ext cx="6873359" cy="317267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dirty="0"/>
              <a:t>We have the means; the counts are n</a:t>
            </a:r>
            <a:r>
              <a:rPr lang="en-US" altLang="en-US" baseline="-25000" dirty="0"/>
              <a:t>1</a:t>
            </a:r>
            <a:r>
              <a:rPr lang="en-US" altLang="en-US" dirty="0"/>
              <a:t>=n</a:t>
            </a:r>
            <a:r>
              <a:rPr lang="en-US" altLang="en-US" baseline="-25000" dirty="0"/>
              <a:t>2</a:t>
            </a:r>
            <a:r>
              <a:rPr lang="en-US" altLang="en-US" dirty="0"/>
              <a:t>=n</a:t>
            </a:r>
            <a:r>
              <a:rPr lang="en-US" altLang="en-US" baseline="-25000" dirty="0"/>
              <a:t>3</a:t>
            </a:r>
            <a:r>
              <a:rPr lang="en-US" altLang="en-US" dirty="0"/>
              <a:t>=5, and </a:t>
            </a:r>
            <a:r>
              <a:rPr lang="en-US" altLang="en-US" dirty="0" err="1"/>
              <a:t>n</a:t>
            </a:r>
            <a:r>
              <a:rPr lang="en-US" altLang="en-US" baseline="-25000" dirty="0" err="1"/>
              <a:t>Total</a:t>
            </a:r>
            <a:r>
              <a:rPr lang="en-US" altLang="en-US" dirty="0"/>
              <a:t>=15</a:t>
            </a:r>
          </a:p>
          <a:p>
            <a:r>
              <a:rPr lang="en-US" altLang="en-US" dirty="0"/>
              <a:t>The number of groups is g=3 </a:t>
            </a:r>
          </a:p>
        </p:txBody>
      </p:sp>
      <p:sp>
        <p:nvSpPr>
          <p:cNvPr id="27" name="Rectangle 2" descr="Calculations of SSA and SSW for the golf club example.">
            <a:extLst>
              <a:ext uri="{FF2B5EF4-FFF2-40B4-BE49-F238E27FC236}">
                <a16:creationId xmlns:a16="http://schemas.microsoft.com/office/drawing/2014/main" id="{D972C79D-9227-45AC-9212-748C54AC314D}"/>
              </a:ext>
            </a:extLst>
          </p:cNvPr>
          <p:cNvSpPr>
            <a:spLocks noChangeArrowheads="1"/>
          </p:cNvSpPr>
          <p:nvPr/>
        </p:nvSpPr>
        <p:spPr bwMode="auto">
          <a:xfrm>
            <a:off x="5017769" y="3835404"/>
            <a:ext cx="7031355" cy="755989"/>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600"/>
          </a:p>
        </p:txBody>
      </p:sp>
      <p:sp>
        <p:nvSpPr>
          <p:cNvPr id="28" name="Rectangle 3" descr="Calculations of MSA and MSA for the golf club example, from the calculated values for SSA and SSW.">
            <a:extLst>
              <a:ext uri="{FF2B5EF4-FFF2-40B4-BE49-F238E27FC236}">
                <a16:creationId xmlns:a16="http://schemas.microsoft.com/office/drawing/2014/main" id="{14FAECD1-D072-47C0-B22F-3BF4F60DAC2A}"/>
              </a:ext>
            </a:extLst>
          </p:cNvPr>
          <p:cNvSpPr>
            <a:spLocks noChangeArrowheads="1"/>
          </p:cNvSpPr>
          <p:nvPr/>
        </p:nvSpPr>
        <p:spPr bwMode="auto">
          <a:xfrm>
            <a:off x="5503863" y="4845478"/>
            <a:ext cx="3060700" cy="671787"/>
          </a:xfrm>
          <a:prstGeom prst="rect">
            <a:avLst/>
          </a:prstGeom>
          <a:solidFill>
            <a:srgbClr val="FDE0B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600"/>
          </a:p>
        </p:txBody>
      </p:sp>
      <p:sp>
        <p:nvSpPr>
          <p:cNvPr id="29" name="Text Box 18">
            <a:extLst>
              <a:ext uri="{FF2B5EF4-FFF2-40B4-BE49-F238E27FC236}">
                <a16:creationId xmlns:a16="http://schemas.microsoft.com/office/drawing/2014/main" id="{961992BB-58AC-47BB-B4E2-F91E02B75BE8}"/>
              </a:ext>
            </a:extLst>
          </p:cNvPr>
          <p:cNvSpPr txBox="1">
            <a:spLocks noChangeArrowheads="1"/>
          </p:cNvSpPr>
          <p:nvPr/>
        </p:nvSpPr>
        <p:spPr bwMode="auto">
          <a:xfrm>
            <a:off x="5012175" y="3835405"/>
            <a:ext cx="70313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dirty="0">
                <a:latin typeface="Arial" panose="020B0604020202020204" pitchFamily="34" charset="0"/>
              </a:rPr>
              <a:t>SSA =  5*(249.2 – 227)</a:t>
            </a:r>
            <a:r>
              <a:rPr lang="en-US" altLang="en-US" sz="1600" baseline="30000" dirty="0">
                <a:latin typeface="Arial" panose="020B0604020202020204" pitchFamily="34" charset="0"/>
              </a:rPr>
              <a:t>2</a:t>
            </a:r>
            <a:r>
              <a:rPr lang="en-US" altLang="en-US" sz="1600" dirty="0">
                <a:latin typeface="Arial" panose="020B0604020202020204" pitchFamily="34" charset="0"/>
              </a:rPr>
              <a:t> + 5*(226 – 227)</a:t>
            </a:r>
            <a:r>
              <a:rPr lang="en-US" altLang="en-US" sz="1600" baseline="30000" dirty="0">
                <a:latin typeface="Arial" panose="020B0604020202020204" pitchFamily="34" charset="0"/>
              </a:rPr>
              <a:t>2</a:t>
            </a:r>
            <a:r>
              <a:rPr lang="en-US" altLang="en-US" sz="1600" dirty="0">
                <a:latin typeface="Arial" panose="020B0604020202020204" pitchFamily="34" charset="0"/>
              </a:rPr>
              <a:t> + 5*(205.8 – 227)</a:t>
            </a:r>
            <a:r>
              <a:rPr lang="en-US" altLang="en-US" sz="1600" baseline="30000" dirty="0">
                <a:latin typeface="Arial" panose="020B0604020202020204" pitchFamily="34" charset="0"/>
              </a:rPr>
              <a:t>2</a:t>
            </a:r>
            <a:r>
              <a:rPr lang="en-US" altLang="en-US" sz="1600" dirty="0">
                <a:latin typeface="Arial" panose="020B0604020202020204" pitchFamily="34" charset="0"/>
              </a:rPr>
              <a:t>  = 4716.4</a:t>
            </a:r>
          </a:p>
        </p:txBody>
      </p:sp>
      <p:sp>
        <p:nvSpPr>
          <p:cNvPr id="30" name="Text Box 19">
            <a:extLst>
              <a:ext uri="{FF2B5EF4-FFF2-40B4-BE49-F238E27FC236}">
                <a16:creationId xmlns:a16="http://schemas.microsoft.com/office/drawing/2014/main" id="{2D05DC04-5E3A-4CF5-B38A-D80A1F151958}"/>
              </a:ext>
            </a:extLst>
          </p:cNvPr>
          <p:cNvSpPr txBox="1">
            <a:spLocks noChangeArrowheads="1"/>
          </p:cNvSpPr>
          <p:nvPr/>
        </p:nvSpPr>
        <p:spPr bwMode="auto">
          <a:xfrm>
            <a:off x="5017768" y="4213399"/>
            <a:ext cx="6998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dirty="0">
                <a:latin typeface="Arial" panose="020B0604020202020204" pitchFamily="34" charset="0"/>
              </a:rPr>
              <a:t>SSW = (254 – 249.2)</a:t>
            </a:r>
            <a:r>
              <a:rPr lang="en-US" altLang="en-US" sz="1600" baseline="30000" dirty="0">
                <a:latin typeface="Arial" panose="020B0604020202020204" pitchFamily="34" charset="0"/>
              </a:rPr>
              <a:t>2</a:t>
            </a:r>
            <a:r>
              <a:rPr lang="en-US" altLang="en-US" sz="1600" dirty="0">
                <a:latin typeface="Arial" panose="020B0604020202020204" pitchFamily="34" charset="0"/>
              </a:rPr>
              <a:t> + (263 – 249.2)</a:t>
            </a:r>
            <a:r>
              <a:rPr lang="en-US" altLang="en-US" sz="1600" baseline="30000" dirty="0">
                <a:latin typeface="Arial" panose="020B0604020202020204" pitchFamily="34" charset="0"/>
              </a:rPr>
              <a:t>2</a:t>
            </a:r>
            <a:r>
              <a:rPr lang="en-US" altLang="en-US" sz="1600" dirty="0">
                <a:latin typeface="Arial" panose="020B0604020202020204" pitchFamily="34" charset="0"/>
              </a:rPr>
              <a:t> +…+ (204 – 205.8)</a:t>
            </a:r>
            <a:r>
              <a:rPr lang="en-US" altLang="en-US" sz="1600" baseline="30000" dirty="0">
                <a:latin typeface="Arial" panose="020B0604020202020204" pitchFamily="34" charset="0"/>
              </a:rPr>
              <a:t>2</a:t>
            </a:r>
            <a:r>
              <a:rPr lang="en-US" altLang="en-US" sz="1600" dirty="0">
                <a:latin typeface="Arial" panose="020B0604020202020204" pitchFamily="34" charset="0"/>
              </a:rPr>
              <a:t> = 1119.6</a:t>
            </a:r>
          </a:p>
        </p:txBody>
      </p:sp>
      <p:sp>
        <p:nvSpPr>
          <p:cNvPr id="31" name="Text Box 20">
            <a:extLst>
              <a:ext uri="{FF2B5EF4-FFF2-40B4-BE49-F238E27FC236}">
                <a16:creationId xmlns:a16="http://schemas.microsoft.com/office/drawing/2014/main" id="{A1AA0E55-AA73-4FD3-B73C-D64B6959BA51}"/>
              </a:ext>
            </a:extLst>
          </p:cNvPr>
          <p:cNvSpPr txBox="1">
            <a:spLocks noChangeArrowheads="1"/>
          </p:cNvSpPr>
          <p:nvPr/>
        </p:nvSpPr>
        <p:spPr bwMode="auto">
          <a:xfrm>
            <a:off x="5503863" y="4819483"/>
            <a:ext cx="3060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dirty="0">
                <a:latin typeface="Arial" panose="020B0604020202020204" pitchFamily="34" charset="0"/>
              </a:rPr>
              <a:t>MSA = 4716.4 / (3-1) = 2358.2</a:t>
            </a:r>
          </a:p>
        </p:txBody>
      </p:sp>
      <p:sp>
        <p:nvSpPr>
          <p:cNvPr id="32" name="Text Box 21">
            <a:extLst>
              <a:ext uri="{FF2B5EF4-FFF2-40B4-BE49-F238E27FC236}">
                <a16:creationId xmlns:a16="http://schemas.microsoft.com/office/drawing/2014/main" id="{6AAA7B02-FBE6-475D-A486-293FEF79EF0C}"/>
              </a:ext>
            </a:extLst>
          </p:cNvPr>
          <p:cNvSpPr txBox="1">
            <a:spLocks noChangeArrowheads="1"/>
          </p:cNvSpPr>
          <p:nvPr/>
        </p:nvSpPr>
        <p:spPr bwMode="auto">
          <a:xfrm>
            <a:off x="5503863" y="5196275"/>
            <a:ext cx="3060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dirty="0">
                <a:latin typeface="Arial" panose="020B0604020202020204" pitchFamily="34" charset="0"/>
              </a:rPr>
              <a:t>MSW = 1119.6 / (15-3) = 93.3</a:t>
            </a:r>
          </a:p>
        </p:txBody>
      </p:sp>
      <p:sp>
        <p:nvSpPr>
          <p:cNvPr id="33" name="AutoShape 22">
            <a:extLst>
              <a:ext uri="{FF2B5EF4-FFF2-40B4-BE49-F238E27FC236}">
                <a16:creationId xmlns:a16="http://schemas.microsoft.com/office/drawing/2014/main" id="{520A82B3-5245-45B2-B3ED-6F69445A4357}"/>
              </a:ext>
              <a:ext uri="{C183D7F6-B498-43B3-948B-1728B52AA6E4}">
                <adec:decorative xmlns:adec="http://schemas.microsoft.com/office/drawing/2017/decorative" val="1"/>
              </a:ext>
            </a:extLst>
          </p:cNvPr>
          <p:cNvSpPr>
            <a:spLocks/>
          </p:cNvSpPr>
          <p:nvPr/>
        </p:nvSpPr>
        <p:spPr bwMode="auto">
          <a:xfrm>
            <a:off x="8598216" y="4691592"/>
            <a:ext cx="381000" cy="914400"/>
          </a:xfrm>
          <a:prstGeom prst="rightBrace">
            <a:avLst>
              <a:gd name="adj1" fmla="val 20000"/>
              <a:gd name="adj2" fmla="val 500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mc:AlternateContent xmlns:mc="http://schemas.openxmlformats.org/markup-compatibility/2006" xmlns:a14="http://schemas.microsoft.com/office/drawing/2010/main">
        <mc:Choice Requires="a14">
          <p:sp>
            <p:nvSpPr>
              <p:cNvPr id="34" name="Object 23">
                <a:extLst>
                  <a:ext uri="{FF2B5EF4-FFF2-40B4-BE49-F238E27FC236}">
                    <a16:creationId xmlns:a16="http://schemas.microsoft.com/office/drawing/2014/main" id="{DBAA18C8-B110-43FD-A1CD-2558B8F64FB7}"/>
                  </a:ext>
                </a:extLst>
              </p:cNvPr>
              <p:cNvSpPr txBox="1"/>
              <p:nvPr/>
            </p:nvSpPr>
            <p:spPr bwMode="auto">
              <a:xfrm>
                <a:off x="9141423" y="4741333"/>
                <a:ext cx="3003586" cy="814917"/>
              </a:xfrm>
              <a:prstGeom prst="rect">
                <a:avLst/>
              </a:prstGeom>
              <a:solidFill>
                <a:srgbClr val="C7DAF7"/>
              </a:solid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en-CA" sz="2400" i="0">
                          <a:solidFill>
                            <a:srgbClr val="000000"/>
                          </a:solidFill>
                          <a:latin typeface="Cambria Math" panose="02040503050406030204" pitchFamily="18" charset="0"/>
                        </a:rPr>
                        <m:t>F</m:t>
                      </m:r>
                      <m:r>
                        <a:rPr lang="en-CA" sz="2400" i="1">
                          <a:solidFill>
                            <a:srgbClr val="000000"/>
                          </a:solidFill>
                          <a:latin typeface="Cambria Math" panose="02040503050406030204" pitchFamily="18" charset="0"/>
                        </a:rPr>
                        <m:t>=</m:t>
                      </m:r>
                      <m:f>
                        <m:fPr>
                          <m:ctrlPr>
                            <a:rPr lang="en-CA" sz="2400" i="1">
                              <a:solidFill>
                                <a:srgbClr val="000000"/>
                              </a:solidFill>
                              <a:latin typeface="Cambria Math" panose="02040503050406030204" pitchFamily="18" charset="0"/>
                            </a:rPr>
                          </m:ctrlPr>
                        </m:fPr>
                        <m:num>
                          <m:r>
                            <m:rPr>
                              <m:nor/>
                            </m:rPr>
                            <a:rPr lang="en-CA" sz="2400" i="0">
                              <a:solidFill>
                                <a:srgbClr val="000000"/>
                              </a:solidFill>
                              <a:latin typeface="Cambria Math" panose="02040503050406030204" pitchFamily="18" charset="0"/>
                            </a:rPr>
                            <m:t>2358.2</m:t>
                          </m:r>
                        </m:num>
                        <m:den>
                          <m:r>
                            <m:rPr>
                              <m:nor/>
                            </m:rPr>
                            <a:rPr lang="en-CA" sz="2400" i="0">
                              <a:solidFill>
                                <a:srgbClr val="000000"/>
                              </a:solidFill>
                              <a:latin typeface="Cambria Math" panose="02040503050406030204" pitchFamily="18" charset="0"/>
                            </a:rPr>
                            <m:t>93.3</m:t>
                          </m:r>
                        </m:den>
                      </m:f>
                      <m:r>
                        <a:rPr lang="en-CA" sz="2400" i="1">
                          <a:solidFill>
                            <a:srgbClr val="000000"/>
                          </a:solidFill>
                          <a:latin typeface="Cambria Math" panose="02040503050406030204" pitchFamily="18" charset="0"/>
                        </a:rPr>
                        <m:t>=</m:t>
                      </m:r>
                      <m:r>
                        <m:rPr>
                          <m:nor/>
                        </m:rPr>
                        <a:rPr lang="en-CA" sz="2400" i="0">
                          <a:solidFill>
                            <a:srgbClr val="000000"/>
                          </a:solidFill>
                          <a:latin typeface="Cambria Math" panose="02040503050406030204" pitchFamily="18" charset="0"/>
                        </a:rPr>
                        <m:t>25.275</m:t>
                      </m:r>
                    </m:oMath>
                  </m:oMathPara>
                </a14:m>
                <a:endParaRPr lang="en-CA" sz="2400" dirty="0"/>
              </a:p>
            </p:txBody>
          </p:sp>
        </mc:Choice>
        <mc:Fallback xmlns="">
          <p:sp>
            <p:nvSpPr>
              <p:cNvPr id="34" name="Object 23">
                <a:extLst>
                  <a:ext uri="{FF2B5EF4-FFF2-40B4-BE49-F238E27FC236}">
                    <a16:creationId xmlns:a16="http://schemas.microsoft.com/office/drawing/2014/main" id="{DBAA18C8-B110-43FD-A1CD-2558B8F64FB7}"/>
                  </a:ext>
                </a:extLst>
              </p:cNvPr>
              <p:cNvSpPr txBox="1">
                <a:spLocks noRot="1" noChangeAspect="1" noMove="1" noResize="1" noEditPoints="1" noAdjustHandles="1" noChangeArrowheads="1" noChangeShapeType="1" noTextEdit="1"/>
              </p:cNvSpPr>
              <p:nvPr/>
            </p:nvSpPr>
            <p:spPr bwMode="auto">
              <a:xfrm>
                <a:off x="9141423" y="4741333"/>
                <a:ext cx="3003586" cy="814917"/>
              </a:xfrm>
              <a:prstGeom prst="rect">
                <a:avLst/>
              </a:prstGeom>
              <a:blipFill>
                <a:blip r:embed="rId6"/>
                <a:stretch>
                  <a:fillRect/>
                </a:stretch>
              </a:blipFill>
              <a:ln w="9525">
                <a:solidFill>
                  <a:schemeClr val="tx1"/>
                </a:solidFill>
                <a:miter lim="800000"/>
                <a:headEnd/>
                <a:tailEnd/>
              </a:ln>
              <a:effectLst/>
            </p:spPr>
            <p:txBody>
              <a:bodyPr/>
              <a:lstStyle/>
              <a:p>
                <a:r>
                  <a:rPr lang="en-CA">
                    <a:noFill/>
                  </a:rPr>
                  <a:t> </a:t>
                </a:r>
              </a:p>
            </p:txBody>
          </p:sp>
        </mc:Fallback>
      </mc:AlternateContent>
    </p:spTree>
    <p:extLst>
      <p:ext uri="{BB962C8B-B14F-4D97-AF65-F5344CB8AC3E}">
        <p14:creationId xmlns:p14="http://schemas.microsoft.com/office/powerpoint/2010/main" val="864682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998F-CC0F-4971-84F4-F4506E228030}"/>
              </a:ext>
            </a:extLst>
          </p:cNvPr>
          <p:cNvSpPr>
            <a:spLocks noGrp="1"/>
          </p:cNvSpPr>
          <p:nvPr>
            <p:ph type="title"/>
          </p:nvPr>
        </p:nvSpPr>
        <p:spPr/>
        <p:txBody>
          <a:bodyPr/>
          <a:lstStyle/>
          <a:p>
            <a:r>
              <a:rPr lang="en-US" dirty="0"/>
              <a:t>One-Factor ANOVA F-Test Example</a:t>
            </a:r>
            <a:endParaRPr lang="en-CA" dirty="0"/>
          </a:p>
        </p:txBody>
      </p:sp>
      <p:sp>
        <p:nvSpPr>
          <p:cNvPr id="3" name="Content Placeholder 2">
            <a:extLst>
              <a:ext uri="{FF2B5EF4-FFF2-40B4-BE49-F238E27FC236}">
                <a16:creationId xmlns:a16="http://schemas.microsoft.com/office/drawing/2014/main" id="{82C0A60B-2998-432E-AFCA-6A494DB0F59E}"/>
              </a:ext>
            </a:extLst>
          </p:cNvPr>
          <p:cNvSpPr>
            <a:spLocks noGrp="1"/>
          </p:cNvSpPr>
          <p:nvPr>
            <p:ph idx="1"/>
          </p:nvPr>
        </p:nvSpPr>
        <p:spPr>
          <a:xfrm>
            <a:off x="1097280" y="1845734"/>
            <a:ext cx="10058400" cy="1095585"/>
          </a:xfrm>
        </p:spPr>
        <p:txBody>
          <a:bodyPr/>
          <a:lstStyle/>
          <a:p>
            <a:r>
              <a:rPr lang="en-US" altLang="en-US" dirty="0"/>
              <a:t>Finally, let’s see if your F-statistic causes us to reject the null hypothesis</a:t>
            </a:r>
          </a:p>
          <a:p>
            <a:pPr lvl="1"/>
            <a:r>
              <a:rPr lang="en-US" altLang="en-US" dirty="0"/>
              <a:t>Randomly select five measurements from trials on an automated driving machine for each club</a:t>
            </a:r>
          </a:p>
          <a:p>
            <a:pPr lvl="1"/>
            <a:r>
              <a:rPr lang="en-US" altLang="en-US" dirty="0"/>
              <a:t>At the .05 significance level, is there a difference in mean distance?</a:t>
            </a:r>
          </a:p>
        </p:txBody>
      </p:sp>
      <p:sp>
        <p:nvSpPr>
          <p:cNvPr id="4" name="Footer Placeholder 3">
            <a:extLst>
              <a:ext uri="{FF2B5EF4-FFF2-40B4-BE49-F238E27FC236}">
                <a16:creationId xmlns:a16="http://schemas.microsoft.com/office/drawing/2014/main" id="{4CCE987A-FB91-47F9-A7F2-A7CA39966CCE}"/>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9E04187D-71C4-479F-8F17-2BE89725C284}"/>
              </a:ext>
            </a:extLst>
          </p:cNvPr>
          <p:cNvSpPr>
            <a:spLocks noGrp="1"/>
          </p:cNvSpPr>
          <p:nvPr>
            <p:ph type="sldNum" sz="quarter" idx="12"/>
          </p:nvPr>
        </p:nvSpPr>
        <p:spPr/>
        <p:txBody>
          <a:bodyPr/>
          <a:lstStyle/>
          <a:p>
            <a:fld id="{8A7A6979-0714-4377-B894-6BE4C2D6E202}" type="slidenum">
              <a:rPr lang="en-US" smtClean="0"/>
              <a:pPr/>
              <a:t>27</a:t>
            </a:fld>
            <a:endParaRPr lang="en-US" dirty="0"/>
          </a:p>
        </p:txBody>
      </p:sp>
      <p:grpSp>
        <p:nvGrpSpPr>
          <p:cNvPr id="6" name="Group 5">
            <a:extLst>
              <a:ext uri="{FF2B5EF4-FFF2-40B4-BE49-F238E27FC236}">
                <a16:creationId xmlns:a16="http://schemas.microsoft.com/office/drawing/2014/main" id="{926D0DDF-43E4-4D1D-A99F-2E1D0DCFEE80}"/>
              </a:ext>
              <a:ext uri="{C183D7F6-B498-43B3-948B-1728B52AA6E4}">
                <adec:decorative xmlns:adec="http://schemas.microsoft.com/office/drawing/2017/decorative" val="1"/>
              </a:ext>
            </a:extLst>
          </p:cNvPr>
          <p:cNvGrpSpPr/>
          <p:nvPr/>
        </p:nvGrpSpPr>
        <p:grpSpPr>
          <a:xfrm>
            <a:off x="1207770" y="3017520"/>
            <a:ext cx="3657600" cy="1943100"/>
            <a:chOff x="6477000" y="1828800"/>
            <a:chExt cx="3657600" cy="2362200"/>
          </a:xfrm>
        </p:grpSpPr>
        <p:sp>
          <p:nvSpPr>
            <p:cNvPr id="7" name="Rectangle 2">
              <a:extLst>
                <a:ext uri="{FF2B5EF4-FFF2-40B4-BE49-F238E27FC236}">
                  <a16:creationId xmlns:a16="http://schemas.microsoft.com/office/drawing/2014/main" id="{C05936F1-0EDB-4455-8B8B-9DBEEFF096F0}"/>
                </a:ext>
              </a:extLst>
            </p:cNvPr>
            <p:cNvSpPr>
              <a:spLocks noChangeArrowheads="1"/>
            </p:cNvSpPr>
            <p:nvPr/>
          </p:nvSpPr>
          <p:spPr bwMode="auto">
            <a:xfrm>
              <a:off x="8991600" y="1828800"/>
              <a:ext cx="1143000" cy="2362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8" name="Rectangle 3">
              <a:extLst>
                <a:ext uri="{FF2B5EF4-FFF2-40B4-BE49-F238E27FC236}">
                  <a16:creationId xmlns:a16="http://schemas.microsoft.com/office/drawing/2014/main" id="{BF56A268-B9E1-4534-9886-3232CDC048D4}"/>
                </a:ext>
              </a:extLst>
            </p:cNvPr>
            <p:cNvSpPr>
              <a:spLocks noChangeArrowheads="1"/>
            </p:cNvSpPr>
            <p:nvPr/>
          </p:nvSpPr>
          <p:spPr bwMode="auto">
            <a:xfrm>
              <a:off x="7696200" y="1828800"/>
              <a:ext cx="1295400" cy="2362200"/>
            </a:xfrm>
            <a:prstGeom prst="rect">
              <a:avLst/>
            </a:prstGeom>
            <a:solidFill>
              <a:srgbClr val="FCC98C"/>
            </a:solidFill>
            <a:ln w="9525">
              <a:solidFill>
                <a:srgbClr val="FDDCB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9" name="Rectangle 4">
              <a:extLst>
                <a:ext uri="{FF2B5EF4-FFF2-40B4-BE49-F238E27FC236}">
                  <a16:creationId xmlns:a16="http://schemas.microsoft.com/office/drawing/2014/main" id="{13DEE157-1368-4E59-9CEA-331A53461DA6}"/>
                </a:ext>
              </a:extLst>
            </p:cNvPr>
            <p:cNvSpPr>
              <a:spLocks noChangeArrowheads="1"/>
            </p:cNvSpPr>
            <p:nvPr/>
          </p:nvSpPr>
          <p:spPr bwMode="auto">
            <a:xfrm>
              <a:off x="6477000" y="1828800"/>
              <a:ext cx="1219200" cy="2362200"/>
            </a:xfrm>
            <a:prstGeom prst="rect">
              <a:avLst/>
            </a:prstGeom>
            <a:solidFill>
              <a:srgbClr val="F983C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
          <p:nvSpPr>
            <p:cNvPr id="10" name="Rectangle 7">
              <a:extLst>
                <a:ext uri="{FF2B5EF4-FFF2-40B4-BE49-F238E27FC236}">
                  <a16:creationId xmlns:a16="http://schemas.microsoft.com/office/drawing/2014/main" id="{DAEEB17A-C99E-4D73-8880-45B5CC5ABE9A}"/>
                </a:ext>
              </a:extLst>
            </p:cNvPr>
            <p:cNvSpPr>
              <a:spLocks noChangeArrowheads="1"/>
            </p:cNvSpPr>
            <p:nvPr/>
          </p:nvSpPr>
          <p:spPr bwMode="auto">
            <a:xfrm>
              <a:off x="6477000" y="1905000"/>
              <a:ext cx="3657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Font typeface="Arial" panose="020B0604020202020204" pitchFamily="34" charset="0"/>
                <a:buChar char="•"/>
                <a:tabLst>
                  <a:tab pos="465138" algn="ctr"/>
                  <a:tab pos="1595438" algn="ctr"/>
                  <a:tab pos="2679700" algn="ctr"/>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65138" algn="ctr"/>
                  <a:tab pos="1595438" algn="ctr"/>
                  <a:tab pos="2679700" algn="ctr"/>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65138" algn="ctr"/>
                  <a:tab pos="1595438" algn="ctr"/>
                  <a:tab pos="2679700" algn="ctr"/>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65138" algn="ctr"/>
                  <a:tab pos="1595438" algn="ctr"/>
                  <a:tab pos="2679700" algn="ctr"/>
                </a:tabLst>
                <a:defRPr sz="2000">
                  <a:solidFill>
                    <a:schemeClr val="tx1"/>
                  </a:solidFill>
                  <a:latin typeface="Calibri" panose="020F0502020204030204" pitchFamily="34" charset="0"/>
                </a:defRPr>
              </a:lvl9pPr>
            </a:lstStyle>
            <a:p>
              <a:pPr>
                <a:buFontTx/>
                <a:buNone/>
              </a:pPr>
              <a:r>
                <a:rPr lang="en-US" altLang="en-US" sz="1800" dirty="0"/>
                <a:t>	</a:t>
              </a:r>
              <a:r>
                <a:rPr lang="en-US" altLang="en-US" sz="1800" b="1" u="sng" dirty="0"/>
                <a:t>Club 1</a:t>
              </a:r>
              <a:r>
                <a:rPr lang="en-US" altLang="en-US" sz="1800" u="sng" dirty="0"/>
                <a:t>	</a:t>
              </a:r>
              <a:r>
                <a:rPr lang="en-US" altLang="en-US" sz="1800" dirty="0"/>
                <a:t>            </a:t>
              </a:r>
              <a:r>
                <a:rPr lang="en-US" altLang="en-US" sz="1800" b="1" u="sng" dirty="0"/>
                <a:t>Club 2</a:t>
              </a:r>
              <a:r>
                <a:rPr lang="en-US" altLang="en-US" sz="1800" b="1" dirty="0"/>
                <a:t>           </a:t>
              </a:r>
              <a:r>
                <a:rPr lang="en-US" altLang="en-US" sz="1800" b="1" u="sng" dirty="0"/>
                <a:t>Club 3</a:t>
              </a:r>
              <a:br>
                <a:rPr lang="en-US" altLang="en-US" sz="1800" dirty="0"/>
              </a:br>
              <a:r>
                <a:rPr lang="en-US" altLang="en-US" sz="1800" dirty="0"/>
                <a:t>	254	     234	       200</a:t>
              </a:r>
              <a:br>
                <a:rPr lang="en-US" altLang="en-US" sz="1800" dirty="0"/>
              </a:br>
              <a:r>
                <a:rPr lang="en-US" altLang="en-US" sz="1800" dirty="0"/>
                <a:t>	263	     218	       222</a:t>
              </a:r>
              <a:br>
                <a:rPr lang="en-US" altLang="en-US" sz="1800" dirty="0"/>
              </a:br>
              <a:r>
                <a:rPr lang="en-US" altLang="en-US" sz="1800" dirty="0"/>
                <a:t>	241	     235	       197</a:t>
              </a:r>
              <a:br>
                <a:rPr lang="en-US" altLang="en-US" sz="1800" dirty="0"/>
              </a:br>
              <a:r>
                <a:rPr lang="en-US" altLang="en-US" sz="1800" dirty="0"/>
                <a:t>	237	     227	       206</a:t>
              </a:r>
              <a:br>
                <a:rPr lang="en-US" altLang="en-US" sz="1800" dirty="0"/>
              </a:br>
              <a:r>
                <a:rPr lang="en-US" altLang="en-US" sz="1800" dirty="0"/>
                <a:t>	251	     216	       204</a:t>
              </a:r>
            </a:p>
          </p:txBody>
        </p:sp>
        <p:sp>
          <p:nvSpPr>
            <p:cNvPr id="11" name="Rectangle 10">
              <a:extLst>
                <a:ext uri="{FF2B5EF4-FFF2-40B4-BE49-F238E27FC236}">
                  <a16:creationId xmlns:a16="http://schemas.microsoft.com/office/drawing/2014/main" id="{2BD1BB4D-E39A-4040-BDA8-25AACF8D549B}"/>
                </a:ext>
              </a:extLst>
            </p:cNvPr>
            <p:cNvSpPr>
              <a:spLocks noChangeArrowheads="1"/>
            </p:cNvSpPr>
            <p:nvPr/>
          </p:nvSpPr>
          <p:spPr bwMode="auto">
            <a:xfrm>
              <a:off x="6477000" y="1828800"/>
              <a:ext cx="36576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grpSp>
      <p:pic>
        <p:nvPicPr>
          <p:cNvPr id="12" name="Picture 8" descr="j0285744">
            <a:extLst>
              <a:ext uri="{FF2B5EF4-FFF2-40B4-BE49-F238E27FC236}">
                <a16:creationId xmlns:a16="http://schemas.microsoft.com/office/drawing/2014/main" id="{F7629FA3-D819-433D-8CEA-34EE446B8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54" y="4761927"/>
            <a:ext cx="1779467" cy="188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3DB2D024-EBC4-4F2A-B448-AFE347948E49}"/>
              </a:ext>
            </a:extLst>
          </p:cNvPr>
          <p:cNvSpPr txBox="1">
            <a:spLocks/>
          </p:cNvSpPr>
          <p:nvPr/>
        </p:nvSpPr>
        <p:spPr>
          <a:xfrm>
            <a:off x="5017770" y="2857500"/>
            <a:ext cx="6873359" cy="325649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dirty="0"/>
              <a:t>Our degrees of freedom are df</a:t>
            </a:r>
            <a:r>
              <a:rPr lang="en-US" altLang="en-US" baseline="-25000" dirty="0"/>
              <a:t>1</a:t>
            </a:r>
            <a:r>
              <a:rPr lang="en-US" altLang="en-US" dirty="0"/>
              <a:t> = (3-1) = 2 &amp; df</a:t>
            </a:r>
            <a:r>
              <a:rPr lang="en-US" altLang="en-US" baseline="-25000" dirty="0"/>
              <a:t>2</a:t>
            </a:r>
            <a:r>
              <a:rPr lang="en-US" altLang="en-US" dirty="0"/>
              <a:t> = (15-3) = 12</a:t>
            </a:r>
          </a:p>
          <a:p>
            <a:r>
              <a:rPr lang="en-US" altLang="en-US" dirty="0"/>
              <a:t>From a critical values table for p=0.05, we find F</a:t>
            </a:r>
            <a:r>
              <a:rPr lang="en-US" altLang="en-US" baseline="-25000" dirty="0"/>
              <a:t>U</a:t>
            </a:r>
            <a:r>
              <a:rPr lang="en-US" altLang="en-US" dirty="0"/>
              <a:t>(2,12) = 3.89</a:t>
            </a:r>
            <a:r>
              <a:rPr lang="en-US" altLang="en-US" b="1" baseline="30000" dirty="0">
                <a:solidFill>
                  <a:schemeClr val="accent2"/>
                </a:solidFill>
              </a:rPr>
              <a:t>1</a:t>
            </a:r>
          </a:p>
        </p:txBody>
      </p:sp>
      <mc:AlternateContent xmlns:mc="http://schemas.openxmlformats.org/markup-compatibility/2006" xmlns:a14="http://schemas.microsoft.com/office/drawing/2010/main">
        <mc:Choice Requires="a14">
          <p:sp>
            <p:nvSpPr>
              <p:cNvPr id="34" name="Object 23">
                <a:extLst>
                  <a:ext uri="{FF2B5EF4-FFF2-40B4-BE49-F238E27FC236}">
                    <a16:creationId xmlns:a16="http://schemas.microsoft.com/office/drawing/2014/main" id="{DBAA18C8-B110-43FD-A1CD-2558B8F64FB7}"/>
                  </a:ext>
                </a:extLst>
              </p:cNvPr>
              <p:cNvSpPr txBox="1"/>
              <p:nvPr/>
            </p:nvSpPr>
            <p:spPr bwMode="auto">
              <a:xfrm>
                <a:off x="1555732" y="5466111"/>
                <a:ext cx="3003586" cy="814917"/>
              </a:xfrm>
              <a:prstGeom prst="rect">
                <a:avLst/>
              </a:prstGeom>
              <a:solidFill>
                <a:srgbClr val="C7DAF7"/>
              </a:solid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en-CA" sz="2400" i="0">
                          <a:solidFill>
                            <a:srgbClr val="000000"/>
                          </a:solidFill>
                          <a:latin typeface="Cambria Math" panose="02040503050406030204" pitchFamily="18" charset="0"/>
                        </a:rPr>
                        <m:t>F</m:t>
                      </m:r>
                      <m:r>
                        <a:rPr lang="en-CA" sz="2400" i="1">
                          <a:solidFill>
                            <a:srgbClr val="000000"/>
                          </a:solidFill>
                          <a:latin typeface="Cambria Math" panose="02040503050406030204" pitchFamily="18" charset="0"/>
                        </a:rPr>
                        <m:t>=</m:t>
                      </m:r>
                      <m:f>
                        <m:fPr>
                          <m:ctrlPr>
                            <a:rPr lang="en-CA" sz="2400" i="1">
                              <a:solidFill>
                                <a:srgbClr val="000000"/>
                              </a:solidFill>
                              <a:latin typeface="Cambria Math" panose="02040503050406030204" pitchFamily="18" charset="0"/>
                            </a:rPr>
                          </m:ctrlPr>
                        </m:fPr>
                        <m:num>
                          <m:r>
                            <m:rPr>
                              <m:nor/>
                            </m:rPr>
                            <a:rPr lang="en-CA" sz="2400" i="0">
                              <a:solidFill>
                                <a:srgbClr val="000000"/>
                              </a:solidFill>
                              <a:latin typeface="Cambria Math" panose="02040503050406030204" pitchFamily="18" charset="0"/>
                            </a:rPr>
                            <m:t>2358.2</m:t>
                          </m:r>
                        </m:num>
                        <m:den>
                          <m:r>
                            <m:rPr>
                              <m:nor/>
                            </m:rPr>
                            <a:rPr lang="en-CA" sz="2400" i="0">
                              <a:solidFill>
                                <a:srgbClr val="000000"/>
                              </a:solidFill>
                              <a:latin typeface="Cambria Math" panose="02040503050406030204" pitchFamily="18" charset="0"/>
                            </a:rPr>
                            <m:t>93.3</m:t>
                          </m:r>
                        </m:den>
                      </m:f>
                      <m:r>
                        <a:rPr lang="en-CA" sz="2400" i="1">
                          <a:solidFill>
                            <a:srgbClr val="000000"/>
                          </a:solidFill>
                          <a:latin typeface="Cambria Math" panose="02040503050406030204" pitchFamily="18" charset="0"/>
                        </a:rPr>
                        <m:t>=</m:t>
                      </m:r>
                      <m:r>
                        <m:rPr>
                          <m:nor/>
                        </m:rPr>
                        <a:rPr lang="en-CA" sz="2400" i="0">
                          <a:solidFill>
                            <a:srgbClr val="000000"/>
                          </a:solidFill>
                          <a:latin typeface="Cambria Math" panose="02040503050406030204" pitchFamily="18" charset="0"/>
                        </a:rPr>
                        <m:t>25.275</m:t>
                      </m:r>
                    </m:oMath>
                  </m:oMathPara>
                </a14:m>
                <a:endParaRPr lang="en-CA" sz="2400" dirty="0"/>
              </a:p>
            </p:txBody>
          </p:sp>
        </mc:Choice>
        <mc:Fallback xmlns="">
          <p:sp>
            <p:nvSpPr>
              <p:cNvPr id="34" name="Object 23">
                <a:extLst>
                  <a:ext uri="{FF2B5EF4-FFF2-40B4-BE49-F238E27FC236}">
                    <a16:creationId xmlns:a16="http://schemas.microsoft.com/office/drawing/2014/main" id="{DBAA18C8-B110-43FD-A1CD-2558B8F64FB7}"/>
                  </a:ext>
                </a:extLst>
              </p:cNvPr>
              <p:cNvSpPr txBox="1">
                <a:spLocks noRot="1" noChangeAspect="1" noMove="1" noResize="1" noEditPoints="1" noAdjustHandles="1" noChangeArrowheads="1" noChangeShapeType="1" noTextEdit="1"/>
              </p:cNvSpPr>
              <p:nvPr/>
            </p:nvSpPr>
            <p:spPr bwMode="auto">
              <a:xfrm>
                <a:off x="1555732" y="5466111"/>
                <a:ext cx="3003586" cy="814917"/>
              </a:xfrm>
              <a:prstGeom prst="rect">
                <a:avLst/>
              </a:prstGeom>
              <a:blipFill>
                <a:blip r:embed="rId4"/>
                <a:stretch>
                  <a:fillRect/>
                </a:stretch>
              </a:blipFill>
              <a:ln w="9525">
                <a:solidFill>
                  <a:schemeClr val="tx1"/>
                </a:solidFill>
                <a:miter lim="800000"/>
                <a:headEnd/>
                <a:tailEnd/>
              </a:ln>
              <a:effectLst/>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1E2A9734-F672-4B50-801F-22AA5F5B9D90}"/>
              </a:ext>
              <a:ext uri="{C183D7F6-B498-43B3-948B-1728B52AA6E4}">
                <adec:decorative xmlns:adec="http://schemas.microsoft.com/office/drawing/2017/decorative" val="1"/>
              </a:ext>
            </a:extLst>
          </p:cNvPr>
          <p:cNvGrpSpPr/>
          <p:nvPr/>
        </p:nvGrpSpPr>
        <p:grpSpPr>
          <a:xfrm>
            <a:off x="4941570" y="3724807"/>
            <a:ext cx="4648200" cy="2389186"/>
            <a:chOff x="5132070" y="3689316"/>
            <a:chExt cx="4648200" cy="2389186"/>
          </a:xfrm>
        </p:grpSpPr>
        <p:sp>
          <p:nvSpPr>
            <p:cNvPr id="37" name="Rectangle 2">
              <a:extLst>
                <a:ext uri="{FF2B5EF4-FFF2-40B4-BE49-F238E27FC236}">
                  <a16:creationId xmlns:a16="http://schemas.microsoft.com/office/drawing/2014/main" id="{267BD087-B8CC-4877-9D4C-B7DD3ED6D8D6}"/>
                </a:ext>
              </a:extLst>
            </p:cNvPr>
            <p:cNvSpPr>
              <a:spLocks noChangeArrowheads="1"/>
            </p:cNvSpPr>
            <p:nvPr/>
          </p:nvSpPr>
          <p:spPr bwMode="auto">
            <a:xfrm>
              <a:off x="8332470" y="5532402"/>
              <a:ext cx="1447800" cy="393700"/>
            </a:xfrm>
            <a:prstGeom prst="rect">
              <a:avLst/>
            </a:prstGeom>
            <a:solidFill>
              <a:srgbClr val="C7DA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2000" b="1"/>
                <a:t>F</a:t>
              </a:r>
              <a:r>
                <a:rPr lang="en-US" altLang="en-US" sz="2000" b="1" baseline="-25000">
                  <a:sym typeface="Symbol" panose="05050102010706020507" pitchFamily="18" charset="2"/>
                </a:rPr>
                <a:t> </a:t>
              </a:r>
              <a:r>
                <a:rPr lang="en-US" altLang="en-US" sz="2000" b="1"/>
                <a:t>= 25.275</a:t>
              </a:r>
            </a:p>
          </p:txBody>
        </p:sp>
        <p:sp>
          <p:nvSpPr>
            <p:cNvPr id="38" name="Freeform 9">
              <a:extLst>
                <a:ext uri="{FF2B5EF4-FFF2-40B4-BE49-F238E27FC236}">
                  <a16:creationId xmlns:a16="http://schemas.microsoft.com/office/drawing/2014/main" id="{ECCBF285-6981-4634-A082-BEE0CC2BACA2}"/>
                </a:ext>
              </a:extLst>
            </p:cNvPr>
            <p:cNvSpPr>
              <a:spLocks/>
            </p:cNvSpPr>
            <p:nvPr/>
          </p:nvSpPr>
          <p:spPr bwMode="auto">
            <a:xfrm>
              <a:off x="7030720" y="5075202"/>
              <a:ext cx="1555750" cy="223838"/>
            </a:xfrm>
            <a:custGeom>
              <a:avLst/>
              <a:gdLst>
                <a:gd name="T0" fmla="*/ 2147483646 w 980"/>
                <a:gd name="T1" fmla="*/ 2147483646 h 154"/>
                <a:gd name="T2" fmla="*/ 0 w 980"/>
                <a:gd name="T3" fmla="*/ 0 h 154"/>
                <a:gd name="T4" fmla="*/ 2147483646 w 980"/>
                <a:gd name="T5" fmla="*/ 2147483646 h 154"/>
                <a:gd name="T6" fmla="*/ 2147483646 w 980"/>
                <a:gd name="T7" fmla="*/ 2147483646 h 154"/>
                <a:gd name="T8" fmla="*/ 2147483646 w 980"/>
                <a:gd name="T9" fmla="*/ 2147483646 h 154"/>
                <a:gd name="T10" fmla="*/ 2147483646 w 980"/>
                <a:gd name="T11" fmla="*/ 2147483646 h 154"/>
                <a:gd name="T12" fmla="*/ 2147483646 w 980"/>
                <a:gd name="T13" fmla="*/ 2147483646 h 154"/>
                <a:gd name="T14" fmla="*/ 2147483646 w 980"/>
                <a:gd name="T15" fmla="*/ 2147483646 h 154"/>
                <a:gd name="T16" fmla="*/ 2147483646 w 980"/>
                <a:gd name="T17" fmla="*/ 2147483646 h 154"/>
                <a:gd name="T18" fmla="*/ 2147483646 w 980"/>
                <a:gd name="T19" fmla="*/ 2147483646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39" name="Freeform 10">
              <a:extLst>
                <a:ext uri="{FF2B5EF4-FFF2-40B4-BE49-F238E27FC236}">
                  <a16:creationId xmlns:a16="http://schemas.microsoft.com/office/drawing/2014/main" id="{9F1AAA97-154A-491A-A482-6ACAE01B95AD}"/>
                </a:ext>
              </a:extLst>
            </p:cNvPr>
            <p:cNvSpPr>
              <a:spLocks/>
            </p:cNvSpPr>
            <p:nvPr/>
          </p:nvSpPr>
          <p:spPr bwMode="auto">
            <a:xfrm>
              <a:off x="5352734" y="3689316"/>
              <a:ext cx="3513137" cy="1614487"/>
            </a:xfrm>
            <a:custGeom>
              <a:avLst/>
              <a:gdLst>
                <a:gd name="T0" fmla="*/ 0 w 3388"/>
                <a:gd name="T1" fmla="*/ 0 h 1023"/>
                <a:gd name="T2" fmla="*/ 0 w 3388"/>
                <a:gd name="T3" fmla="*/ 2147483646 h 1023"/>
                <a:gd name="T4" fmla="*/ 2147483646 w 3388"/>
                <a:gd name="T5" fmla="*/ 2147483646 h 1023"/>
                <a:gd name="T6" fmla="*/ 0 60000 65536"/>
                <a:gd name="T7" fmla="*/ 0 60000 65536"/>
                <a:gd name="T8" fmla="*/ 0 60000 65536"/>
              </a:gdLst>
              <a:ahLst/>
              <a:cxnLst>
                <a:cxn ang="T6">
                  <a:pos x="T0" y="T1"/>
                </a:cxn>
                <a:cxn ang="T7">
                  <a:pos x="T2" y="T3"/>
                </a:cxn>
                <a:cxn ang="T8">
                  <a:pos x="T4" y="T5"/>
                </a:cxn>
              </a:cxnLst>
              <a:rect l="0" t="0" r="r" b="b"/>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0" name="Rectangle 11">
              <a:extLst>
                <a:ext uri="{FF2B5EF4-FFF2-40B4-BE49-F238E27FC236}">
                  <a16:creationId xmlns:a16="http://schemas.microsoft.com/office/drawing/2014/main" id="{206C01DD-49A8-4412-9CDB-F6BE32B144CB}"/>
                </a:ext>
              </a:extLst>
            </p:cNvPr>
            <p:cNvSpPr>
              <a:spLocks noChangeArrowheads="1"/>
            </p:cNvSpPr>
            <p:nvPr/>
          </p:nvSpPr>
          <p:spPr bwMode="auto">
            <a:xfrm>
              <a:off x="5132070" y="5075203"/>
              <a:ext cx="4572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t>0</a:t>
              </a:r>
              <a:r>
                <a:rPr lang="en-US" altLang="en-US" sz="3600" b="1"/>
                <a:t> </a:t>
              </a:r>
            </a:p>
          </p:txBody>
        </p:sp>
        <p:sp>
          <p:nvSpPr>
            <p:cNvPr id="41" name="Line 12">
              <a:extLst>
                <a:ext uri="{FF2B5EF4-FFF2-40B4-BE49-F238E27FC236}">
                  <a16:creationId xmlns:a16="http://schemas.microsoft.com/office/drawing/2014/main" id="{FFF3488C-A7E9-4356-B522-8E080D9100C2}"/>
                </a:ext>
              </a:extLst>
            </p:cNvPr>
            <p:cNvSpPr>
              <a:spLocks noChangeShapeType="1"/>
            </p:cNvSpPr>
            <p:nvPr/>
          </p:nvSpPr>
          <p:spPr bwMode="auto">
            <a:xfrm>
              <a:off x="5495609" y="4008402"/>
              <a:ext cx="3175"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42" name="Freeform 13">
              <a:extLst>
                <a:ext uri="{FF2B5EF4-FFF2-40B4-BE49-F238E27FC236}">
                  <a16:creationId xmlns:a16="http://schemas.microsoft.com/office/drawing/2014/main" id="{BFA5F75E-E270-4AAD-9E7D-D79A4D84A1DF}"/>
                </a:ext>
              </a:extLst>
            </p:cNvPr>
            <p:cNvSpPr>
              <a:spLocks/>
            </p:cNvSpPr>
            <p:nvPr/>
          </p:nvSpPr>
          <p:spPr bwMode="auto">
            <a:xfrm>
              <a:off x="5360670" y="3932202"/>
              <a:ext cx="3429000" cy="1392238"/>
            </a:xfrm>
            <a:custGeom>
              <a:avLst/>
              <a:gdLst>
                <a:gd name="T0" fmla="*/ 0 w 3492"/>
                <a:gd name="T1" fmla="*/ 2147483646 h 1021"/>
                <a:gd name="T2" fmla="*/ 2147483646 w 3492"/>
                <a:gd name="T3" fmla="*/ 2147483646 h 1021"/>
                <a:gd name="T4" fmla="*/ 2147483646 w 3492"/>
                <a:gd name="T5" fmla="*/ 2147483646 h 1021"/>
                <a:gd name="T6" fmla="*/ 2147483646 w 3492"/>
                <a:gd name="T7" fmla="*/ 2147483646 h 1021"/>
                <a:gd name="T8" fmla="*/ 2147483646 w 3492"/>
                <a:gd name="T9" fmla="*/ 2147483646 h 10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43" name="Line 14">
              <a:extLst>
                <a:ext uri="{FF2B5EF4-FFF2-40B4-BE49-F238E27FC236}">
                  <a16:creationId xmlns:a16="http://schemas.microsoft.com/office/drawing/2014/main" id="{798FEB1A-C28E-483E-BA86-8DD41F490579}"/>
                </a:ext>
              </a:extLst>
            </p:cNvPr>
            <p:cNvSpPr>
              <a:spLocks noChangeShapeType="1"/>
            </p:cNvSpPr>
            <p:nvPr/>
          </p:nvSpPr>
          <p:spPr bwMode="auto">
            <a:xfrm>
              <a:off x="7037070" y="5075202"/>
              <a:ext cx="1588" cy="22860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44" name="Line 15">
              <a:extLst>
                <a:ext uri="{FF2B5EF4-FFF2-40B4-BE49-F238E27FC236}">
                  <a16:creationId xmlns:a16="http://schemas.microsoft.com/office/drawing/2014/main" id="{FD901C0C-45E6-4852-A27B-6BC6DE38B883}"/>
                </a:ext>
              </a:extLst>
            </p:cNvPr>
            <p:cNvSpPr>
              <a:spLocks noChangeShapeType="1"/>
            </p:cNvSpPr>
            <p:nvPr/>
          </p:nvSpPr>
          <p:spPr bwMode="auto">
            <a:xfrm flipH="1">
              <a:off x="7341870" y="4846602"/>
              <a:ext cx="2286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45" name="Text Box 16">
              <a:extLst>
                <a:ext uri="{FF2B5EF4-FFF2-40B4-BE49-F238E27FC236}">
                  <a16:creationId xmlns:a16="http://schemas.microsoft.com/office/drawing/2014/main" id="{795F03CF-E377-4F25-8772-8AF057A5D3F8}"/>
                </a:ext>
              </a:extLst>
            </p:cNvPr>
            <p:cNvSpPr txBox="1">
              <a:spLocks noChangeArrowheads="1"/>
            </p:cNvSpPr>
            <p:nvPr/>
          </p:nvSpPr>
          <p:spPr bwMode="auto">
            <a:xfrm>
              <a:off x="7265670" y="4541803"/>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a:latin typeface="Arial" panose="020B0604020202020204" pitchFamily="34" charset="0"/>
                  <a:sym typeface="Symbol" panose="05050102010706020507" pitchFamily="18" charset="2"/>
                </a:rPr>
                <a:t> = .05</a:t>
              </a:r>
              <a:endParaRPr lang="en-US" altLang="en-US" sz="2000" baseline="-25000">
                <a:latin typeface="Arial" panose="020B0604020202020204" pitchFamily="34" charset="0"/>
                <a:sym typeface="Symbol" panose="05050102010706020507" pitchFamily="18" charset="2"/>
              </a:endParaRPr>
            </a:p>
          </p:txBody>
        </p:sp>
        <p:sp>
          <p:nvSpPr>
            <p:cNvPr id="46" name="Rectangle 17">
              <a:extLst>
                <a:ext uri="{FF2B5EF4-FFF2-40B4-BE49-F238E27FC236}">
                  <a16:creationId xmlns:a16="http://schemas.microsoft.com/office/drawing/2014/main" id="{9068E480-6161-4FC8-807A-01F161BD2E7F}"/>
                </a:ext>
              </a:extLst>
            </p:cNvPr>
            <p:cNvSpPr>
              <a:spLocks noChangeArrowheads="1"/>
            </p:cNvSpPr>
            <p:nvPr/>
          </p:nvSpPr>
          <p:spPr bwMode="auto">
            <a:xfrm>
              <a:off x="6579870" y="5684802"/>
              <a:ext cx="1524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2000" b="1">
                  <a:solidFill>
                    <a:schemeClr val="hlink"/>
                  </a:solidFill>
                </a:rPr>
                <a:t>F</a:t>
              </a:r>
              <a:r>
                <a:rPr lang="en-US" altLang="en-US" sz="2000" b="1" baseline="-25000">
                  <a:solidFill>
                    <a:schemeClr val="hlink"/>
                  </a:solidFill>
                  <a:sym typeface="Symbol" panose="05050102010706020507" pitchFamily="18" charset="2"/>
                </a:rPr>
                <a:t>U </a:t>
              </a:r>
              <a:r>
                <a:rPr lang="en-US" altLang="en-US" sz="2000" b="1">
                  <a:solidFill>
                    <a:schemeClr val="hlink"/>
                  </a:solidFill>
                </a:rPr>
                <a:t>= 3.89</a:t>
              </a:r>
            </a:p>
          </p:txBody>
        </p:sp>
        <p:sp>
          <p:nvSpPr>
            <p:cNvPr id="47" name="Line 18">
              <a:extLst>
                <a:ext uri="{FF2B5EF4-FFF2-40B4-BE49-F238E27FC236}">
                  <a16:creationId xmlns:a16="http://schemas.microsoft.com/office/drawing/2014/main" id="{251CBD80-D3E9-4B0F-B3AE-4130798D2197}"/>
                </a:ext>
              </a:extLst>
            </p:cNvPr>
            <p:cNvSpPr>
              <a:spLocks noChangeShapeType="1"/>
            </p:cNvSpPr>
            <p:nvPr/>
          </p:nvSpPr>
          <p:spPr bwMode="auto">
            <a:xfrm flipV="1">
              <a:off x="7037070" y="5303802"/>
              <a:ext cx="0" cy="45720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48" name="Line 19">
              <a:extLst>
                <a:ext uri="{FF2B5EF4-FFF2-40B4-BE49-F238E27FC236}">
                  <a16:creationId xmlns:a16="http://schemas.microsoft.com/office/drawing/2014/main" id="{9F8639F0-78EA-4FDD-B66F-701353D5CCCD}"/>
                </a:ext>
              </a:extLst>
            </p:cNvPr>
            <p:cNvSpPr>
              <a:spLocks noChangeShapeType="1"/>
            </p:cNvSpPr>
            <p:nvPr/>
          </p:nvSpPr>
          <p:spPr bwMode="auto">
            <a:xfrm flipH="1">
              <a:off x="5436870" y="5532402"/>
              <a:ext cx="16002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49" name="Line 20">
              <a:extLst>
                <a:ext uri="{FF2B5EF4-FFF2-40B4-BE49-F238E27FC236}">
                  <a16:creationId xmlns:a16="http://schemas.microsoft.com/office/drawing/2014/main" id="{7F44FE57-21D6-4C14-99D9-A4B48043583D}"/>
                </a:ext>
              </a:extLst>
            </p:cNvPr>
            <p:cNvSpPr>
              <a:spLocks noChangeShapeType="1"/>
            </p:cNvSpPr>
            <p:nvPr/>
          </p:nvSpPr>
          <p:spPr bwMode="auto">
            <a:xfrm flipH="1">
              <a:off x="7037070" y="5532402"/>
              <a:ext cx="15240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CA"/>
            </a:p>
          </p:txBody>
        </p:sp>
        <p:sp>
          <p:nvSpPr>
            <p:cNvPr id="50" name="Rectangle 21">
              <a:extLst>
                <a:ext uri="{FF2B5EF4-FFF2-40B4-BE49-F238E27FC236}">
                  <a16:creationId xmlns:a16="http://schemas.microsoft.com/office/drawing/2014/main" id="{E65A9C29-AA00-498F-8388-C1B5B03DDB0D}"/>
                </a:ext>
              </a:extLst>
            </p:cNvPr>
            <p:cNvSpPr>
              <a:spLocks noChangeArrowheads="1"/>
            </p:cNvSpPr>
            <p:nvPr/>
          </p:nvSpPr>
          <p:spPr bwMode="auto">
            <a:xfrm>
              <a:off x="7341870" y="5456202"/>
              <a:ext cx="99060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t>Reject H</a:t>
              </a:r>
              <a:r>
                <a:rPr lang="en-US" altLang="en-US" sz="1400" baseline="-25000" dirty="0"/>
                <a:t>0</a:t>
              </a:r>
            </a:p>
          </p:txBody>
        </p:sp>
        <p:sp>
          <p:nvSpPr>
            <p:cNvPr id="51" name="Rectangle 22">
              <a:extLst>
                <a:ext uri="{FF2B5EF4-FFF2-40B4-BE49-F238E27FC236}">
                  <a16:creationId xmlns:a16="http://schemas.microsoft.com/office/drawing/2014/main" id="{C0CFCA77-B779-460B-8CE9-D82B5F525225}"/>
                </a:ext>
              </a:extLst>
            </p:cNvPr>
            <p:cNvSpPr>
              <a:spLocks noChangeArrowheads="1"/>
            </p:cNvSpPr>
            <p:nvPr/>
          </p:nvSpPr>
          <p:spPr bwMode="auto">
            <a:xfrm>
              <a:off x="5741670" y="5456203"/>
              <a:ext cx="914400" cy="49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t>Do not </a:t>
              </a:r>
            </a:p>
            <a:p>
              <a:pPr>
                <a:lnSpc>
                  <a:spcPct val="20000"/>
                </a:lnSpc>
                <a:spcBef>
                  <a:spcPct val="50000"/>
                </a:spcBef>
                <a:buFontTx/>
                <a:buNone/>
              </a:pPr>
              <a:r>
                <a:rPr lang="en-US" altLang="en-US" sz="1400" dirty="0"/>
                <a:t>reject H</a:t>
              </a:r>
              <a:r>
                <a:rPr lang="en-US" altLang="en-US" sz="1400" baseline="-25000" dirty="0"/>
                <a:t>0</a:t>
              </a:r>
            </a:p>
          </p:txBody>
        </p:sp>
        <p:sp>
          <p:nvSpPr>
            <p:cNvPr id="52" name="Line 26">
              <a:extLst>
                <a:ext uri="{FF2B5EF4-FFF2-40B4-BE49-F238E27FC236}">
                  <a16:creationId xmlns:a16="http://schemas.microsoft.com/office/drawing/2014/main" id="{4BEBDC2C-6B84-4D14-8C96-C8A4B4493774}"/>
                </a:ext>
              </a:extLst>
            </p:cNvPr>
            <p:cNvSpPr>
              <a:spLocks noChangeShapeType="1"/>
            </p:cNvSpPr>
            <p:nvPr/>
          </p:nvSpPr>
          <p:spPr bwMode="auto">
            <a:xfrm flipV="1">
              <a:off x="8789670" y="5303802"/>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sp>
        <p:nvSpPr>
          <p:cNvPr id="55" name="Rectangle 7">
            <a:extLst>
              <a:ext uri="{FF2B5EF4-FFF2-40B4-BE49-F238E27FC236}">
                <a16:creationId xmlns:a16="http://schemas.microsoft.com/office/drawing/2014/main" id="{FD1039F9-0D2E-4FB1-936B-6B620DE47279}"/>
              </a:ext>
            </a:extLst>
          </p:cNvPr>
          <p:cNvSpPr>
            <a:spLocks noChangeArrowheads="1"/>
          </p:cNvSpPr>
          <p:nvPr/>
        </p:nvSpPr>
        <p:spPr bwMode="auto">
          <a:xfrm>
            <a:off x="8636158" y="4020789"/>
            <a:ext cx="3154366" cy="528638"/>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2800" dirty="0"/>
              <a:t>Reject H</a:t>
            </a:r>
            <a:r>
              <a:rPr lang="en-US" altLang="en-US" sz="2800" baseline="-25000" dirty="0"/>
              <a:t>0</a:t>
            </a:r>
            <a:r>
              <a:rPr lang="en-US" altLang="en-US" sz="2800" dirty="0"/>
              <a:t> at </a:t>
            </a:r>
            <a:r>
              <a:rPr lang="en-US" altLang="en-US" sz="2800" b="1" dirty="0">
                <a:latin typeface="Symbol" panose="05050102010706020507" pitchFamily="18" charset="2"/>
              </a:rPr>
              <a:t></a:t>
            </a:r>
            <a:r>
              <a:rPr lang="en-US" altLang="en-US" sz="2800" dirty="0"/>
              <a:t> = 0.05</a:t>
            </a:r>
          </a:p>
        </p:txBody>
      </p:sp>
      <p:sp>
        <p:nvSpPr>
          <p:cNvPr id="56" name="Rectangle 8">
            <a:extLst>
              <a:ext uri="{FF2B5EF4-FFF2-40B4-BE49-F238E27FC236}">
                <a16:creationId xmlns:a16="http://schemas.microsoft.com/office/drawing/2014/main" id="{5B8514BB-5A3E-47C3-A947-1D7B53B39F9E}"/>
              </a:ext>
            </a:extLst>
          </p:cNvPr>
          <p:cNvSpPr>
            <a:spLocks noChangeArrowheads="1"/>
          </p:cNvSpPr>
          <p:nvPr/>
        </p:nvSpPr>
        <p:spPr bwMode="auto">
          <a:xfrm>
            <a:off x="8636157" y="4597259"/>
            <a:ext cx="3154364"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600" i="1" dirty="0"/>
              <a:t>There is evidence that at least one  </a:t>
            </a:r>
            <a:r>
              <a:rPr lang="el-GR" altLang="en-US" sz="1600" i="1" dirty="0"/>
              <a:t>μ</a:t>
            </a:r>
            <a:r>
              <a:rPr lang="en-US" altLang="en-US" sz="1600" i="1" baseline="-25000" dirty="0" err="1"/>
              <a:t>i</a:t>
            </a:r>
            <a:r>
              <a:rPr lang="en-US" altLang="en-US" sz="1600" i="1" baseline="-25000" dirty="0"/>
              <a:t> </a:t>
            </a:r>
            <a:r>
              <a:rPr lang="en-US" altLang="en-US" sz="1600" i="1" dirty="0"/>
              <a:t> differs from the rest!</a:t>
            </a:r>
          </a:p>
        </p:txBody>
      </p:sp>
      <p:sp>
        <p:nvSpPr>
          <p:cNvPr id="36" name="AutoShape 40">
            <a:extLst>
              <a:ext uri="{FF2B5EF4-FFF2-40B4-BE49-F238E27FC236}">
                <a16:creationId xmlns:a16="http://schemas.microsoft.com/office/drawing/2014/main" id="{60BD2739-34C1-48B8-9432-ADE486526750}"/>
              </a:ext>
              <a:ext uri="{C183D7F6-B498-43B3-948B-1728B52AA6E4}">
                <adec:decorative xmlns:adec="http://schemas.microsoft.com/office/drawing/2017/decorative" val="1"/>
              </a:ext>
            </a:extLst>
          </p:cNvPr>
          <p:cNvSpPr>
            <a:spLocks noChangeArrowheads="1"/>
          </p:cNvSpPr>
          <p:nvPr/>
        </p:nvSpPr>
        <p:spPr bwMode="auto">
          <a:xfrm>
            <a:off x="3047999" y="4882092"/>
            <a:ext cx="152400" cy="533400"/>
          </a:xfrm>
          <a:prstGeom prst="downArrow">
            <a:avLst>
              <a:gd name="adj1" fmla="val 50000"/>
              <a:gd name="adj2" fmla="val 875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773251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89384-94EF-479F-B3CA-2E3E60D6BAA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97280" y="1995862"/>
            <a:ext cx="10103439" cy="2333010"/>
          </a:xfrm>
          <a:prstGeom prst="rect">
            <a:avLst/>
          </a:prstGeom>
        </p:spPr>
      </p:pic>
      <p:sp>
        <p:nvSpPr>
          <p:cNvPr id="46082" name="Rectangle 2">
            <a:extLst>
              <a:ext uri="{FF2B5EF4-FFF2-40B4-BE49-F238E27FC236}">
                <a16:creationId xmlns:a16="http://schemas.microsoft.com/office/drawing/2014/main" id="{05D71449-2DDC-4C41-B83A-47E0CEB586EF}"/>
              </a:ext>
            </a:extLst>
          </p:cNvPr>
          <p:cNvSpPr>
            <a:spLocks noGrp="1" noChangeArrowheads="1"/>
          </p:cNvSpPr>
          <p:nvPr>
            <p:ph type="title"/>
          </p:nvPr>
        </p:nvSpPr>
        <p:spPr/>
        <p:txBody>
          <a:bodyPr/>
          <a:lstStyle/>
          <a:p>
            <a:r>
              <a:rPr lang="en-US" altLang="en-US" dirty="0"/>
              <a:t>Excel ANOVA Output</a:t>
            </a:r>
            <a:endParaRPr lang="en-US" altLang="en-US" b="1" baseline="30000" dirty="0">
              <a:solidFill>
                <a:schemeClr val="accent2"/>
              </a:solidFill>
            </a:endParaRPr>
          </a:p>
        </p:txBody>
      </p:sp>
      <p:sp>
        <p:nvSpPr>
          <p:cNvPr id="2" name="Footer Placeholder 1">
            <a:extLst>
              <a:ext uri="{FF2B5EF4-FFF2-40B4-BE49-F238E27FC236}">
                <a16:creationId xmlns:a16="http://schemas.microsoft.com/office/drawing/2014/main" id="{6C4CD99E-BC5D-494A-96F8-C4CBF8104189}"/>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85F85F2A-45D4-4DAE-A54F-AC83EEEF3612}"/>
              </a:ext>
            </a:extLst>
          </p:cNvPr>
          <p:cNvSpPr>
            <a:spLocks noGrp="1"/>
          </p:cNvSpPr>
          <p:nvPr>
            <p:ph type="sldNum" sz="quarter" idx="12"/>
          </p:nvPr>
        </p:nvSpPr>
        <p:spPr/>
        <p:txBody>
          <a:bodyPr/>
          <a:lstStyle/>
          <a:p>
            <a:fld id="{8A7A6979-0714-4377-B894-6BE4C2D6E202}" type="slidenum">
              <a:rPr lang="en-US" smtClean="0"/>
              <a:pPr/>
              <a:t>28</a:t>
            </a:fld>
            <a:endParaRPr lang="en-US" dirty="0"/>
          </a:p>
        </p:txBody>
      </p:sp>
      <p:grpSp>
        <p:nvGrpSpPr>
          <p:cNvPr id="48132" name="Group 4">
            <a:extLst>
              <a:ext uri="{FF2B5EF4-FFF2-40B4-BE49-F238E27FC236}">
                <a16:creationId xmlns:a16="http://schemas.microsoft.com/office/drawing/2014/main" id="{74FAC6A8-E2F3-4968-8139-1850F01CA703}"/>
              </a:ext>
              <a:ext uri="{C183D7F6-B498-43B3-948B-1728B52AA6E4}">
                <adec:decorative xmlns:adec="http://schemas.microsoft.com/office/drawing/2017/decorative" val="1"/>
              </a:ext>
            </a:extLst>
          </p:cNvPr>
          <p:cNvGrpSpPr>
            <a:grpSpLocks/>
          </p:cNvGrpSpPr>
          <p:nvPr/>
        </p:nvGrpSpPr>
        <p:grpSpPr bwMode="auto">
          <a:xfrm>
            <a:off x="1189181" y="2971577"/>
            <a:ext cx="3825875" cy="1976438"/>
            <a:chOff x="422" y="2271"/>
            <a:chExt cx="2410" cy="1245"/>
          </a:xfrm>
        </p:grpSpPr>
        <p:sp>
          <p:nvSpPr>
            <p:cNvPr id="46093" name="Text Box 5">
              <a:extLst>
                <a:ext uri="{FF2B5EF4-FFF2-40B4-BE49-F238E27FC236}">
                  <a16:creationId xmlns:a16="http://schemas.microsoft.com/office/drawing/2014/main" id="{A7D1DD69-3CAA-4A2E-9DDA-404A6F7BD72F}"/>
                </a:ext>
              </a:extLst>
            </p:cNvPr>
            <p:cNvSpPr txBox="1">
              <a:spLocks noChangeArrowheads="1"/>
            </p:cNvSpPr>
            <p:nvPr/>
          </p:nvSpPr>
          <p:spPr bwMode="auto">
            <a:xfrm>
              <a:off x="422" y="3264"/>
              <a:ext cx="1632" cy="252"/>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solidFill>
                    <a:schemeClr val="hlink"/>
                  </a:solidFill>
                </a:rPr>
                <a:t># of groups minus 1</a:t>
              </a:r>
            </a:p>
          </p:txBody>
        </p:sp>
        <p:sp>
          <p:nvSpPr>
            <p:cNvPr id="46094" name="Line 6">
              <a:extLst>
                <a:ext uri="{FF2B5EF4-FFF2-40B4-BE49-F238E27FC236}">
                  <a16:creationId xmlns:a16="http://schemas.microsoft.com/office/drawing/2014/main" id="{64F03229-980E-4619-92E8-D36E51E3CF19}"/>
                </a:ext>
              </a:extLst>
            </p:cNvPr>
            <p:cNvSpPr>
              <a:spLocks noChangeShapeType="1"/>
            </p:cNvSpPr>
            <p:nvPr/>
          </p:nvSpPr>
          <p:spPr bwMode="auto">
            <a:xfrm flipV="1">
              <a:off x="1200" y="2271"/>
              <a:ext cx="1632" cy="993"/>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48136" name="Group 8">
            <a:extLst>
              <a:ext uri="{FF2B5EF4-FFF2-40B4-BE49-F238E27FC236}">
                <a16:creationId xmlns:a16="http://schemas.microsoft.com/office/drawing/2014/main" id="{47DF48A8-CE2B-4068-8D9D-6A30211842A3}"/>
              </a:ext>
              <a:ext uri="{C183D7F6-B498-43B3-948B-1728B52AA6E4}">
                <adec:decorative xmlns:adec="http://schemas.microsoft.com/office/drawing/2017/decorative" val="1"/>
              </a:ext>
            </a:extLst>
          </p:cNvPr>
          <p:cNvGrpSpPr>
            <a:grpSpLocks/>
          </p:cNvGrpSpPr>
          <p:nvPr/>
        </p:nvGrpSpPr>
        <p:grpSpPr bwMode="auto">
          <a:xfrm>
            <a:off x="5253192" y="3203498"/>
            <a:ext cx="5227638" cy="2284413"/>
            <a:chOff x="3186" y="2100"/>
            <a:chExt cx="3293" cy="1439"/>
          </a:xfrm>
        </p:grpSpPr>
        <p:sp>
          <p:nvSpPr>
            <p:cNvPr id="46091" name="Text Box 9">
              <a:extLst>
                <a:ext uri="{FF2B5EF4-FFF2-40B4-BE49-F238E27FC236}">
                  <a16:creationId xmlns:a16="http://schemas.microsoft.com/office/drawing/2014/main" id="{4971173B-C694-47EC-BE7F-1E244C9903A2}"/>
                </a:ext>
              </a:extLst>
            </p:cNvPr>
            <p:cNvSpPr txBox="1">
              <a:spLocks noChangeArrowheads="1"/>
            </p:cNvSpPr>
            <p:nvPr/>
          </p:nvSpPr>
          <p:spPr bwMode="auto">
            <a:xfrm>
              <a:off x="3609" y="3093"/>
              <a:ext cx="2870" cy="446"/>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solidFill>
                    <a:schemeClr val="hlink"/>
                  </a:solidFill>
                </a:rPr>
                <a:t># of data values minus # of groups</a:t>
              </a:r>
            </a:p>
            <a:p>
              <a:pPr eaLnBrk="1" hangingPunct="1">
                <a:spcBef>
                  <a:spcPct val="0"/>
                </a:spcBef>
                <a:buFontTx/>
                <a:buNone/>
              </a:pPr>
              <a:r>
                <a:rPr lang="en-US" altLang="en-US" sz="2000" dirty="0">
                  <a:solidFill>
                    <a:schemeClr val="hlink"/>
                  </a:solidFill>
                </a:rPr>
                <a:t>(equals df for each group added together)</a:t>
              </a:r>
            </a:p>
          </p:txBody>
        </p:sp>
        <p:sp>
          <p:nvSpPr>
            <p:cNvPr id="46092" name="Line 10">
              <a:extLst>
                <a:ext uri="{FF2B5EF4-FFF2-40B4-BE49-F238E27FC236}">
                  <a16:creationId xmlns:a16="http://schemas.microsoft.com/office/drawing/2014/main" id="{0DF05EBE-1EC1-4A1B-BAC8-C18D615CCE51}"/>
                </a:ext>
              </a:extLst>
            </p:cNvPr>
            <p:cNvSpPr>
              <a:spLocks noChangeShapeType="1"/>
            </p:cNvSpPr>
            <p:nvPr/>
          </p:nvSpPr>
          <p:spPr bwMode="auto">
            <a:xfrm flipH="1" flipV="1">
              <a:off x="3186" y="2100"/>
              <a:ext cx="1240" cy="993"/>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grpSp>
        <p:nvGrpSpPr>
          <p:cNvPr id="48139" name="Group 11">
            <a:extLst>
              <a:ext uri="{FF2B5EF4-FFF2-40B4-BE49-F238E27FC236}">
                <a16:creationId xmlns:a16="http://schemas.microsoft.com/office/drawing/2014/main" id="{684306D6-BE75-44B0-BCBC-19D697220FE9}"/>
              </a:ext>
              <a:ext uri="{C183D7F6-B498-43B3-948B-1728B52AA6E4}">
                <adec:decorative xmlns:adec="http://schemas.microsoft.com/office/drawing/2017/decorative" val="1"/>
              </a:ext>
            </a:extLst>
          </p:cNvPr>
          <p:cNvGrpSpPr>
            <a:grpSpLocks/>
          </p:cNvGrpSpPr>
          <p:nvPr/>
        </p:nvGrpSpPr>
        <p:grpSpPr bwMode="auto">
          <a:xfrm>
            <a:off x="1992467" y="4136850"/>
            <a:ext cx="2928938" cy="1900238"/>
            <a:chOff x="912" y="2897"/>
            <a:chExt cx="1845" cy="1197"/>
          </a:xfrm>
        </p:grpSpPr>
        <p:sp>
          <p:nvSpPr>
            <p:cNvPr id="46089" name="Text Box 12">
              <a:extLst>
                <a:ext uri="{FF2B5EF4-FFF2-40B4-BE49-F238E27FC236}">
                  <a16:creationId xmlns:a16="http://schemas.microsoft.com/office/drawing/2014/main" id="{D3B4FC36-8862-4A91-AF81-11D0B74689C1}"/>
                </a:ext>
              </a:extLst>
            </p:cNvPr>
            <p:cNvSpPr txBox="1">
              <a:spLocks noChangeArrowheads="1"/>
            </p:cNvSpPr>
            <p:nvPr/>
          </p:nvSpPr>
          <p:spPr bwMode="auto">
            <a:xfrm>
              <a:off x="912" y="3648"/>
              <a:ext cx="1845" cy="446"/>
            </a:xfrm>
            <a:prstGeom prst="rect">
              <a:avLst/>
            </a:prstGeom>
            <a:noFill/>
            <a:ln w="127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solidFill>
                    <a:schemeClr val="hlink"/>
                  </a:solidFill>
                </a:rPr>
                <a:t># of individuals minus 1</a:t>
              </a:r>
            </a:p>
            <a:p>
              <a:pPr eaLnBrk="1" hangingPunct="1">
                <a:spcBef>
                  <a:spcPct val="0"/>
                </a:spcBef>
                <a:buFontTx/>
                <a:buNone/>
              </a:pPr>
              <a:r>
                <a:rPr lang="en-US" altLang="en-US" sz="2000" dirty="0">
                  <a:solidFill>
                    <a:schemeClr val="hlink"/>
                  </a:solidFill>
                </a:rPr>
                <a:t>(just like other situations)</a:t>
              </a:r>
            </a:p>
          </p:txBody>
        </p:sp>
        <p:sp>
          <p:nvSpPr>
            <p:cNvPr id="46090" name="Line 13">
              <a:extLst>
                <a:ext uri="{FF2B5EF4-FFF2-40B4-BE49-F238E27FC236}">
                  <a16:creationId xmlns:a16="http://schemas.microsoft.com/office/drawing/2014/main" id="{8649D76C-CBB0-4BA4-94FA-5CEF1D2C5F38}"/>
                </a:ext>
              </a:extLst>
            </p:cNvPr>
            <p:cNvSpPr>
              <a:spLocks noChangeShapeType="1"/>
            </p:cNvSpPr>
            <p:nvPr/>
          </p:nvSpPr>
          <p:spPr bwMode="auto">
            <a:xfrm flipV="1">
              <a:off x="2112" y="2897"/>
              <a:ext cx="645" cy="751"/>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sp>
        <p:nvSpPr>
          <p:cNvPr id="14" name="Oval 13">
            <a:extLst>
              <a:ext uri="{FF2B5EF4-FFF2-40B4-BE49-F238E27FC236}">
                <a16:creationId xmlns:a16="http://schemas.microsoft.com/office/drawing/2014/main" id="{A5D75FFC-084E-4936-9B28-8883178FDD54}"/>
              </a:ext>
              <a:ext uri="{C183D7F6-B498-43B3-948B-1728B52AA6E4}">
                <adec:decorative xmlns:adec="http://schemas.microsoft.com/office/drawing/2017/decorative" val="1"/>
              </a:ext>
            </a:extLst>
          </p:cNvPr>
          <p:cNvSpPr/>
          <p:nvPr/>
        </p:nvSpPr>
        <p:spPr>
          <a:xfrm>
            <a:off x="7996606" y="2716526"/>
            <a:ext cx="1692006" cy="491728"/>
          </a:xfrm>
          <a:prstGeom prst="ellipse">
            <a:avLst/>
          </a:prstGeom>
          <a:solidFill>
            <a:srgbClr val="FFFF00">
              <a:alpha val="27843"/>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1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1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91C0831-6B92-4C23-A799-9A4791921215}"/>
              </a:ext>
            </a:extLst>
          </p:cNvPr>
          <p:cNvSpPr>
            <a:spLocks noGrp="1" noChangeArrowheads="1"/>
          </p:cNvSpPr>
          <p:nvPr>
            <p:ph type="title"/>
          </p:nvPr>
        </p:nvSpPr>
        <p:spPr/>
        <p:txBody>
          <a:bodyPr/>
          <a:lstStyle/>
          <a:p>
            <a:r>
              <a:rPr lang="en-US" dirty="0"/>
              <a:t>Computing ANOVA F-statistics in Excel</a:t>
            </a:r>
            <a:r>
              <a:rPr lang="en-US" b="1" baseline="30000" dirty="0">
                <a:solidFill>
                  <a:schemeClr val="accent2"/>
                </a:solidFill>
              </a:rPr>
              <a:t>1</a:t>
            </a:r>
          </a:p>
        </p:txBody>
      </p:sp>
      <p:sp>
        <p:nvSpPr>
          <p:cNvPr id="2" name="Footer Placeholder 1">
            <a:extLst>
              <a:ext uri="{FF2B5EF4-FFF2-40B4-BE49-F238E27FC236}">
                <a16:creationId xmlns:a16="http://schemas.microsoft.com/office/drawing/2014/main" id="{050AF6F1-4D7A-4C6C-B3AC-2AC4A0196BDB}"/>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0375858E-5547-40C6-8D7A-EAD4AB5CDB5C}"/>
              </a:ext>
            </a:extLst>
          </p:cNvPr>
          <p:cNvSpPr>
            <a:spLocks noGrp="1"/>
          </p:cNvSpPr>
          <p:nvPr>
            <p:ph type="sldNum" sz="quarter" idx="12"/>
          </p:nvPr>
        </p:nvSpPr>
        <p:spPr/>
        <p:txBody>
          <a:bodyPr/>
          <a:lstStyle/>
          <a:p>
            <a:fld id="{8A7A6979-0714-4377-B894-6BE4C2D6E202}" type="slidenum">
              <a:rPr lang="en-US" smtClean="0"/>
              <a:pPr/>
              <a:t>29</a:t>
            </a:fld>
            <a:endParaRPr lang="en-US" dirty="0"/>
          </a:p>
        </p:txBody>
      </p:sp>
      <p:pic>
        <p:nvPicPr>
          <p:cNvPr id="9" name="Picture 8">
            <a:extLst>
              <a:ext uri="{FF2B5EF4-FFF2-40B4-BE49-F238E27FC236}">
                <a16:creationId xmlns:a16="http://schemas.microsoft.com/office/drawing/2014/main" id="{F9DCA4B3-0D1F-4CE2-B100-17F6CAAD5BF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81166" y="1843313"/>
            <a:ext cx="8476916" cy="4412343"/>
          </a:xfrm>
          <a:prstGeom prst="rect">
            <a:avLst/>
          </a:prstGeom>
        </p:spPr>
      </p:pic>
      <p:pic>
        <p:nvPicPr>
          <p:cNvPr id="15" name="Picture 14">
            <a:extLst>
              <a:ext uri="{FF2B5EF4-FFF2-40B4-BE49-F238E27FC236}">
                <a16:creationId xmlns:a16="http://schemas.microsoft.com/office/drawing/2014/main" id="{C249CA7E-CD92-4779-8BD2-5D6B61026BAB}"/>
              </a:ext>
              <a:ext uri="{C183D7F6-B498-43B3-948B-1728B52AA6E4}">
                <adec:decorative xmlns:adec="http://schemas.microsoft.com/office/drawing/2017/decorative" val="1"/>
              </a:ext>
            </a:extLst>
          </p:cNvPr>
          <p:cNvPicPr>
            <a:picLocks noChangeAspect="1"/>
          </p:cNvPicPr>
          <p:nvPr/>
        </p:nvPicPr>
        <p:blipFill rotWithShape="1">
          <a:blip r:embed="rId4"/>
          <a:srcRect l="10133" r="30911"/>
          <a:stretch/>
        </p:blipFill>
        <p:spPr>
          <a:xfrm>
            <a:off x="9588710" y="4615029"/>
            <a:ext cx="2433723" cy="16406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104121" cy="1450757"/>
          </a:xfrm>
        </p:spPr>
        <p:txBody>
          <a:bodyPr>
            <a:normAutofit/>
          </a:bodyPr>
          <a:lstStyle/>
          <a:p>
            <a:r>
              <a:rPr lang="en-CA" dirty="0"/>
              <a:t>Week 6 – Lesson 6: Hypothesis Testing 2 – ANOVA, MANOVA</a:t>
            </a:r>
          </a:p>
        </p:txBody>
      </p:sp>
      <p:sp>
        <p:nvSpPr>
          <p:cNvPr id="3" name="Content Placeholder 2"/>
          <p:cNvSpPr>
            <a:spLocks noGrp="1"/>
          </p:cNvSpPr>
          <p:nvPr>
            <p:ph idx="1"/>
          </p:nvPr>
        </p:nvSpPr>
        <p:spPr>
          <a:xfrm>
            <a:off x="1097280" y="1845734"/>
            <a:ext cx="10058400" cy="4197714"/>
          </a:xfrm>
        </p:spPr>
        <p:txBody>
          <a:bodyPr>
            <a:normAutofit/>
          </a:bodyPr>
          <a:lstStyle/>
          <a:p>
            <a:r>
              <a:rPr lang="en-CA" dirty="0"/>
              <a:t>Agenda</a:t>
            </a:r>
            <a:r>
              <a:rPr lang="en-CA" b="1" baseline="30000" dirty="0">
                <a:solidFill>
                  <a:schemeClr val="accent2"/>
                </a:solidFill>
              </a:rPr>
              <a:t>1</a:t>
            </a:r>
            <a:endParaRPr lang="en-CA" dirty="0"/>
          </a:p>
          <a:p>
            <a:pPr lvl="1"/>
            <a:r>
              <a:rPr lang="en-CA" dirty="0"/>
              <a:t>+0:00 to +0:20	Introduction; Mid-term exam preview </a:t>
            </a:r>
            <a:r>
              <a:rPr lang="en-CA" i="1" dirty="0"/>
              <a:t>(recording 1)</a:t>
            </a:r>
          </a:p>
          <a:p>
            <a:pPr lvl="1"/>
            <a:r>
              <a:rPr lang="en-CA" dirty="0"/>
              <a:t>+0:20 to +1:00	L6a – ANOVA </a:t>
            </a:r>
            <a:r>
              <a:rPr lang="en-CA" i="1" dirty="0"/>
              <a:t>(recording 2)</a:t>
            </a:r>
          </a:p>
          <a:p>
            <a:pPr lvl="1"/>
            <a:r>
              <a:rPr lang="en-CA" dirty="0"/>
              <a:t>+1:00 to +1:10	Break #1</a:t>
            </a:r>
          </a:p>
          <a:p>
            <a:pPr lvl="1"/>
            <a:r>
              <a:rPr lang="en-CA" dirty="0"/>
              <a:t>+1:10 to +1:55	L6b – MANOVA </a:t>
            </a:r>
            <a:r>
              <a:rPr lang="en-CA" i="1" dirty="0"/>
              <a:t>(recording 3)</a:t>
            </a:r>
          </a:p>
          <a:p>
            <a:pPr lvl="1"/>
            <a:r>
              <a:rPr lang="en-CA" dirty="0"/>
              <a:t>+1:55 to +2:05	Break #2</a:t>
            </a:r>
          </a:p>
          <a:p>
            <a:pPr lvl="1"/>
            <a:r>
              <a:rPr lang="en-CA" dirty="0"/>
              <a:t>+2:05 to +2:25	Exercise 6ab – Hypothesis Testing in Excel, part 2</a:t>
            </a:r>
            <a:r>
              <a:rPr lang="en-CA" b="1" baseline="30000" dirty="0">
                <a:solidFill>
                  <a:schemeClr val="accent2"/>
                </a:solidFill>
              </a:rPr>
              <a:t>2</a:t>
            </a:r>
            <a:r>
              <a:rPr lang="en-CA" dirty="0"/>
              <a:t> </a:t>
            </a:r>
            <a:r>
              <a:rPr lang="en-CA" i="1" dirty="0"/>
              <a:t>(recording 4)</a:t>
            </a:r>
          </a:p>
          <a:p>
            <a:pPr lvl="1"/>
            <a:r>
              <a:rPr lang="en-CA" dirty="0"/>
              <a:t>+2:25 to +2:40	Evaluations &amp; Assessments – Dataset Exploration part 3 </a:t>
            </a:r>
            <a:r>
              <a:rPr lang="en-CA" i="1" dirty="0"/>
              <a:t>(recording 5)</a:t>
            </a:r>
          </a:p>
          <a:p>
            <a:pPr lvl="1"/>
            <a:r>
              <a:rPr lang="en-CA" dirty="0"/>
              <a:t>+2:40 to +2:50	Work Time / Office Hour</a:t>
            </a:r>
            <a:r>
              <a:rPr lang="en-CA" b="1" baseline="30000" dirty="0">
                <a:solidFill>
                  <a:schemeClr val="accent2"/>
                </a:solidFill>
              </a:rPr>
              <a:t>3</a:t>
            </a:r>
            <a:r>
              <a:rPr lang="en-CA" dirty="0"/>
              <a:t> </a:t>
            </a:r>
            <a:r>
              <a:rPr lang="en-CA" i="1" dirty="0"/>
              <a:t>(no recording)</a:t>
            </a:r>
          </a:p>
        </p:txBody>
      </p:sp>
      <p:sp>
        <p:nvSpPr>
          <p:cNvPr id="4" name="Footer Placeholder 3"/>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128772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221D875-F80B-4A44-8DBC-304E4680C52A}"/>
              </a:ext>
            </a:extLst>
          </p:cNvPr>
          <p:cNvSpPr>
            <a:spLocks noGrp="1" noChangeArrowheads="1"/>
          </p:cNvSpPr>
          <p:nvPr>
            <p:ph type="title"/>
          </p:nvPr>
        </p:nvSpPr>
        <p:spPr/>
        <p:txBody>
          <a:bodyPr/>
          <a:lstStyle/>
          <a:p>
            <a:r>
              <a:rPr lang="en-US" altLang="en-US" dirty="0"/>
              <a:t>How big is F?</a:t>
            </a:r>
          </a:p>
        </p:txBody>
      </p:sp>
      <p:sp>
        <p:nvSpPr>
          <p:cNvPr id="13" name="Content Placeholder 12">
            <a:extLst>
              <a:ext uri="{FF2B5EF4-FFF2-40B4-BE49-F238E27FC236}">
                <a16:creationId xmlns:a16="http://schemas.microsoft.com/office/drawing/2014/main" id="{37CDD960-42FB-42D8-9044-4574FFBC4516}"/>
              </a:ext>
            </a:extLst>
          </p:cNvPr>
          <p:cNvSpPr>
            <a:spLocks noGrp="1"/>
          </p:cNvSpPr>
          <p:nvPr>
            <p:ph idx="1"/>
          </p:nvPr>
        </p:nvSpPr>
        <p:spPr/>
        <p:txBody>
          <a:bodyPr>
            <a:normAutofit/>
          </a:bodyPr>
          <a:lstStyle/>
          <a:p>
            <a:r>
              <a:rPr lang="en-US" altLang="en-US" dirty="0"/>
              <a:t>Since F is ‘Mean Square Between / Mean Square Within’ = MSG / MSE, a greater value of F indicates relatively more difference between groups than within groups – that’s evidence </a:t>
            </a:r>
            <a:r>
              <a:rPr lang="en-US" altLang="en-US" i="1" dirty="0"/>
              <a:t>against</a:t>
            </a:r>
            <a:r>
              <a:rPr lang="en-US" altLang="en-US" dirty="0"/>
              <a:t> the null hypothesis, H</a:t>
            </a:r>
            <a:r>
              <a:rPr lang="en-US" altLang="en-US" baseline="-25000" dirty="0"/>
              <a:t>0</a:t>
            </a:r>
            <a:endParaRPr lang="en-US" altLang="en-US" dirty="0"/>
          </a:p>
          <a:p>
            <a:r>
              <a:rPr lang="en-US" altLang="en-US" dirty="0"/>
              <a:t>But we need to know how confident we can be that a given value of F represents a significant difference among the groups’ means – we need a P-value!</a:t>
            </a:r>
            <a:endParaRPr lang="en-US" altLang="en-US" b="1" baseline="30000" dirty="0">
              <a:solidFill>
                <a:schemeClr val="accent2"/>
              </a:solidFill>
            </a:endParaRPr>
          </a:p>
          <a:p>
            <a:r>
              <a:rPr lang="en-US" altLang="en-US" dirty="0"/>
              <a:t>To get the P-value, we compare to F(I-1,n-I)-distribution</a:t>
            </a:r>
          </a:p>
          <a:p>
            <a:pPr lvl="1"/>
            <a:r>
              <a:rPr lang="en-US" altLang="en-US" dirty="0"/>
              <a:t> I-1 degrees of freedom in numerator (# groups minus 1)</a:t>
            </a:r>
          </a:p>
          <a:p>
            <a:pPr lvl="1"/>
            <a:r>
              <a:rPr lang="en-US" altLang="en-US" dirty="0"/>
              <a:t> n-I degrees of freedom in denominator (rest of df; # of observations minus groups minus 1)</a:t>
            </a:r>
          </a:p>
          <a:p>
            <a:r>
              <a:rPr lang="en-US" altLang="en-US" dirty="0"/>
              <a:t>The greater the P-value, the more likely the result is to have been due to chance – for a typical 95% CL, we accept the null hypothesis if P&gt;0.05</a:t>
            </a:r>
          </a:p>
          <a:p>
            <a:endParaRPr lang="en-CA" dirty="0"/>
          </a:p>
        </p:txBody>
      </p:sp>
      <p:sp>
        <p:nvSpPr>
          <p:cNvPr id="2" name="Footer Placeholder 1">
            <a:extLst>
              <a:ext uri="{FF2B5EF4-FFF2-40B4-BE49-F238E27FC236}">
                <a16:creationId xmlns:a16="http://schemas.microsoft.com/office/drawing/2014/main" id="{31DDC1D0-7345-4F9F-BCB2-CB604C414D78}"/>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D2FB56EE-18F7-4022-A829-894649AA4A3A}"/>
              </a:ext>
            </a:extLst>
          </p:cNvPr>
          <p:cNvSpPr>
            <a:spLocks noGrp="1"/>
          </p:cNvSpPr>
          <p:nvPr>
            <p:ph type="sldNum" sz="quarter" idx="12"/>
          </p:nvPr>
        </p:nvSpPr>
        <p:spPr/>
        <p:txBody>
          <a:bodyPr/>
          <a:lstStyle/>
          <a:p>
            <a:fld id="{8A7A6979-0714-4377-B894-6BE4C2D6E202}"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5D0C10A-26B0-4B98-BC03-93A820C6B9CB}"/>
              </a:ext>
            </a:extLst>
          </p:cNvPr>
          <p:cNvSpPr>
            <a:spLocks noGrp="1" noChangeArrowheads="1"/>
          </p:cNvSpPr>
          <p:nvPr>
            <p:ph type="title"/>
          </p:nvPr>
        </p:nvSpPr>
        <p:spPr/>
        <p:txBody>
          <a:bodyPr/>
          <a:lstStyle/>
          <a:p>
            <a:r>
              <a:rPr lang="en-US" altLang="en-US" dirty="0"/>
              <a:t>Where’s the Difference?</a:t>
            </a:r>
          </a:p>
        </p:txBody>
      </p:sp>
      <p:sp>
        <p:nvSpPr>
          <p:cNvPr id="7" name="Content Placeholder 6">
            <a:extLst>
              <a:ext uri="{FF2B5EF4-FFF2-40B4-BE49-F238E27FC236}">
                <a16:creationId xmlns:a16="http://schemas.microsoft.com/office/drawing/2014/main" id="{39900E24-F141-4E9F-B732-E85BE41FB371}"/>
              </a:ext>
            </a:extLst>
          </p:cNvPr>
          <p:cNvSpPr>
            <a:spLocks noGrp="1"/>
          </p:cNvSpPr>
          <p:nvPr>
            <p:ph idx="1"/>
          </p:nvPr>
        </p:nvSpPr>
        <p:spPr>
          <a:xfrm>
            <a:off x="1097280" y="1845733"/>
            <a:ext cx="10058400" cy="4497917"/>
          </a:xfrm>
        </p:spPr>
        <p:txBody>
          <a:bodyPr>
            <a:normAutofit/>
          </a:bodyPr>
          <a:lstStyle/>
          <a:p>
            <a:r>
              <a:rPr lang="en-US" altLang="en-US" dirty="0"/>
              <a:t>Once ANOVA indicates that the groups do not all appear to have the same means, what do we do?</a:t>
            </a:r>
          </a:p>
          <a:p>
            <a:r>
              <a:rPr lang="en-US" altLang="en-US" dirty="0"/>
              <a:t>Back to our original example of treatments for blisters…</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Clearest difference:  P is worse than A (CI’s don’t overlap)</a:t>
            </a:r>
            <a:endParaRPr lang="en-US" altLang="en-US" sz="1600" dirty="0"/>
          </a:p>
        </p:txBody>
      </p:sp>
      <p:sp>
        <p:nvSpPr>
          <p:cNvPr id="2" name="Footer Placeholder 1">
            <a:extLst>
              <a:ext uri="{FF2B5EF4-FFF2-40B4-BE49-F238E27FC236}">
                <a16:creationId xmlns:a16="http://schemas.microsoft.com/office/drawing/2014/main" id="{88FDA214-632F-4477-A141-B9C3E3BF6229}"/>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8E0D4805-774A-4A07-B76F-83414A9163F9}"/>
              </a:ext>
            </a:extLst>
          </p:cNvPr>
          <p:cNvSpPr>
            <a:spLocks noGrp="1"/>
          </p:cNvSpPr>
          <p:nvPr>
            <p:ph type="sldNum" sz="quarter" idx="12"/>
          </p:nvPr>
        </p:nvSpPr>
        <p:spPr/>
        <p:txBody>
          <a:bodyPr/>
          <a:lstStyle/>
          <a:p>
            <a:fld id="{8A7A6979-0714-4377-B894-6BE4C2D6E202}" type="slidenum">
              <a:rPr lang="en-US" smtClean="0"/>
              <a:pPr/>
              <a:t>31</a:t>
            </a:fld>
            <a:endParaRPr lang="en-US" dirty="0"/>
          </a:p>
        </p:txBody>
      </p:sp>
      <p:sp>
        <p:nvSpPr>
          <p:cNvPr id="49155" name="Rectangle 3">
            <a:extLst>
              <a:ext uri="{FF2B5EF4-FFF2-40B4-BE49-F238E27FC236}">
                <a16:creationId xmlns:a16="http://schemas.microsoft.com/office/drawing/2014/main" id="{CDCB57B0-F6A5-476F-8C2D-DDD7B9B79191}"/>
              </a:ext>
            </a:extLst>
          </p:cNvPr>
          <p:cNvSpPr>
            <a:spLocks noChangeArrowheads="1"/>
          </p:cNvSpPr>
          <p:nvPr/>
        </p:nvSpPr>
        <p:spPr bwMode="auto">
          <a:xfrm>
            <a:off x="2555876" y="2896923"/>
            <a:ext cx="7917552"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b="1" dirty="0">
                <a:latin typeface="Courier New" panose="02070309020205020404" pitchFamily="49" charset="0"/>
              </a:rPr>
              <a:t>Analysis of Variance for days    </a:t>
            </a:r>
          </a:p>
          <a:p>
            <a:pPr eaLnBrk="1" hangingPunct="1">
              <a:spcBef>
                <a:spcPct val="0"/>
              </a:spcBef>
              <a:buFontTx/>
              <a:buNone/>
            </a:pPr>
            <a:r>
              <a:rPr lang="en-US" altLang="en-US" sz="1400" b="1" dirty="0">
                <a:latin typeface="Courier New" panose="02070309020205020404" pitchFamily="49" charset="0"/>
              </a:rPr>
              <a:t>Source     DF        SS        MS        F        P</a:t>
            </a:r>
          </a:p>
          <a:p>
            <a:pPr eaLnBrk="1" hangingPunct="1">
              <a:spcBef>
                <a:spcPct val="0"/>
              </a:spcBef>
              <a:buFontTx/>
              <a:buNone/>
            </a:pPr>
            <a:r>
              <a:rPr lang="en-US" altLang="en-US" sz="1400" b="1" dirty="0" err="1">
                <a:latin typeface="Courier New" panose="02070309020205020404" pitchFamily="49" charset="0"/>
              </a:rPr>
              <a:t>treatmen</a:t>
            </a:r>
            <a:r>
              <a:rPr lang="en-US" altLang="en-US" sz="1400" b="1" dirty="0">
                <a:latin typeface="Courier New" panose="02070309020205020404" pitchFamily="49" charset="0"/>
              </a:rPr>
              <a:t>    2     34.74     17.37     6.45    0.006</a:t>
            </a:r>
          </a:p>
          <a:p>
            <a:pPr eaLnBrk="1" hangingPunct="1">
              <a:spcBef>
                <a:spcPct val="0"/>
              </a:spcBef>
              <a:buFontTx/>
              <a:buNone/>
            </a:pPr>
            <a:r>
              <a:rPr lang="en-US" altLang="en-US" sz="1400" b="1" dirty="0">
                <a:latin typeface="Courier New" panose="02070309020205020404" pitchFamily="49" charset="0"/>
              </a:rPr>
              <a:t>Error      22     59.26      2.69</a:t>
            </a:r>
          </a:p>
          <a:p>
            <a:pPr eaLnBrk="1" hangingPunct="1">
              <a:spcBef>
                <a:spcPct val="0"/>
              </a:spcBef>
              <a:buFontTx/>
              <a:buNone/>
            </a:pPr>
            <a:r>
              <a:rPr lang="en-US" altLang="en-US" sz="1400" b="1" dirty="0">
                <a:latin typeface="Courier New" panose="02070309020205020404" pitchFamily="49" charset="0"/>
              </a:rPr>
              <a:t>Total      24     94.00</a:t>
            </a:r>
          </a:p>
          <a:p>
            <a:pPr eaLnBrk="1" hangingPunct="1">
              <a:spcBef>
                <a:spcPct val="0"/>
              </a:spcBef>
              <a:buFontTx/>
              <a:buNone/>
            </a:pPr>
            <a:r>
              <a:rPr lang="en-US" altLang="en-US" sz="1400" b="1" dirty="0">
                <a:latin typeface="Courier New" panose="02070309020205020404" pitchFamily="49" charset="0"/>
              </a:rPr>
              <a:t>                                   Individual 95% CIs For Mean</a:t>
            </a:r>
          </a:p>
          <a:p>
            <a:pPr eaLnBrk="1" hangingPunct="1">
              <a:spcBef>
                <a:spcPct val="0"/>
              </a:spcBef>
              <a:buFontTx/>
              <a:buNone/>
            </a:pPr>
            <a:r>
              <a:rPr lang="en-US" altLang="en-US" sz="1400" b="1" dirty="0">
                <a:latin typeface="Courier New" panose="02070309020205020404" pitchFamily="49" charset="0"/>
              </a:rPr>
              <a:t>                                   Based on Pooled </a:t>
            </a:r>
            <a:r>
              <a:rPr lang="en-US" altLang="en-US" sz="1400" b="1" dirty="0" err="1">
                <a:latin typeface="Courier New" panose="02070309020205020404" pitchFamily="49" charset="0"/>
              </a:rPr>
              <a:t>StDev</a:t>
            </a:r>
            <a:endParaRPr lang="en-US" altLang="en-US" sz="1400" b="1" dirty="0">
              <a:latin typeface="Courier New" panose="02070309020205020404" pitchFamily="49" charset="0"/>
            </a:endParaRPr>
          </a:p>
          <a:p>
            <a:pPr eaLnBrk="1" hangingPunct="1">
              <a:spcBef>
                <a:spcPct val="0"/>
              </a:spcBef>
              <a:buFontTx/>
              <a:buNone/>
            </a:pPr>
            <a:r>
              <a:rPr lang="en-US" altLang="en-US" sz="1400" b="1" dirty="0">
                <a:latin typeface="Courier New" panose="02070309020205020404" pitchFamily="49" charset="0"/>
              </a:rPr>
              <a:t>Level       N      Mean     </a:t>
            </a:r>
            <a:r>
              <a:rPr lang="en-US" altLang="en-US" sz="1400" b="1" dirty="0" err="1">
                <a:latin typeface="Courier New" panose="02070309020205020404" pitchFamily="49" charset="0"/>
              </a:rPr>
              <a:t>StDev</a:t>
            </a: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A           8     7.250     1.669  (-------*-------) </a:t>
            </a:r>
          </a:p>
          <a:p>
            <a:pPr eaLnBrk="1" hangingPunct="1">
              <a:spcBef>
                <a:spcPct val="0"/>
              </a:spcBef>
              <a:buFontTx/>
              <a:buNone/>
            </a:pPr>
            <a:r>
              <a:rPr lang="en-US" altLang="en-US" sz="1400" b="1" dirty="0">
                <a:latin typeface="Courier New" panose="02070309020205020404" pitchFamily="49" charset="0"/>
              </a:rPr>
              <a:t>B           8     8.875     1.458             (-------*-------) </a:t>
            </a:r>
          </a:p>
          <a:p>
            <a:pPr eaLnBrk="1" hangingPunct="1">
              <a:spcBef>
                <a:spcPct val="0"/>
              </a:spcBef>
              <a:buFontTx/>
              <a:buNone/>
            </a:pPr>
            <a:r>
              <a:rPr lang="en-US" altLang="en-US" sz="1400" b="1" dirty="0">
                <a:latin typeface="Courier New" panose="02070309020205020404" pitchFamily="49" charset="0"/>
              </a:rPr>
              <a:t>P           9    10.111     1.764                      (------*-------) </a:t>
            </a:r>
          </a:p>
          <a:p>
            <a:pPr eaLnBrk="1" hangingPunct="1">
              <a:spcBef>
                <a:spcPct val="0"/>
              </a:spcBef>
              <a:buFontTx/>
              <a:buNone/>
            </a:pPr>
            <a:r>
              <a:rPr lang="en-US" altLang="en-US" sz="1400" b="1" dirty="0">
                <a:latin typeface="Courier New" panose="02070309020205020404" pitchFamily="49" charset="0"/>
              </a:rPr>
              <a:t>                                   ----------+---------+---------+------</a:t>
            </a:r>
          </a:p>
          <a:p>
            <a:pPr eaLnBrk="1" hangingPunct="1">
              <a:spcBef>
                <a:spcPct val="0"/>
              </a:spcBef>
              <a:buFontTx/>
              <a:buNone/>
            </a:pPr>
            <a:r>
              <a:rPr lang="en-US" altLang="en-US" sz="1400" b="1" dirty="0">
                <a:latin typeface="Courier New" panose="02070309020205020404" pitchFamily="49" charset="0"/>
              </a:rPr>
              <a:t>Pooled </a:t>
            </a:r>
            <a:r>
              <a:rPr lang="en-US" altLang="en-US" sz="1400" b="1" dirty="0" err="1">
                <a:latin typeface="Courier New" panose="02070309020205020404" pitchFamily="49" charset="0"/>
              </a:rPr>
              <a:t>StDev</a:t>
            </a:r>
            <a:r>
              <a:rPr lang="en-US" altLang="en-US" sz="1400" b="1" dirty="0">
                <a:latin typeface="Courier New" panose="02070309020205020404" pitchFamily="49" charset="0"/>
              </a:rPr>
              <a:t> =    1.641                    7.5       9.0      10.5</a:t>
            </a:r>
            <a:endParaRPr lang="en-US" altLang="en-US" sz="2400" dirty="0">
              <a:latin typeface="Courier New" panose="02070309020205020404" pitchFamily="49"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27C3D1F-44FD-4385-917E-84CC760BFEA7}"/>
              </a:ext>
            </a:extLst>
          </p:cNvPr>
          <p:cNvSpPr>
            <a:spLocks noGrp="1" noChangeArrowheads="1"/>
          </p:cNvSpPr>
          <p:nvPr>
            <p:ph type="title"/>
          </p:nvPr>
        </p:nvSpPr>
        <p:spPr/>
        <p:txBody>
          <a:bodyPr/>
          <a:lstStyle/>
          <a:p>
            <a:r>
              <a:rPr lang="en-US" altLang="en-US"/>
              <a:t>Multiple Comparisons</a:t>
            </a:r>
          </a:p>
        </p:txBody>
      </p:sp>
      <p:sp>
        <p:nvSpPr>
          <p:cNvPr id="7" name="Content Placeholder 6">
            <a:extLst>
              <a:ext uri="{FF2B5EF4-FFF2-40B4-BE49-F238E27FC236}">
                <a16:creationId xmlns:a16="http://schemas.microsoft.com/office/drawing/2014/main" id="{7CC18C10-67C7-40A6-A048-F32159B0D6BA}"/>
              </a:ext>
            </a:extLst>
          </p:cNvPr>
          <p:cNvSpPr>
            <a:spLocks noGrp="1"/>
          </p:cNvSpPr>
          <p:nvPr>
            <p:ph idx="1"/>
          </p:nvPr>
        </p:nvSpPr>
        <p:spPr/>
        <p:txBody>
          <a:bodyPr>
            <a:normAutofit/>
          </a:bodyPr>
          <a:lstStyle/>
          <a:p>
            <a:r>
              <a:rPr lang="en-CA" dirty="0"/>
              <a:t>Once ANOVA indicates that the groups do not all have the same means, we can compare them two by two using the 2-sample t test, but we need to adjust our p-value threshold because we are doing multiple tests with the same data</a:t>
            </a:r>
          </a:p>
          <a:p>
            <a:r>
              <a:rPr lang="en-CA" dirty="0"/>
              <a:t>There are several methods for doing this</a:t>
            </a:r>
            <a:r>
              <a:rPr lang="en-CA" b="1" baseline="30000" dirty="0">
                <a:solidFill>
                  <a:schemeClr val="accent2"/>
                </a:solidFill>
              </a:rPr>
              <a:t>1</a:t>
            </a:r>
            <a:r>
              <a:rPr lang="en-CA" dirty="0"/>
              <a:t>… one method is the Bonferroni correction</a:t>
            </a:r>
          </a:p>
          <a:p>
            <a:endParaRPr lang="en-CA" dirty="0"/>
          </a:p>
        </p:txBody>
      </p:sp>
      <p:sp>
        <p:nvSpPr>
          <p:cNvPr id="2" name="Footer Placeholder 1">
            <a:extLst>
              <a:ext uri="{FF2B5EF4-FFF2-40B4-BE49-F238E27FC236}">
                <a16:creationId xmlns:a16="http://schemas.microsoft.com/office/drawing/2014/main" id="{A73DB16C-DBE9-4789-96B3-563AB79C605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BB30328A-8904-498F-AEF7-551F5E3E55DD}"/>
              </a:ext>
            </a:extLst>
          </p:cNvPr>
          <p:cNvSpPr>
            <a:spLocks noGrp="1"/>
          </p:cNvSpPr>
          <p:nvPr>
            <p:ph type="sldNum" sz="quarter" idx="12"/>
          </p:nvPr>
        </p:nvSpPr>
        <p:spPr/>
        <p:txBody>
          <a:bodyPr/>
          <a:lstStyle/>
          <a:p>
            <a:fld id="{8A7A6979-0714-4377-B894-6BE4C2D6E202}" type="slidenum">
              <a:rPr lang="en-US" smtClean="0"/>
              <a:pPr/>
              <a:t>32</a:t>
            </a:fld>
            <a:endParaRPr lang="en-US" dirty="0"/>
          </a:p>
        </p:txBody>
      </p:sp>
      <p:grpSp>
        <p:nvGrpSpPr>
          <p:cNvPr id="10" name="Group 9">
            <a:extLst>
              <a:ext uri="{FF2B5EF4-FFF2-40B4-BE49-F238E27FC236}">
                <a16:creationId xmlns:a16="http://schemas.microsoft.com/office/drawing/2014/main" id="{A64539B8-519D-4194-8646-299FECCB1EB5}"/>
              </a:ext>
              <a:ext uri="{C183D7F6-B498-43B3-948B-1728B52AA6E4}">
                <adec:decorative xmlns:adec="http://schemas.microsoft.com/office/drawing/2017/decorative" val="1"/>
              </a:ext>
            </a:extLst>
          </p:cNvPr>
          <p:cNvGrpSpPr/>
          <p:nvPr/>
        </p:nvGrpSpPr>
        <p:grpSpPr>
          <a:xfrm>
            <a:off x="1223646" y="3429000"/>
            <a:ext cx="4752975" cy="2397125"/>
            <a:chOff x="3863976" y="1989138"/>
            <a:chExt cx="4752975" cy="2397125"/>
          </a:xfrm>
        </p:grpSpPr>
        <p:pic>
          <p:nvPicPr>
            <p:cNvPr id="11" name="Picture 2">
              <a:extLst>
                <a:ext uri="{FF2B5EF4-FFF2-40B4-BE49-F238E27FC236}">
                  <a16:creationId xmlns:a16="http://schemas.microsoft.com/office/drawing/2014/main" id="{57B58AC0-ED02-46A7-9DE1-A10FC8199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2060575"/>
              <a:ext cx="4627563" cy="232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a:extLst>
                <a:ext uri="{FF2B5EF4-FFF2-40B4-BE49-F238E27FC236}">
                  <a16:creationId xmlns:a16="http://schemas.microsoft.com/office/drawing/2014/main" id="{4A029A14-4130-4D82-A699-0B427EE07AB8}"/>
                </a:ext>
              </a:extLst>
            </p:cNvPr>
            <p:cNvSpPr/>
            <p:nvPr/>
          </p:nvSpPr>
          <p:spPr>
            <a:xfrm>
              <a:off x="5880100" y="1989138"/>
              <a:ext cx="369888" cy="323850"/>
            </a:xfrm>
            <a:prstGeom prst="ellipse">
              <a:avLst/>
            </a:prstGeom>
            <a:solidFill>
              <a:srgbClr val="FFFF00">
                <a:alpha val="27843"/>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3" name="Oval 12">
              <a:extLst>
                <a:ext uri="{FF2B5EF4-FFF2-40B4-BE49-F238E27FC236}">
                  <a16:creationId xmlns:a16="http://schemas.microsoft.com/office/drawing/2014/main" id="{6D6F8705-1ECE-4031-AA80-7F7068232E37}"/>
                </a:ext>
              </a:extLst>
            </p:cNvPr>
            <p:cNvSpPr/>
            <p:nvPr/>
          </p:nvSpPr>
          <p:spPr>
            <a:xfrm>
              <a:off x="7896226" y="2024063"/>
              <a:ext cx="720725" cy="323850"/>
            </a:xfrm>
            <a:prstGeom prst="ellipse">
              <a:avLst/>
            </a:prstGeom>
            <a:solidFill>
              <a:srgbClr val="FFFF00">
                <a:alpha val="27843"/>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sp>
        <p:nvSpPr>
          <p:cNvPr id="14" name="TextBox 2">
            <a:extLst>
              <a:ext uri="{FF2B5EF4-FFF2-40B4-BE49-F238E27FC236}">
                <a16:creationId xmlns:a16="http://schemas.microsoft.com/office/drawing/2014/main" id="{1A5FC72B-AF89-45C3-9256-9F872C7986C7}"/>
              </a:ext>
            </a:extLst>
          </p:cNvPr>
          <p:cNvSpPr txBox="1">
            <a:spLocks noChangeArrowheads="1"/>
          </p:cNvSpPr>
          <p:nvPr/>
        </p:nvSpPr>
        <p:spPr bwMode="auto">
          <a:xfrm>
            <a:off x="6340793" y="3302118"/>
            <a:ext cx="545496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t>‘Combinations’ is the number of possible pairs we could compare</a:t>
            </a:r>
          </a:p>
          <a:p>
            <a:pPr eaLnBrk="1" hangingPunct="1">
              <a:spcBef>
                <a:spcPct val="0"/>
              </a:spcBef>
              <a:buFontTx/>
              <a:buNone/>
            </a:pPr>
            <a:endParaRPr lang="en-US" altLang="en-US" sz="1800" dirty="0"/>
          </a:p>
          <a:p>
            <a:pPr eaLnBrk="1" hangingPunct="1">
              <a:spcBef>
                <a:spcPct val="0"/>
              </a:spcBef>
              <a:buFontTx/>
              <a:buNone/>
            </a:pPr>
            <a:r>
              <a:rPr lang="en-US" altLang="en-US" sz="1800" dirty="0"/>
              <a:t>Quick Calculation for # combinations = n*(n-1)/2</a:t>
            </a:r>
          </a:p>
          <a:p>
            <a:pPr eaLnBrk="1" hangingPunct="1">
              <a:spcBef>
                <a:spcPct val="0"/>
              </a:spcBef>
              <a:buFontTx/>
              <a:buNone/>
            </a:pPr>
            <a:endParaRPr lang="en-US" altLang="en-US" sz="1800" dirty="0"/>
          </a:p>
          <a:p>
            <a:pPr eaLnBrk="1" hangingPunct="1">
              <a:spcBef>
                <a:spcPct val="0"/>
              </a:spcBef>
              <a:buFontTx/>
              <a:buNone/>
            </a:pPr>
            <a:r>
              <a:rPr lang="en-US" altLang="en-US" sz="1800" dirty="0"/>
              <a:t>Where n is the number of groups…</a:t>
            </a:r>
          </a:p>
          <a:p>
            <a:pPr eaLnBrk="1" hangingPunct="1">
              <a:spcBef>
                <a:spcPct val="0"/>
              </a:spcBef>
              <a:buFontTx/>
              <a:buNone/>
            </a:pPr>
            <a:r>
              <a:rPr lang="en-US" altLang="en-US" sz="1800" dirty="0"/>
              <a:t>... in this case, four (Driver, 3 Wood, 5 wood, Iron)</a:t>
            </a:r>
          </a:p>
          <a:p>
            <a:pPr eaLnBrk="1" hangingPunct="1">
              <a:spcBef>
                <a:spcPct val="0"/>
              </a:spcBef>
              <a:buFontTx/>
              <a:buNone/>
            </a:pPr>
            <a:r>
              <a:rPr lang="en-US" altLang="en-US" sz="1800" dirty="0"/>
              <a:t>So 4(4-2)/2 = 4*3/2 = 12/2 = 6</a:t>
            </a:r>
          </a:p>
          <a:p>
            <a:pPr eaLnBrk="1" hangingPunct="1">
              <a:spcBef>
                <a:spcPct val="0"/>
              </a:spcBef>
              <a:buFontTx/>
              <a:buNone/>
            </a:pPr>
            <a:endParaRPr lang="en-US" altLang="en-US" sz="1800" dirty="0"/>
          </a:p>
          <a:p>
            <a:pPr eaLnBrk="1" hangingPunct="1">
              <a:spcBef>
                <a:spcPct val="0"/>
              </a:spcBef>
              <a:buFontTx/>
              <a:buNone/>
            </a:pPr>
            <a:r>
              <a:rPr lang="en-US" altLang="en-US" sz="1800" dirty="0"/>
              <a:t>We can see that the 5 and the Iron are not different. </a:t>
            </a:r>
            <a:endParaRPr lang="en-CA" alt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a:extLst>
              <a:ext uri="{FF2B5EF4-FFF2-40B4-BE49-F238E27FC236}">
                <a16:creationId xmlns:a16="http://schemas.microsoft.com/office/drawing/2014/main" id="{ED818F22-32BE-4C4D-AAF1-08991F91F4D6}"/>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958005" y="488220"/>
            <a:ext cx="2970213" cy="4454525"/>
          </a:xfrm>
          <a:prstGeom prst="rect">
            <a:avLst/>
          </a:prstGeom>
          <a:noFill/>
          <a:ln w="66675">
            <a:solidFill>
              <a:srgbClr val="E48312"/>
            </a:solidFill>
            <a:miter lim="800000"/>
            <a:headEnd/>
            <a:tailEnd/>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1D875BC-383E-425A-B824-8E9CACB8EEB5}"/>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8BE12B93-8EFA-4D14-8504-B547599E6E34}"/>
              </a:ext>
            </a:extLst>
          </p:cNvPr>
          <p:cNvSpPr>
            <a:spLocks noGrp="1"/>
          </p:cNvSpPr>
          <p:nvPr>
            <p:ph type="sldNum" sz="quarter" idx="12"/>
          </p:nvPr>
        </p:nvSpPr>
        <p:spPr/>
        <p:txBody>
          <a:bodyPr/>
          <a:lstStyle/>
          <a:p>
            <a:fld id="{8A7A6979-0714-4377-B894-6BE4C2D6E202}" type="slidenum">
              <a:rPr lang="en-US" smtClean="0"/>
              <a:pPr/>
              <a:t>33</a:t>
            </a:fld>
            <a:endParaRPr lang="en-US" dirty="0"/>
          </a:p>
        </p:txBody>
      </p:sp>
      <p:sp>
        <p:nvSpPr>
          <p:cNvPr id="5" name="Subtitle 2">
            <a:extLst>
              <a:ext uri="{FF2B5EF4-FFF2-40B4-BE49-F238E27FC236}">
                <a16:creationId xmlns:a16="http://schemas.microsoft.com/office/drawing/2014/main" id="{CC1CBC6C-C4E0-4D9A-B3E9-250348615935}"/>
              </a:ext>
            </a:extLst>
          </p:cNvPr>
          <p:cNvSpPr txBox="1">
            <a:spLocks/>
          </p:cNvSpPr>
          <p:nvPr/>
        </p:nvSpPr>
        <p:spPr>
          <a:xfrm>
            <a:off x="-1552838" y="5226780"/>
            <a:ext cx="10058400" cy="11430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CA" dirty="0"/>
              <a:t>We’re not done yet…</a:t>
            </a:r>
          </a:p>
          <a:p>
            <a:pPr algn="ctr"/>
            <a:r>
              <a:rPr lang="en-CA" dirty="0"/>
              <a:t>Be back in your seats, phasers on stun and ready to go in ~10m</a:t>
            </a:r>
          </a:p>
        </p:txBody>
      </p:sp>
      <p:sp>
        <p:nvSpPr>
          <p:cNvPr id="6" name="Explosion: 14 Points 5">
            <a:extLst>
              <a:ext uri="{FF2B5EF4-FFF2-40B4-BE49-F238E27FC236}">
                <a16:creationId xmlns:a16="http://schemas.microsoft.com/office/drawing/2014/main" id="{C43960B9-8B6D-40B5-922E-19B6CCF1827B}"/>
              </a:ext>
            </a:extLst>
          </p:cNvPr>
          <p:cNvSpPr/>
          <p:nvPr/>
        </p:nvSpPr>
        <p:spPr>
          <a:xfrm rot="20423807">
            <a:off x="-150924" y="176649"/>
            <a:ext cx="3157581" cy="214036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effectLst>
                  <a:outerShdw blurRad="38100" dist="38100" dir="2700000" algn="tl">
                    <a:srgbClr val="000000">
                      <a:alpha val="43137"/>
                    </a:srgbClr>
                  </a:outerShdw>
                </a:effectLst>
              </a:rPr>
              <a:t>Next up:</a:t>
            </a:r>
            <a:br>
              <a:rPr lang="en-CA" b="1" dirty="0">
                <a:effectLst>
                  <a:outerShdw blurRad="38100" dist="38100" dir="2700000" algn="tl">
                    <a:srgbClr val="000000">
                      <a:alpha val="43137"/>
                    </a:srgbClr>
                  </a:outerShdw>
                </a:effectLst>
              </a:rPr>
            </a:br>
            <a:r>
              <a:rPr lang="en-CA" b="1" dirty="0">
                <a:effectLst>
                  <a:outerShdw blurRad="38100" dist="38100" dir="2700000" algn="tl">
                    <a:srgbClr val="000000">
                      <a:alpha val="43137"/>
                    </a:srgbClr>
                  </a:outerShdw>
                </a:effectLst>
              </a:rPr>
              <a:t>Lesson L6b</a:t>
            </a:r>
          </a:p>
        </p:txBody>
      </p:sp>
      <p:pic>
        <p:nvPicPr>
          <p:cNvPr id="4" name="Picture 3">
            <a:extLst>
              <a:ext uri="{FF2B5EF4-FFF2-40B4-BE49-F238E27FC236}">
                <a16:creationId xmlns:a16="http://schemas.microsoft.com/office/drawing/2014/main" id="{9DA888DD-D7DC-136B-BA21-C388D2DEE448}"/>
              </a:ext>
            </a:extLst>
          </p:cNvPr>
          <p:cNvPicPr>
            <a:picLocks noChangeAspect="1"/>
          </p:cNvPicPr>
          <p:nvPr/>
        </p:nvPicPr>
        <p:blipFill rotWithShape="1">
          <a:blip r:embed="rId5"/>
          <a:srcRect l="1144" t="17975" r="7944"/>
          <a:stretch/>
        </p:blipFill>
        <p:spPr>
          <a:xfrm>
            <a:off x="5650672" y="421666"/>
            <a:ext cx="4245682" cy="5110698"/>
          </a:xfrm>
          <a:prstGeom prst="rect">
            <a:avLst/>
          </a:prstGeom>
        </p:spPr>
      </p:pic>
      <p:sp>
        <p:nvSpPr>
          <p:cNvPr id="7" name="Thought Bubble: Cloud 6">
            <a:extLst>
              <a:ext uri="{FF2B5EF4-FFF2-40B4-BE49-F238E27FC236}">
                <a16:creationId xmlns:a16="http://schemas.microsoft.com/office/drawing/2014/main" id="{FEBC52A8-4755-92E8-8441-C57E51887101}"/>
              </a:ext>
            </a:extLst>
          </p:cNvPr>
          <p:cNvSpPr/>
          <p:nvPr/>
        </p:nvSpPr>
        <p:spPr>
          <a:xfrm rot="1023302">
            <a:off x="8885733" y="266872"/>
            <a:ext cx="2802533" cy="2083443"/>
          </a:xfrm>
          <a:prstGeom prst="cloudCallout">
            <a:avLst>
              <a:gd name="adj1" fmla="val -64373"/>
              <a:gd name="adj2" fmla="val 57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Placebo is my favourite flavour!</a:t>
            </a:r>
            <a:r>
              <a:rPr lang="en-CA" sz="2400" b="1" baseline="30000" dirty="0">
                <a:effectLst>
                  <a:outerShdw blurRad="38100" dist="38100" dir="2700000" algn="tl">
                    <a:srgbClr val="000000">
                      <a:alpha val="43137"/>
                    </a:srgbClr>
                  </a:outerShdw>
                </a:effectLst>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250"/>
                                        <p:tgtEl>
                                          <p:spTgt spid="5">
                                            <p:txEl>
                                              <p:pRg st="0" end="0"/>
                                            </p:txEl>
                                          </p:spTgt>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up)">
                                      <p:cBhvr>
                                        <p:cTn id="11" dur="250"/>
                                        <p:tgtEl>
                                          <p:spTgt spid="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dirty="0"/>
              <a:t>Lesson #6b – </a:t>
            </a:r>
            <a:r>
              <a:rPr lang="en-CA" b="1" dirty="0"/>
              <a:t>MANOVA</a:t>
            </a:r>
          </a:p>
        </p:txBody>
      </p:sp>
      <p:sp>
        <p:nvSpPr>
          <p:cNvPr id="3" name="Subtitle 2"/>
          <p:cNvSpPr>
            <a:spLocks noGrp="1"/>
          </p:cNvSpPr>
          <p:nvPr>
            <p:ph type="subTitle" idx="1"/>
          </p:nvPr>
        </p:nvSpPr>
        <p:spPr>
          <a:xfrm>
            <a:off x="1100051" y="4571914"/>
            <a:ext cx="10058400" cy="1527133"/>
          </a:xfrm>
        </p:spPr>
        <p:txBody>
          <a:bodyPr>
            <a:normAutofit/>
          </a:bodyPr>
          <a:lstStyle/>
          <a:p>
            <a:r>
              <a:rPr lang="en-CA" dirty="0"/>
              <a:t>You have to understand your course information, but…</a:t>
            </a:r>
          </a:p>
          <a:p>
            <a:r>
              <a:rPr lang="en-CA" dirty="0"/>
              <a:t>This is the part you have to study.</a:t>
            </a:r>
            <a:r>
              <a:rPr lang="en-CA" b="1" baseline="30000" dirty="0">
                <a:solidFill>
                  <a:srgbClr val="A53010"/>
                </a:solidFill>
              </a:rPr>
              <a:t>1</a:t>
            </a:r>
          </a:p>
          <a:p>
            <a:r>
              <a:rPr lang="en-CA" b="1" dirty="0">
                <a:solidFill>
                  <a:srgbClr val="A53010"/>
                </a:solidFill>
              </a:rPr>
              <a:t>Remember, Lesson 6 is not covered in the Mid-term Exam!</a:t>
            </a:r>
            <a:r>
              <a:rPr lang="en-CA" b="1" baseline="30000" dirty="0">
                <a:solidFill>
                  <a:schemeClr val="tx1">
                    <a:lumMod val="75000"/>
                    <a:lumOff val="25000"/>
                  </a:schemeClr>
                </a:solidFill>
              </a:rPr>
              <a:t>2</a:t>
            </a:r>
            <a:endParaRPr lang="en-CA" baseline="30000" dirty="0">
              <a:solidFill>
                <a:schemeClr val="tx1">
                  <a:lumMod val="75000"/>
                  <a:lumOff val="25000"/>
                </a:schemeClr>
              </a:solidFill>
            </a:endParaRPr>
          </a:p>
        </p:txBody>
      </p:sp>
      <p:sp>
        <p:nvSpPr>
          <p:cNvPr id="4" name="Footer Placeholder 3">
            <a:extLst>
              <a:ext uri="{FF2B5EF4-FFF2-40B4-BE49-F238E27FC236}">
                <a16:creationId xmlns:a16="http://schemas.microsoft.com/office/drawing/2014/main" id="{A675151E-F051-46D4-B628-F40E6F7E45C5}"/>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C14217A1-EC3F-4170-9CCE-8A5CAE3B57FF}"/>
              </a:ext>
            </a:extLst>
          </p:cNvPr>
          <p:cNvSpPr>
            <a:spLocks noGrp="1"/>
          </p:cNvSpPr>
          <p:nvPr>
            <p:ph type="sldNum" sz="quarter" idx="12"/>
          </p:nvPr>
        </p:nvSpPr>
        <p:spPr/>
        <p:txBody>
          <a:bodyPr/>
          <a:lstStyle/>
          <a:p>
            <a:fld id="{8A7A6979-0714-4377-B894-6BE4C2D6E202}" type="slidenum">
              <a:rPr lang="en-US" smtClean="0"/>
              <a:pPr/>
              <a:t>34</a:t>
            </a:fld>
            <a:endParaRPr lang="en-US" dirty="0"/>
          </a:p>
        </p:txBody>
      </p:sp>
    </p:spTree>
    <p:extLst>
      <p:ext uri="{BB962C8B-B14F-4D97-AF65-F5344CB8AC3E}">
        <p14:creationId xmlns:p14="http://schemas.microsoft.com/office/powerpoint/2010/main" val="418034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98E9-8ECD-45AC-ADB3-912E0FF0F9BD}"/>
              </a:ext>
            </a:extLst>
          </p:cNvPr>
          <p:cNvSpPr>
            <a:spLocks noGrp="1"/>
          </p:cNvSpPr>
          <p:nvPr>
            <p:ph type="title"/>
          </p:nvPr>
        </p:nvSpPr>
        <p:spPr/>
        <p:txBody>
          <a:bodyPr/>
          <a:lstStyle/>
          <a:p>
            <a:r>
              <a:rPr lang="en-CA" dirty="0"/>
              <a:t>What is MANOVA?</a:t>
            </a:r>
          </a:p>
        </p:txBody>
      </p:sp>
      <p:sp>
        <p:nvSpPr>
          <p:cNvPr id="3" name="Content Placeholder 2">
            <a:extLst>
              <a:ext uri="{FF2B5EF4-FFF2-40B4-BE49-F238E27FC236}">
                <a16:creationId xmlns:a16="http://schemas.microsoft.com/office/drawing/2014/main" id="{64EA0C47-DE38-4FF0-8883-B5165C51F1A1}"/>
              </a:ext>
            </a:extLst>
          </p:cNvPr>
          <p:cNvSpPr>
            <a:spLocks noGrp="1"/>
          </p:cNvSpPr>
          <p:nvPr>
            <p:ph idx="1"/>
          </p:nvPr>
        </p:nvSpPr>
        <p:spPr>
          <a:xfrm>
            <a:off x="1097280" y="1845734"/>
            <a:ext cx="10058400" cy="4023360"/>
          </a:xfrm>
        </p:spPr>
        <p:txBody>
          <a:bodyPr/>
          <a:lstStyle/>
          <a:p>
            <a:r>
              <a:rPr lang="en-CA" b="1" dirty="0">
                <a:solidFill>
                  <a:schemeClr val="accent2"/>
                </a:solidFill>
              </a:rPr>
              <a:t>M</a:t>
            </a:r>
            <a:r>
              <a:rPr lang="en-CA" dirty="0">
                <a:solidFill>
                  <a:schemeClr val="tx1"/>
                </a:solidFill>
              </a:rPr>
              <a:t>ultivariate </a:t>
            </a:r>
            <a:r>
              <a:rPr lang="en-CA" b="1" dirty="0">
                <a:solidFill>
                  <a:schemeClr val="accent2"/>
                </a:solidFill>
              </a:rPr>
              <a:t>An</a:t>
            </a:r>
            <a:r>
              <a:rPr lang="en-CA" dirty="0"/>
              <a:t>alysis </a:t>
            </a:r>
            <a:r>
              <a:rPr lang="en-CA" b="1" dirty="0">
                <a:solidFill>
                  <a:schemeClr val="accent2"/>
                </a:solidFill>
              </a:rPr>
              <a:t>O</a:t>
            </a:r>
            <a:r>
              <a:rPr lang="en-CA" dirty="0"/>
              <a:t>f </a:t>
            </a:r>
            <a:r>
              <a:rPr lang="en-CA" b="1" dirty="0">
                <a:solidFill>
                  <a:schemeClr val="accent2"/>
                </a:solidFill>
              </a:rPr>
              <a:t>Va</a:t>
            </a:r>
            <a:r>
              <a:rPr lang="en-CA" dirty="0"/>
              <a:t>riation – comparing the means of multiple numerical outcome variables for multiple groups in one or more categorical independent variables</a:t>
            </a:r>
            <a:endParaRPr lang="he-IL" dirty="0"/>
          </a:p>
          <a:p>
            <a:r>
              <a:rPr lang="en-CA" dirty="0"/>
              <a:t>MANOVA</a:t>
            </a:r>
            <a:r>
              <a:rPr lang="he-IL" dirty="0"/>
              <a:t> </a:t>
            </a:r>
            <a:r>
              <a:rPr lang="en-CA" dirty="0"/>
              <a:t> extends ANOVA so we can examine or assess the effects and interactions of one or more independent variables (IVs) on a combination of two or more Dependent Variables (DVs)</a:t>
            </a:r>
            <a:r>
              <a:rPr lang="en-CA" b="1" baseline="30000" dirty="0">
                <a:solidFill>
                  <a:schemeClr val="accent2"/>
                </a:solidFill>
              </a:rPr>
              <a:t>1</a:t>
            </a:r>
          </a:p>
          <a:p>
            <a:r>
              <a:rPr lang="en-CA" dirty="0"/>
              <a:t>We test whether mean differences between IV groups on a combination of DVs is likely to occur by chance (null hypothesis)</a:t>
            </a:r>
          </a:p>
          <a:p>
            <a:r>
              <a:rPr lang="en-CA" dirty="0"/>
              <a:t>In ANOVA we used calculated F-statistics from the variances by group in the outcome variable (the DV) to determine whether to reject the null hypothesis – in MANOVA we use covariances between outcome variables to test the statistical significance of mean differences </a:t>
            </a:r>
          </a:p>
        </p:txBody>
      </p:sp>
      <p:sp>
        <p:nvSpPr>
          <p:cNvPr id="4" name="Footer Placeholder 3">
            <a:extLst>
              <a:ext uri="{FF2B5EF4-FFF2-40B4-BE49-F238E27FC236}">
                <a16:creationId xmlns:a16="http://schemas.microsoft.com/office/drawing/2014/main" id="{18CCEFE0-F408-46B3-B2DE-747C17F92EB2}"/>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7DAF3AC0-3E18-4FFF-834E-1CB6FD8C2DAC}"/>
              </a:ext>
            </a:extLst>
          </p:cNvPr>
          <p:cNvSpPr>
            <a:spLocks noGrp="1"/>
          </p:cNvSpPr>
          <p:nvPr>
            <p:ph type="sldNum" sz="quarter" idx="12"/>
          </p:nvPr>
        </p:nvSpPr>
        <p:spPr/>
        <p:txBody>
          <a:bodyPr/>
          <a:lstStyle/>
          <a:p>
            <a:fld id="{8A7A6979-0714-4377-B894-6BE4C2D6E202}" type="slidenum">
              <a:rPr lang="en-US" smtClean="0"/>
              <a:pPr/>
              <a:t>35</a:t>
            </a:fld>
            <a:endParaRPr lang="en-US" dirty="0"/>
          </a:p>
        </p:txBody>
      </p:sp>
    </p:spTree>
    <p:extLst>
      <p:ext uri="{BB962C8B-B14F-4D97-AF65-F5344CB8AC3E}">
        <p14:creationId xmlns:p14="http://schemas.microsoft.com/office/powerpoint/2010/main" val="33913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E7F8D1-ECD0-4B25-AF52-9BA4077C8EA6}"/>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9084B5B4-155C-4483-8C62-6C8CDF8CD945}"/>
              </a:ext>
            </a:extLst>
          </p:cNvPr>
          <p:cNvSpPr>
            <a:spLocks noGrp="1"/>
          </p:cNvSpPr>
          <p:nvPr>
            <p:ph type="sldNum" sz="quarter" idx="12"/>
          </p:nvPr>
        </p:nvSpPr>
        <p:spPr/>
        <p:txBody>
          <a:bodyPr/>
          <a:lstStyle/>
          <a:p>
            <a:fld id="{8A7A6979-0714-4377-B894-6BE4C2D6E202}" type="slidenum">
              <a:rPr lang="en-US" smtClean="0"/>
              <a:t>36</a:t>
            </a:fld>
            <a:endParaRPr lang="en-US" dirty="0"/>
          </a:p>
        </p:txBody>
      </p:sp>
      <p:pic>
        <p:nvPicPr>
          <p:cNvPr id="3074" name="Picture 1">
            <a:extLst>
              <a:ext uri="{FF2B5EF4-FFF2-40B4-BE49-F238E27FC236}">
                <a16:creationId xmlns:a16="http://schemas.microsoft.com/office/drawing/2014/main" id="{AC330314-41EE-4FAD-A55C-DDCD8DFD3AA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587"/>
          <a:stretch/>
        </p:blipFill>
        <p:spPr bwMode="auto">
          <a:xfrm>
            <a:off x="2028031" y="108335"/>
            <a:ext cx="8135938" cy="6165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8D1A5A-55D7-42B5-B16D-6F4B6BB4994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C653887E-05A9-4FCC-8BEF-DE5FF9390318}"/>
              </a:ext>
            </a:extLst>
          </p:cNvPr>
          <p:cNvSpPr>
            <a:spLocks noGrp="1"/>
          </p:cNvSpPr>
          <p:nvPr>
            <p:ph type="sldNum" sz="quarter" idx="12"/>
          </p:nvPr>
        </p:nvSpPr>
        <p:spPr/>
        <p:txBody>
          <a:bodyPr/>
          <a:lstStyle/>
          <a:p>
            <a:fld id="{8A7A6979-0714-4377-B894-6BE4C2D6E202}" type="slidenum">
              <a:rPr lang="en-US" smtClean="0"/>
              <a:t>37</a:t>
            </a:fld>
            <a:endParaRPr lang="en-US" dirty="0"/>
          </a:p>
        </p:txBody>
      </p:sp>
      <p:pic>
        <p:nvPicPr>
          <p:cNvPr id="5" name="Picture 4">
            <a:extLst>
              <a:ext uri="{FF2B5EF4-FFF2-40B4-BE49-F238E27FC236}">
                <a16:creationId xmlns:a16="http://schemas.microsoft.com/office/drawing/2014/main" id="{74AFBB7A-7A49-8E60-3DB0-58C253D860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028031" y="108335"/>
            <a:ext cx="8135938" cy="554094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C783C46-8892-4E6A-BD29-61141F493B4C}"/>
              </a:ext>
            </a:extLst>
          </p:cNvPr>
          <p:cNvSpPr>
            <a:spLocks noGrp="1" noChangeArrowheads="1"/>
          </p:cNvSpPr>
          <p:nvPr>
            <p:ph type="title"/>
          </p:nvPr>
        </p:nvSpPr>
        <p:spPr/>
        <p:txBody>
          <a:bodyPr/>
          <a:lstStyle/>
          <a:p>
            <a:r>
              <a:rPr lang="en-US" altLang="en-US" dirty="0"/>
              <a:t>MANOVA versus ANOVA</a:t>
            </a:r>
          </a:p>
        </p:txBody>
      </p:sp>
      <p:sp>
        <p:nvSpPr>
          <p:cNvPr id="7171" name="Rectangle 3">
            <a:extLst>
              <a:ext uri="{FF2B5EF4-FFF2-40B4-BE49-F238E27FC236}">
                <a16:creationId xmlns:a16="http://schemas.microsoft.com/office/drawing/2014/main" id="{E7FF17AF-7580-49D3-8627-72BB9EB6B2BC}"/>
              </a:ext>
            </a:extLst>
          </p:cNvPr>
          <p:cNvSpPr>
            <a:spLocks noGrp="1" noChangeArrowheads="1"/>
          </p:cNvSpPr>
          <p:nvPr>
            <p:ph type="body" idx="1"/>
          </p:nvPr>
        </p:nvSpPr>
        <p:spPr>
          <a:xfrm>
            <a:off x="1097280" y="1918252"/>
            <a:ext cx="10058400" cy="4202848"/>
          </a:xfrm>
        </p:spPr>
        <p:txBody>
          <a:bodyPr>
            <a:normAutofit fontScale="92500" lnSpcReduction="20000"/>
          </a:bodyPr>
          <a:lstStyle/>
          <a:p>
            <a:r>
              <a:rPr lang="en-US" altLang="en-US" dirty="0"/>
              <a:t>In MANOVA, a </a:t>
            </a:r>
            <a:r>
              <a:rPr lang="en-US" altLang="en-US" i="1" dirty="0"/>
              <a:t>new</a:t>
            </a:r>
            <a:r>
              <a:rPr lang="en-US" altLang="en-US" dirty="0"/>
              <a:t> DV is created by making a </a:t>
            </a:r>
            <a:r>
              <a:rPr lang="en-US" altLang="en-US" i="1" dirty="0"/>
              <a:t>linear combination</a:t>
            </a:r>
            <a:r>
              <a:rPr lang="en-US" altLang="en-US" dirty="0"/>
              <a:t> of the individual DVs that maximizes the difference between groups</a:t>
            </a:r>
            <a:r>
              <a:rPr lang="en-US" altLang="en-US" b="1" baseline="30000" dirty="0">
                <a:solidFill>
                  <a:schemeClr val="accent2"/>
                </a:solidFill>
              </a:rPr>
              <a:t>1</a:t>
            </a:r>
          </a:p>
          <a:p>
            <a:r>
              <a:rPr lang="en-US" altLang="en-US" dirty="0"/>
              <a:t>MANOVA requires one or more categorical independent variables</a:t>
            </a:r>
            <a:r>
              <a:rPr lang="en-US" altLang="en-US" b="1" baseline="30000" dirty="0">
                <a:solidFill>
                  <a:schemeClr val="accent2"/>
                </a:solidFill>
              </a:rPr>
              <a:t>2</a:t>
            </a:r>
            <a:r>
              <a:rPr lang="en-US" altLang="en-US" dirty="0"/>
              <a:t> and two or more quantitative dependent variables</a:t>
            </a:r>
          </a:p>
          <a:p>
            <a:r>
              <a:rPr lang="en-CA" dirty="0"/>
              <a:t>The questions are mostly the same as ANOVA, but on the linearly combined DVs</a:t>
            </a:r>
            <a:endParaRPr lang="en-US" altLang="en-US" dirty="0"/>
          </a:p>
          <a:p>
            <a:pPr lvl="1"/>
            <a:r>
              <a:rPr lang="en-CA" altLang="en-US" dirty="0"/>
              <a:t>By measuring multiple DVs you increase your chances for finding a group difference - multiple measures usually do not “cost” a great deal more and you are more likely to find a difference on the combination than on each individually</a:t>
            </a:r>
          </a:p>
          <a:p>
            <a:pPr lvl="1"/>
            <a:r>
              <a:rPr lang="en-CA" altLang="en-US" dirty="0"/>
              <a:t>MANOVA can reduce both Type 1 and Type 2 error rates</a:t>
            </a:r>
            <a:r>
              <a:rPr lang="en-CA" altLang="en-US" b="1" baseline="30000" dirty="0">
                <a:solidFill>
                  <a:schemeClr val="accent2"/>
                </a:solidFill>
              </a:rPr>
              <a:t>3</a:t>
            </a:r>
            <a:endParaRPr lang="en-CA" altLang="en-US" dirty="0"/>
          </a:p>
          <a:p>
            <a:pPr marL="201168" lvl="1" indent="0">
              <a:buNone/>
            </a:pPr>
            <a:r>
              <a:rPr lang="en-CA" altLang="en-US" dirty="0"/>
              <a:t>      Type 1) Using multiple ANOVAs inflates type 1 error rates – MANOVA reduces that</a:t>
            </a:r>
          </a:p>
          <a:p>
            <a:pPr marL="201168" lvl="1" indent="0">
              <a:buNone/>
            </a:pPr>
            <a:r>
              <a:rPr lang="en-CA" altLang="en-US" dirty="0"/>
              <a:t>      Type 2) Under certain conditions MANOVA may find differences that do not show up under ANOVA</a:t>
            </a:r>
            <a:r>
              <a:rPr lang="en-CA" altLang="en-US" b="1" baseline="30000" dirty="0">
                <a:solidFill>
                  <a:schemeClr val="accent2"/>
                </a:solidFill>
              </a:rPr>
              <a:t>4</a:t>
            </a:r>
          </a:p>
          <a:p>
            <a:r>
              <a:rPr lang="en-CA" altLang="en-US" sz="2100" dirty="0"/>
              <a:t>If there are any significant main effects or interactions, on which individual DV is there the most variation “caused” by the levels of the IV?</a:t>
            </a:r>
          </a:p>
          <a:p>
            <a:pPr lvl="1"/>
            <a:r>
              <a:rPr lang="en-CA" altLang="en-US" sz="1900" dirty="0"/>
              <a:t>You c</a:t>
            </a:r>
            <a:r>
              <a:rPr lang="en-CA" altLang="en-US" sz="2100" dirty="0"/>
              <a:t>an follow a significant MANOVA with individual ANOVAs to see the effects of the IVs on the individual DVs</a:t>
            </a:r>
          </a:p>
        </p:txBody>
      </p:sp>
      <p:sp>
        <p:nvSpPr>
          <p:cNvPr id="2" name="Footer Placeholder 1">
            <a:extLst>
              <a:ext uri="{FF2B5EF4-FFF2-40B4-BE49-F238E27FC236}">
                <a16:creationId xmlns:a16="http://schemas.microsoft.com/office/drawing/2014/main" id="{E5ED1946-386A-4B2C-B805-4D1A95C5FD16}"/>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9DB299CC-044E-4487-AEB3-488D5A2FEC1E}"/>
              </a:ext>
            </a:extLst>
          </p:cNvPr>
          <p:cNvSpPr>
            <a:spLocks noGrp="1"/>
          </p:cNvSpPr>
          <p:nvPr>
            <p:ph type="sldNum" sz="quarter" idx="12"/>
          </p:nvPr>
        </p:nvSpPr>
        <p:spPr/>
        <p:txBody>
          <a:bodyPr/>
          <a:lstStyle/>
          <a:p>
            <a:fld id="{8A7A6979-0714-4377-B894-6BE4C2D6E202}" type="slidenum">
              <a:rPr lang="en-US" smtClean="0"/>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7F406E0-7E81-4FCC-B75F-F48ED0282064}"/>
              </a:ext>
            </a:extLst>
          </p:cNvPr>
          <p:cNvSpPr>
            <a:spLocks noGrp="1" noChangeArrowheads="1"/>
          </p:cNvSpPr>
          <p:nvPr>
            <p:ph type="title"/>
          </p:nvPr>
        </p:nvSpPr>
        <p:spPr/>
        <p:txBody>
          <a:bodyPr/>
          <a:lstStyle/>
          <a:p>
            <a:r>
              <a:rPr lang="en-US" altLang="en-US" dirty="0"/>
              <a:t>Assumptions of MANOVA</a:t>
            </a:r>
          </a:p>
        </p:txBody>
      </p:sp>
      <p:sp>
        <p:nvSpPr>
          <p:cNvPr id="4099" name="Rectangle 3">
            <a:extLst>
              <a:ext uri="{FF2B5EF4-FFF2-40B4-BE49-F238E27FC236}">
                <a16:creationId xmlns:a16="http://schemas.microsoft.com/office/drawing/2014/main" id="{58027C0F-B68D-461C-BA83-E474DDC6BEA3}"/>
              </a:ext>
            </a:extLst>
          </p:cNvPr>
          <p:cNvSpPr>
            <a:spLocks noGrp="1" noChangeArrowheads="1"/>
          </p:cNvSpPr>
          <p:nvPr>
            <p:ph type="body" idx="1"/>
          </p:nvPr>
        </p:nvSpPr>
        <p:spPr>
          <a:xfrm>
            <a:off x="1097280" y="1845733"/>
            <a:ext cx="10058400" cy="4363155"/>
          </a:xfrm>
        </p:spPr>
        <p:txBody>
          <a:bodyPr>
            <a:normAutofit/>
          </a:bodyPr>
          <a:lstStyle/>
          <a:p>
            <a:pPr>
              <a:lnSpc>
                <a:spcPct val="100000"/>
              </a:lnSpc>
            </a:pPr>
            <a:r>
              <a:rPr lang="en-US" altLang="en-US" dirty="0"/>
              <a:t>The interpretation of MANOVA results are always taken in the context of the research design – fancy statistical methods do not make up for poor design</a:t>
            </a:r>
            <a:r>
              <a:rPr lang="en-US" altLang="en-US" b="1" baseline="30000" dirty="0">
                <a:solidFill>
                  <a:schemeClr val="accent2"/>
                </a:solidFill>
              </a:rPr>
              <a:t>1</a:t>
            </a:r>
          </a:p>
          <a:p>
            <a:pPr>
              <a:lnSpc>
                <a:spcPct val="100000"/>
              </a:lnSpc>
            </a:pPr>
            <a:r>
              <a:rPr lang="en-US" altLang="en-US" dirty="0"/>
              <a:t>For every DV, each group’s distribution is approximately normal</a:t>
            </a:r>
            <a:r>
              <a:rPr lang="en-US" altLang="en-US" b="1" baseline="30000" dirty="0">
                <a:solidFill>
                  <a:schemeClr val="accent2"/>
                </a:solidFill>
              </a:rPr>
              <a:t>2</a:t>
            </a:r>
            <a:r>
              <a:rPr lang="en-US" altLang="en-US" sz="2100" dirty="0"/>
              <a:t> </a:t>
            </a:r>
            <a:br>
              <a:rPr lang="en-US" altLang="en-US" sz="2100" dirty="0"/>
            </a:br>
            <a:r>
              <a:rPr lang="en-CA" altLang="en-US" dirty="0"/>
              <a:t>Can handle some non-normality, but not severe outliers</a:t>
            </a:r>
          </a:p>
          <a:p>
            <a:pPr lvl="1"/>
            <a:r>
              <a:rPr lang="en-US" altLang="en-US" dirty="0"/>
              <a:t>Check this by looking at histograms and/or normal quantile plots, calculate skewness/kurtosis, or use assumptions</a:t>
            </a:r>
            <a:r>
              <a:rPr lang="en-US" altLang="en-US" b="1" baseline="30000" dirty="0">
                <a:solidFill>
                  <a:schemeClr val="accent2"/>
                </a:solidFill>
              </a:rPr>
              <a:t>1</a:t>
            </a:r>
          </a:p>
          <a:p>
            <a:r>
              <a:rPr lang="en-US" altLang="en-US" dirty="0"/>
              <a:t>Standard deviations of each group are approximately equal</a:t>
            </a:r>
          </a:p>
          <a:p>
            <a:pPr lvl="1"/>
            <a:r>
              <a:rPr lang="en-US" altLang="en-US" dirty="0"/>
              <a:t>Rule of thumb: The ratio of greatest group SD to the least SD must be less than 2:1</a:t>
            </a:r>
          </a:p>
        </p:txBody>
      </p:sp>
      <p:sp>
        <p:nvSpPr>
          <p:cNvPr id="2" name="Footer Placeholder 1">
            <a:extLst>
              <a:ext uri="{FF2B5EF4-FFF2-40B4-BE49-F238E27FC236}">
                <a16:creationId xmlns:a16="http://schemas.microsoft.com/office/drawing/2014/main" id="{C483311D-6751-4762-8501-8F90DD5C3812}"/>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6E98416C-00EE-43CD-B8F3-B565AC2637ED}"/>
              </a:ext>
            </a:extLst>
          </p:cNvPr>
          <p:cNvSpPr>
            <a:spLocks noGrp="1"/>
          </p:cNvSpPr>
          <p:nvPr>
            <p:ph type="sldNum" sz="quarter" idx="12"/>
          </p:nvPr>
        </p:nvSpPr>
        <p:spPr/>
        <p:txBody>
          <a:bodyPr/>
          <a:lstStyle/>
          <a:p>
            <a:fld id="{8A7A6979-0714-4377-B894-6BE4C2D6E202}" type="slidenum">
              <a:rPr lang="en-US" smtClean="0"/>
              <a:pPr/>
              <a:t>39</a:t>
            </a:fld>
            <a:endParaRPr lang="en-US" dirty="0"/>
          </a:p>
        </p:txBody>
      </p:sp>
    </p:spTree>
    <p:extLst>
      <p:ext uri="{BB962C8B-B14F-4D97-AF65-F5344CB8AC3E}">
        <p14:creationId xmlns:p14="http://schemas.microsoft.com/office/powerpoint/2010/main" val="252495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09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0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BADE-B1EE-4AA9-9697-1D5685350702}"/>
              </a:ext>
            </a:extLst>
          </p:cNvPr>
          <p:cNvSpPr>
            <a:spLocks noGrp="1"/>
          </p:cNvSpPr>
          <p:nvPr>
            <p:ph type="title"/>
          </p:nvPr>
        </p:nvSpPr>
        <p:spPr/>
        <p:txBody>
          <a:bodyPr/>
          <a:lstStyle/>
          <a:p>
            <a:pPr>
              <a:lnSpc>
                <a:spcPct val="90000"/>
              </a:lnSpc>
            </a:pPr>
            <a:r>
              <a:rPr lang="en-CA" dirty="0"/>
              <a:t>Week 6</a:t>
            </a:r>
            <a:br>
              <a:rPr lang="en-CA" dirty="0"/>
            </a:br>
            <a:r>
              <a:rPr lang="en-CA" dirty="0"/>
              <a:t>Learning Objectives</a:t>
            </a:r>
          </a:p>
        </p:txBody>
      </p:sp>
      <p:sp>
        <p:nvSpPr>
          <p:cNvPr id="3" name="Content Placeholder 2">
            <a:extLst>
              <a:ext uri="{FF2B5EF4-FFF2-40B4-BE49-F238E27FC236}">
                <a16:creationId xmlns:a16="http://schemas.microsoft.com/office/drawing/2014/main" id="{54B2361F-A0F3-447D-A0C7-7ECA44F71D7E}"/>
              </a:ext>
            </a:extLst>
          </p:cNvPr>
          <p:cNvSpPr>
            <a:spLocks noGrp="1"/>
          </p:cNvSpPr>
          <p:nvPr>
            <p:ph idx="1"/>
          </p:nvPr>
        </p:nvSpPr>
        <p:spPr>
          <a:xfrm>
            <a:off x="1097280" y="1845733"/>
            <a:ext cx="10058400" cy="4420596"/>
          </a:xfrm>
        </p:spPr>
        <p:txBody>
          <a:bodyPr>
            <a:normAutofit/>
          </a:bodyPr>
          <a:lstStyle/>
          <a:p>
            <a:pPr>
              <a:lnSpc>
                <a:spcPct val="110000"/>
              </a:lnSpc>
              <a:spcBef>
                <a:spcPts val="600"/>
              </a:spcBef>
            </a:pPr>
            <a:r>
              <a:rPr lang="en-US" dirty="0"/>
              <a:t>Discuss the ANOVA technique and its use in statistical analysis. Explain when to use it, and (at a very high level) how results are calculated</a:t>
            </a:r>
          </a:p>
          <a:p>
            <a:pPr>
              <a:lnSpc>
                <a:spcPct val="110000"/>
              </a:lnSpc>
              <a:spcBef>
                <a:spcPts val="600"/>
              </a:spcBef>
            </a:pPr>
            <a:r>
              <a:rPr lang="en-US" dirty="0"/>
              <a:t>Discuss the MANOVA technique and its use in statistical analysis. Explain when to use it, and (at a very high level) how results are calculated</a:t>
            </a:r>
          </a:p>
          <a:p>
            <a:pPr>
              <a:lnSpc>
                <a:spcPct val="110000"/>
              </a:lnSpc>
              <a:spcBef>
                <a:spcPts val="600"/>
              </a:spcBef>
            </a:pPr>
            <a:r>
              <a:rPr lang="en-US" dirty="0"/>
              <a:t>Differentiate MANOVA from ANOVA, both in terms of its use and in terms of the ways they seek evidence for or against statistical significance</a:t>
            </a:r>
          </a:p>
          <a:p>
            <a:pPr>
              <a:lnSpc>
                <a:spcPct val="110000"/>
              </a:lnSpc>
              <a:spcBef>
                <a:spcPts val="600"/>
              </a:spcBef>
            </a:pPr>
            <a:r>
              <a:rPr lang="en-US" dirty="0"/>
              <a:t>Use the Data Analysis </a:t>
            </a:r>
            <a:r>
              <a:rPr lang="en-US" dirty="0" err="1"/>
              <a:t>Toolpak</a:t>
            </a:r>
            <a:r>
              <a:rPr lang="en-US" dirty="0"/>
              <a:t> to run ANOVA in MS-Excel, including organizing data and interpreting the results</a:t>
            </a:r>
          </a:p>
          <a:p>
            <a:pPr>
              <a:lnSpc>
                <a:spcPct val="110000"/>
              </a:lnSpc>
              <a:spcBef>
                <a:spcPts val="600"/>
              </a:spcBef>
            </a:pPr>
            <a:r>
              <a:rPr lang="en-US" dirty="0"/>
              <a:t>Use the Real Statistics Add-in to run MANOVA in MS-Excel, including organizing data and interpreting the results.</a:t>
            </a:r>
          </a:p>
        </p:txBody>
      </p:sp>
      <p:sp>
        <p:nvSpPr>
          <p:cNvPr id="4" name="Footer Placeholder 3">
            <a:extLst>
              <a:ext uri="{FF2B5EF4-FFF2-40B4-BE49-F238E27FC236}">
                <a16:creationId xmlns:a16="http://schemas.microsoft.com/office/drawing/2014/main" id="{1CB8F887-02B1-461D-97FB-DC2F98E16B8A}"/>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5806773F-0D21-4916-B27A-4165AFA638A2}"/>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15315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802424B-6151-4B7E-A9DB-1314000BC91B}"/>
              </a:ext>
            </a:extLst>
          </p:cNvPr>
          <p:cNvSpPr>
            <a:spLocks noGrp="1" noChangeArrowheads="1"/>
          </p:cNvSpPr>
          <p:nvPr>
            <p:ph type="title"/>
          </p:nvPr>
        </p:nvSpPr>
        <p:spPr/>
        <p:txBody>
          <a:bodyPr/>
          <a:lstStyle/>
          <a:p>
            <a:r>
              <a:rPr lang="en-US" altLang="en-US" dirty="0"/>
              <a:t>MANOVA </a:t>
            </a:r>
            <a:br>
              <a:rPr lang="en-US" altLang="en-US" dirty="0"/>
            </a:br>
            <a:r>
              <a:rPr lang="en-US" altLang="en-US" dirty="0"/>
              <a:t>Theoretical Considerations (1 of 2)</a:t>
            </a:r>
          </a:p>
        </p:txBody>
      </p:sp>
      <p:sp>
        <p:nvSpPr>
          <p:cNvPr id="15363" name="Rectangle 3">
            <a:extLst>
              <a:ext uri="{FF2B5EF4-FFF2-40B4-BE49-F238E27FC236}">
                <a16:creationId xmlns:a16="http://schemas.microsoft.com/office/drawing/2014/main" id="{400995AB-7354-47E0-8C84-DEF02BAAA2C5}"/>
              </a:ext>
            </a:extLst>
          </p:cNvPr>
          <p:cNvSpPr>
            <a:spLocks noGrp="1" noChangeArrowheads="1"/>
          </p:cNvSpPr>
          <p:nvPr>
            <p:ph type="body" idx="1"/>
          </p:nvPr>
        </p:nvSpPr>
        <p:spPr>
          <a:xfrm>
            <a:off x="1097280" y="1908313"/>
            <a:ext cx="10058400" cy="4303644"/>
          </a:xfrm>
        </p:spPr>
        <p:txBody>
          <a:bodyPr>
            <a:normAutofit/>
          </a:bodyPr>
          <a:lstStyle/>
          <a:p>
            <a:r>
              <a:rPr lang="en-US" altLang="en-US" dirty="0"/>
              <a:t>Choice of DVs also needs to be carefully considered</a:t>
            </a:r>
          </a:p>
          <a:p>
            <a:pPr lvl="1"/>
            <a:r>
              <a:rPr lang="en-US" altLang="en-US" dirty="0"/>
              <a:t>Highly correlated DVs severely weaken the power of the analysis</a:t>
            </a:r>
          </a:p>
          <a:p>
            <a:r>
              <a:rPr lang="en-US" altLang="en-US" dirty="0"/>
              <a:t>The more complex the MANOVA model, the more limited the results are to the population studied; very difficult to ‘infer’</a:t>
            </a:r>
            <a:r>
              <a:rPr lang="en-US" altLang="en-US" b="1" baseline="30000" dirty="0">
                <a:solidFill>
                  <a:schemeClr val="accent2"/>
                </a:solidFill>
              </a:rPr>
              <a:t>1</a:t>
            </a:r>
          </a:p>
          <a:p>
            <a:r>
              <a:rPr lang="en-CA" altLang="en-US" sz="2100" dirty="0"/>
              <a:t>Missing data needs to be handled in the usual ways</a:t>
            </a:r>
          </a:p>
          <a:p>
            <a:r>
              <a:rPr lang="en-CA" altLang="en-US" sz="2100" dirty="0"/>
              <a:t>We need significantly more cases than DVs in every cell of the design</a:t>
            </a:r>
            <a:r>
              <a:rPr lang="en-CA" altLang="en-US" sz="2100" b="1" baseline="30000" dirty="0">
                <a:solidFill>
                  <a:schemeClr val="accent2"/>
                </a:solidFill>
              </a:rPr>
              <a:t>2</a:t>
            </a:r>
          </a:p>
          <a:p>
            <a:pPr lvl="1"/>
            <a:r>
              <a:rPr lang="en-CA" altLang="en-US" sz="1900" dirty="0"/>
              <a:t>Can become difficult when the design becomes complex</a:t>
            </a:r>
          </a:p>
          <a:p>
            <a:pPr lvl="1"/>
            <a:r>
              <a:rPr lang="en-CA" altLang="en-US" sz="1900" dirty="0"/>
              <a:t>If there are more DVs than cases in any cell the cell will become singular and cannot be inverted</a:t>
            </a:r>
            <a:r>
              <a:rPr lang="en-CA" altLang="en-US" sz="1900" b="1" baseline="30000" dirty="0">
                <a:solidFill>
                  <a:schemeClr val="accent2"/>
                </a:solidFill>
              </a:rPr>
              <a:t>2a</a:t>
            </a:r>
          </a:p>
          <a:p>
            <a:pPr lvl="1"/>
            <a:r>
              <a:rPr lang="en-CA" altLang="en-US" sz="1900" dirty="0"/>
              <a:t>If there are only a few cases more than DVs, the assumption of equality of covariance matrices</a:t>
            </a:r>
            <a:r>
              <a:rPr lang="en-CA" altLang="en-US" sz="1900" b="1" baseline="30000" dirty="0">
                <a:solidFill>
                  <a:schemeClr val="accent2"/>
                </a:solidFill>
              </a:rPr>
              <a:t>2a</a:t>
            </a:r>
            <a:r>
              <a:rPr lang="en-CA" altLang="en-US" sz="1900" dirty="0"/>
              <a:t> is likely to be rejected</a:t>
            </a:r>
          </a:p>
          <a:p>
            <a:endParaRPr lang="en-US" altLang="en-US" dirty="0">
              <a:solidFill>
                <a:schemeClr val="tx1"/>
              </a:solidFill>
            </a:endParaRPr>
          </a:p>
        </p:txBody>
      </p:sp>
      <p:sp>
        <p:nvSpPr>
          <p:cNvPr id="2" name="Footer Placeholder 1">
            <a:extLst>
              <a:ext uri="{FF2B5EF4-FFF2-40B4-BE49-F238E27FC236}">
                <a16:creationId xmlns:a16="http://schemas.microsoft.com/office/drawing/2014/main" id="{D95C5BD0-DF2F-41A6-BC6C-8F2C4266C0D1}"/>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D3115014-C812-40F3-BEF9-5EF6FE29B793}"/>
              </a:ext>
            </a:extLst>
          </p:cNvPr>
          <p:cNvSpPr>
            <a:spLocks noGrp="1"/>
          </p:cNvSpPr>
          <p:nvPr>
            <p:ph type="sldNum" sz="quarter" idx="12"/>
          </p:nvPr>
        </p:nvSpPr>
        <p:spPr/>
        <p:txBody>
          <a:bodyPr/>
          <a:lstStyle/>
          <a:p>
            <a:fld id="{8A7A6979-0714-4377-B894-6BE4C2D6E202}"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072C6E5-FCBD-4260-9F49-A12EE883C50A}"/>
              </a:ext>
            </a:extLst>
          </p:cNvPr>
          <p:cNvSpPr>
            <a:spLocks noGrp="1" noChangeArrowheads="1"/>
          </p:cNvSpPr>
          <p:nvPr>
            <p:ph type="title"/>
          </p:nvPr>
        </p:nvSpPr>
        <p:spPr/>
        <p:txBody>
          <a:bodyPr/>
          <a:lstStyle/>
          <a:p>
            <a:r>
              <a:rPr lang="en-US" altLang="en-US" dirty="0"/>
              <a:t>MANOVA </a:t>
            </a:r>
            <a:br>
              <a:rPr lang="en-US" altLang="en-US" dirty="0"/>
            </a:br>
            <a:r>
              <a:rPr lang="en-US" altLang="en-US" dirty="0"/>
              <a:t>Theoretical Considerations (2 of 2)</a:t>
            </a:r>
          </a:p>
        </p:txBody>
      </p:sp>
      <p:sp>
        <p:nvSpPr>
          <p:cNvPr id="19459" name="Rectangle 3">
            <a:extLst>
              <a:ext uri="{FF2B5EF4-FFF2-40B4-BE49-F238E27FC236}">
                <a16:creationId xmlns:a16="http://schemas.microsoft.com/office/drawing/2014/main" id="{AFAB3A1E-B723-4A52-89A6-DED9B1300D2F}"/>
              </a:ext>
            </a:extLst>
          </p:cNvPr>
          <p:cNvSpPr>
            <a:spLocks noGrp="1" noChangeArrowheads="1"/>
          </p:cNvSpPr>
          <p:nvPr>
            <p:ph type="body" idx="1"/>
          </p:nvPr>
        </p:nvSpPr>
        <p:spPr/>
        <p:txBody>
          <a:bodyPr>
            <a:normAutofit lnSpcReduction="10000"/>
          </a:bodyPr>
          <a:lstStyle/>
          <a:p>
            <a:r>
              <a:rPr lang="en-CA" altLang="en-US" dirty="0"/>
              <a:t>Multivariate normality: the means of the various DVs in each cell and all linear combinations of them are normally distributed</a:t>
            </a:r>
          </a:p>
          <a:p>
            <a:pPr lvl="1"/>
            <a:r>
              <a:rPr lang="en-CA" altLang="en-US" dirty="0"/>
              <a:t>In univariate tests, robustness against violation of the assumption is assured when the degrees of freedom for error is 20 or more and equal samples – if the least cell value is at least 20, then the test is robust to violations of multivariate normality even when there is unequal n.</a:t>
            </a:r>
          </a:p>
          <a:p>
            <a:pPr lvl="1"/>
            <a:r>
              <a:rPr lang="en-CA" altLang="en-US" dirty="0"/>
              <a:t>If you have lesser values and/or unbalanced designs, the assumption is assessed on the basis of researcher judgment</a:t>
            </a:r>
          </a:p>
          <a:p>
            <a:r>
              <a:rPr lang="en-US" altLang="en-US" dirty="0"/>
              <a:t>Univariate and multivariate outliers need to be assessed in every cell of the design</a:t>
            </a:r>
          </a:p>
          <a:p>
            <a:r>
              <a:rPr lang="en-CA" altLang="en-US" dirty="0"/>
              <a:t>MANOVA assume linear relationships between all DVs, all Control Variables (CVs)</a:t>
            </a:r>
            <a:r>
              <a:rPr lang="en-CA" altLang="en-US" b="1" baseline="30000" dirty="0">
                <a:solidFill>
                  <a:schemeClr val="accent2"/>
                </a:solidFill>
              </a:rPr>
              <a:t>1</a:t>
            </a:r>
            <a:r>
              <a:rPr lang="en-CA" altLang="en-US" dirty="0"/>
              <a:t> and all DV/CV pairs</a:t>
            </a:r>
            <a:br>
              <a:rPr lang="en-CA" altLang="en-US" dirty="0"/>
            </a:br>
            <a:endParaRPr lang="en-CA" altLang="en-US" dirty="0"/>
          </a:p>
          <a:p>
            <a:br>
              <a:rPr lang="en-US" altLang="en-US" dirty="0"/>
            </a:br>
            <a:endParaRPr lang="en-US" altLang="en-US" dirty="0"/>
          </a:p>
        </p:txBody>
      </p:sp>
      <p:sp>
        <p:nvSpPr>
          <p:cNvPr id="2" name="Footer Placeholder 1">
            <a:extLst>
              <a:ext uri="{FF2B5EF4-FFF2-40B4-BE49-F238E27FC236}">
                <a16:creationId xmlns:a16="http://schemas.microsoft.com/office/drawing/2014/main" id="{DB07DAE0-020C-4FE7-8B65-0149FCF0656A}"/>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6474FBD0-E29E-47C8-A1E0-72ECF5C9E4D0}"/>
              </a:ext>
            </a:extLst>
          </p:cNvPr>
          <p:cNvSpPr>
            <a:spLocks noGrp="1"/>
          </p:cNvSpPr>
          <p:nvPr>
            <p:ph type="sldNum" sz="quarter" idx="12"/>
          </p:nvPr>
        </p:nvSpPr>
        <p:spPr/>
        <p:txBody>
          <a:bodyPr/>
          <a:lstStyle/>
          <a:p>
            <a:fld id="{8A7A6979-0714-4377-B894-6BE4C2D6E202}"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18AD393-0B41-4260-A2B6-9F235337B2D4}"/>
              </a:ext>
            </a:extLst>
          </p:cNvPr>
          <p:cNvSpPr>
            <a:spLocks noGrp="1" noChangeArrowheads="1"/>
          </p:cNvSpPr>
          <p:nvPr>
            <p:ph type="title"/>
          </p:nvPr>
        </p:nvSpPr>
        <p:spPr/>
        <p:txBody>
          <a:bodyPr/>
          <a:lstStyle/>
          <a:p>
            <a:r>
              <a:rPr lang="en-US" altLang="en-US"/>
              <a:t>Why Should You Do a MANOVA?</a:t>
            </a:r>
          </a:p>
        </p:txBody>
      </p:sp>
      <p:sp>
        <p:nvSpPr>
          <p:cNvPr id="30723" name="Rectangle 3">
            <a:extLst>
              <a:ext uri="{FF2B5EF4-FFF2-40B4-BE49-F238E27FC236}">
                <a16:creationId xmlns:a16="http://schemas.microsoft.com/office/drawing/2014/main" id="{ECB45DB0-43CC-4338-939F-A6705D25AE1E}"/>
              </a:ext>
            </a:extLst>
          </p:cNvPr>
          <p:cNvSpPr>
            <a:spLocks noGrp="1" noChangeArrowheads="1"/>
          </p:cNvSpPr>
          <p:nvPr>
            <p:ph type="body" idx="1"/>
          </p:nvPr>
        </p:nvSpPr>
        <p:spPr/>
        <p:txBody>
          <a:bodyPr/>
          <a:lstStyle/>
          <a:p>
            <a:pPr marL="0" indent="0">
              <a:buNone/>
            </a:pPr>
            <a:r>
              <a:rPr lang="en-US" dirty="0"/>
              <a:t>You do a MANOVA instead of a series of one-at-a-time ANOVAs for two reasons:</a:t>
            </a:r>
          </a:p>
          <a:p>
            <a:pPr marL="457200" indent="-457200">
              <a:buFont typeface="+mj-lt"/>
              <a:buAutoNum type="arabicPeriod"/>
            </a:pPr>
            <a:r>
              <a:rPr lang="en-US" dirty="0"/>
              <a:t>Reduce the experiment-wise level of Type 1 error</a:t>
            </a:r>
          </a:p>
          <a:p>
            <a:pPr marL="749808" lvl="1" indent="-457200"/>
            <a:r>
              <a:rPr lang="en-US" dirty="0"/>
              <a:t>For example, if we do eight F tests, each at </a:t>
            </a:r>
            <a:r>
              <a:rPr lang="el-GR" dirty="0"/>
              <a:t>α</a:t>
            </a:r>
            <a:r>
              <a:rPr lang="en-US" dirty="0"/>
              <a:t>=0.05, the experiment-wise probability of a Type 1 error (false positive – rejecting the null hypothesis when it is true) is 40%! </a:t>
            </a:r>
          </a:p>
          <a:p>
            <a:pPr marL="457200" indent="-457200">
              <a:buFont typeface="+mj-lt"/>
              <a:buAutoNum type="arabicPeriod"/>
            </a:pPr>
            <a:r>
              <a:rPr lang="en-CA" dirty="0"/>
              <a:t>Reduce the likelihood of Type 2 error from multivariate inter-correlations</a:t>
            </a:r>
          </a:p>
          <a:p>
            <a:pPr marL="749808" lvl="1" indent="-457200"/>
            <a:r>
              <a:rPr lang="en-CA" dirty="0"/>
              <a:t>Individual ANOVAs may not produce a significant main effect on each DV, but in combination they might – independent variables may be more meaningful taken together than considered separately, which would be a type 2 error (false negative – accepting the null hypothesis when it is false)</a:t>
            </a:r>
          </a:p>
          <a:p>
            <a:pPr marL="749808" lvl="1" indent="-457200"/>
            <a:r>
              <a:rPr lang="en-CA" dirty="0"/>
              <a:t>MANOVA takes into account the intercorrelations among the DVs</a:t>
            </a:r>
          </a:p>
        </p:txBody>
      </p:sp>
      <p:sp>
        <p:nvSpPr>
          <p:cNvPr id="2" name="Footer Placeholder 1">
            <a:extLst>
              <a:ext uri="{FF2B5EF4-FFF2-40B4-BE49-F238E27FC236}">
                <a16:creationId xmlns:a16="http://schemas.microsoft.com/office/drawing/2014/main" id="{0997EC83-68D1-4801-ABBF-DCF50F32C3FC}"/>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E81C5DB6-1C2C-43B9-A5C5-16615765E143}"/>
              </a:ext>
            </a:extLst>
          </p:cNvPr>
          <p:cNvSpPr>
            <a:spLocks noGrp="1"/>
          </p:cNvSpPr>
          <p:nvPr>
            <p:ph type="sldNum" sz="quarter" idx="12"/>
          </p:nvPr>
        </p:nvSpPr>
        <p:spPr/>
        <p:txBody>
          <a:bodyPr/>
          <a:lstStyle/>
          <a:p>
            <a:fld id="{8A7A6979-0714-4377-B894-6BE4C2D6E202}"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4077-D963-4611-B5E0-56FAB8AAB2BC}"/>
              </a:ext>
            </a:extLst>
          </p:cNvPr>
          <p:cNvSpPr>
            <a:spLocks noGrp="1"/>
          </p:cNvSpPr>
          <p:nvPr>
            <p:ph type="title"/>
          </p:nvPr>
        </p:nvSpPr>
        <p:spPr/>
        <p:txBody>
          <a:bodyPr/>
          <a:lstStyle/>
          <a:p>
            <a:r>
              <a:rPr lang="en-CA" dirty="0"/>
              <a:t>Call Centre Example</a:t>
            </a:r>
            <a:br>
              <a:rPr lang="en-CA" dirty="0"/>
            </a:br>
            <a:r>
              <a:rPr lang="en-CA" dirty="0"/>
              <a:t>One-way ANOVA</a:t>
            </a:r>
          </a:p>
        </p:txBody>
      </p:sp>
      <p:sp>
        <p:nvSpPr>
          <p:cNvPr id="3" name="Content Placeholder 2">
            <a:extLst>
              <a:ext uri="{FF2B5EF4-FFF2-40B4-BE49-F238E27FC236}">
                <a16:creationId xmlns:a16="http://schemas.microsoft.com/office/drawing/2014/main" id="{FE563CDF-EE10-45CE-A12F-5976BFBB3612}"/>
              </a:ext>
            </a:extLst>
          </p:cNvPr>
          <p:cNvSpPr>
            <a:spLocks noGrp="1"/>
          </p:cNvSpPr>
          <p:nvPr>
            <p:ph idx="1"/>
          </p:nvPr>
        </p:nvSpPr>
        <p:spPr/>
        <p:txBody>
          <a:bodyPr/>
          <a:lstStyle/>
          <a:p>
            <a:r>
              <a:rPr lang="en-CA" dirty="0"/>
              <a:t>A call center manager wants to know if there is a significant difference in average handle times amongst three different call operators</a:t>
            </a:r>
          </a:p>
          <a:p>
            <a:endParaRPr lang="en-CA" dirty="0"/>
          </a:p>
          <a:p>
            <a:r>
              <a:rPr lang="en-CA" dirty="0"/>
              <a:t>Independent Variable: 	Call Operator</a:t>
            </a:r>
          </a:p>
          <a:p>
            <a:endParaRPr lang="en-CA" dirty="0"/>
          </a:p>
          <a:p>
            <a:r>
              <a:rPr lang="en-CA" dirty="0"/>
              <a:t>Dependent Variable: 	Average Handle Time</a:t>
            </a:r>
          </a:p>
          <a:p>
            <a:endParaRPr lang="en-CA" dirty="0"/>
          </a:p>
          <a:p>
            <a:r>
              <a:rPr lang="en-CA" dirty="0"/>
              <a:t>Null Hypothesis (H</a:t>
            </a:r>
            <a:r>
              <a:rPr lang="en-CA" baseline="-25000" dirty="0"/>
              <a:t>0</a:t>
            </a:r>
            <a:r>
              <a:rPr lang="en-CA" dirty="0"/>
              <a:t>):	</a:t>
            </a:r>
            <a:r>
              <a:rPr lang="el-GR" dirty="0"/>
              <a:t>μ</a:t>
            </a:r>
            <a:r>
              <a:rPr lang="en-CA" baseline="-25000" dirty="0"/>
              <a:t>1</a:t>
            </a:r>
            <a:r>
              <a:rPr lang="en-CA" dirty="0"/>
              <a:t> = </a:t>
            </a:r>
            <a:r>
              <a:rPr lang="el-GR" dirty="0"/>
              <a:t>μ</a:t>
            </a:r>
            <a:r>
              <a:rPr lang="en-CA" baseline="-25000" dirty="0"/>
              <a:t>2</a:t>
            </a:r>
            <a:r>
              <a:rPr lang="en-CA" dirty="0"/>
              <a:t> = </a:t>
            </a:r>
            <a:r>
              <a:rPr lang="el-GR" dirty="0"/>
              <a:t>μ</a:t>
            </a:r>
            <a:r>
              <a:rPr lang="en-CA" baseline="-25000" dirty="0"/>
              <a:t>3</a:t>
            </a:r>
            <a:r>
              <a:rPr lang="en-CA" dirty="0"/>
              <a:t> </a:t>
            </a:r>
          </a:p>
          <a:p>
            <a:endParaRPr lang="en-CA" dirty="0"/>
          </a:p>
        </p:txBody>
      </p:sp>
      <p:sp>
        <p:nvSpPr>
          <p:cNvPr id="4" name="Footer Placeholder 3">
            <a:extLst>
              <a:ext uri="{FF2B5EF4-FFF2-40B4-BE49-F238E27FC236}">
                <a16:creationId xmlns:a16="http://schemas.microsoft.com/office/drawing/2014/main" id="{15AD3EA7-D9FD-466C-A6F4-C049D199419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03C32BA-B879-41E5-9D15-450BAB2BF736}"/>
              </a:ext>
            </a:extLst>
          </p:cNvPr>
          <p:cNvSpPr>
            <a:spLocks noGrp="1"/>
          </p:cNvSpPr>
          <p:nvPr>
            <p:ph type="sldNum" sz="quarter" idx="12"/>
          </p:nvPr>
        </p:nvSpPr>
        <p:spPr/>
        <p:txBody>
          <a:bodyPr/>
          <a:lstStyle/>
          <a:p>
            <a:fld id="{8A7A6979-0714-4377-B894-6BE4C2D6E202}" type="slidenum">
              <a:rPr lang="en-US" smtClean="0"/>
              <a:pPr/>
              <a:t>43</a:t>
            </a:fld>
            <a:endParaRPr lang="en-US" dirty="0"/>
          </a:p>
        </p:txBody>
      </p:sp>
    </p:spTree>
    <p:extLst>
      <p:ext uri="{BB962C8B-B14F-4D97-AF65-F5344CB8AC3E}">
        <p14:creationId xmlns:p14="http://schemas.microsoft.com/office/powerpoint/2010/main" val="1866163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4077-D963-4611-B5E0-56FAB8AAB2BC}"/>
              </a:ext>
            </a:extLst>
          </p:cNvPr>
          <p:cNvSpPr>
            <a:spLocks noGrp="1"/>
          </p:cNvSpPr>
          <p:nvPr>
            <p:ph type="title"/>
          </p:nvPr>
        </p:nvSpPr>
        <p:spPr/>
        <p:txBody>
          <a:bodyPr/>
          <a:lstStyle/>
          <a:p>
            <a:r>
              <a:rPr lang="en-CA" dirty="0"/>
              <a:t>Call Centre Example</a:t>
            </a:r>
            <a:br>
              <a:rPr lang="en-CA" dirty="0"/>
            </a:br>
            <a:r>
              <a:rPr lang="en-CA" dirty="0"/>
              <a:t>One-way ANOVA Data</a:t>
            </a:r>
          </a:p>
        </p:txBody>
      </p:sp>
      <p:sp>
        <p:nvSpPr>
          <p:cNvPr id="3" name="Content Placeholder 2">
            <a:extLst>
              <a:ext uri="{FF2B5EF4-FFF2-40B4-BE49-F238E27FC236}">
                <a16:creationId xmlns:a16="http://schemas.microsoft.com/office/drawing/2014/main" id="{FE563CDF-EE10-45CE-A12F-5976BFBB3612}"/>
              </a:ext>
            </a:extLst>
          </p:cNvPr>
          <p:cNvSpPr>
            <a:spLocks noGrp="1"/>
          </p:cNvSpPr>
          <p:nvPr>
            <p:ph idx="1"/>
          </p:nvPr>
        </p:nvSpPr>
        <p:spPr/>
        <p:txBody>
          <a:bodyPr/>
          <a:lstStyle/>
          <a:p>
            <a:r>
              <a:rPr lang="en-CA" dirty="0"/>
              <a:t>Call handle time (seconds)</a:t>
            </a:r>
          </a:p>
        </p:txBody>
      </p:sp>
      <p:sp>
        <p:nvSpPr>
          <p:cNvPr id="4" name="Footer Placeholder 3">
            <a:extLst>
              <a:ext uri="{FF2B5EF4-FFF2-40B4-BE49-F238E27FC236}">
                <a16:creationId xmlns:a16="http://schemas.microsoft.com/office/drawing/2014/main" id="{15AD3EA7-D9FD-466C-A6F4-C049D199419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03C32BA-B879-41E5-9D15-450BAB2BF736}"/>
              </a:ext>
            </a:extLst>
          </p:cNvPr>
          <p:cNvSpPr>
            <a:spLocks noGrp="1"/>
          </p:cNvSpPr>
          <p:nvPr>
            <p:ph type="sldNum" sz="quarter" idx="12"/>
          </p:nvPr>
        </p:nvSpPr>
        <p:spPr/>
        <p:txBody>
          <a:bodyPr/>
          <a:lstStyle/>
          <a:p>
            <a:fld id="{8A7A6979-0714-4377-B894-6BE4C2D6E202}" type="slidenum">
              <a:rPr lang="en-US" smtClean="0"/>
              <a:pPr/>
              <a:t>44</a:t>
            </a:fld>
            <a:endParaRPr lang="en-US" dirty="0"/>
          </a:p>
        </p:txBody>
      </p:sp>
      <p:pic>
        <p:nvPicPr>
          <p:cNvPr id="6" name="Picture 9">
            <a:extLst>
              <a:ext uri="{FF2B5EF4-FFF2-40B4-BE49-F238E27FC236}">
                <a16:creationId xmlns:a16="http://schemas.microsoft.com/office/drawing/2014/main" id="{CC55EC71-C58A-4BDC-A8C6-4B4BE4A78E2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90918" y="2444479"/>
            <a:ext cx="7229139" cy="3614570"/>
          </a:xfrm>
          <a:prstGeom prst="rect">
            <a:avLst/>
          </a:prstGeom>
          <a:noFill/>
        </p:spPr>
      </p:pic>
      <p:sp>
        <p:nvSpPr>
          <p:cNvPr id="8" name="TextBox 7">
            <a:extLst>
              <a:ext uri="{FF2B5EF4-FFF2-40B4-BE49-F238E27FC236}">
                <a16:creationId xmlns:a16="http://schemas.microsoft.com/office/drawing/2014/main" id="{38092BC8-E62D-41BD-8848-ADCB8937F59C}"/>
              </a:ext>
            </a:extLst>
          </p:cNvPr>
          <p:cNvSpPr txBox="1"/>
          <p:nvPr/>
        </p:nvSpPr>
        <p:spPr>
          <a:xfrm>
            <a:off x="4498181" y="5658939"/>
            <a:ext cx="3714078" cy="400110"/>
          </a:xfrm>
          <a:prstGeom prst="rect">
            <a:avLst/>
          </a:prstGeom>
          <a:solidFill>
            <a:srgbClr val="FFC000"/>
          </a:solidFill>
        </p:spPr>
        <p:txBody>
          <a:bodyPr wrap="square">
            <a:spAutoFit/>
          </a:bodyPr>
          <a:lstStyle/>
          <a:p>
            <a:pPr eaLnBrk="1" hangingPunct="1">
              <a:spcBef>
                <a:spcPct val="0"/>
              </a:spcBef>
              <a:buClrTx/>
              <a:buSzTx/>
              <a:buFontTx/>
              <a:buNone/>
            </a:pPr>
            <a:r>
              <a:rPr lang="en-US" altLang="zh-TW" sz="2000" dirty="0" err="1">
                <a:latin typeface="Arial" panose="020B0604020202020204" pitchFamily="34" charset="0"/>
                <a:ea typeface="新細明體" panose="02020500000000000000" pitchFamily="18" charset="-120"/>
              </a:rPr>
              <a:t>SS</a:t>
            </a:r>
            <a:r>
              <a:rPr lang="en-US" altLang="zh-TW" sz="2000" baseline="-25000" dirty="0" err="1">
                <a:latin typeface="Arial" panose="020B0604020202020204" pitchFamily="34" charset="0"/>
                <a:ea typeface="新細明體" panose="02020500000000000000" pitchFamily="18" charset="-120"/>
              </a:rPr>
              <a:t>within</a:t>
            </a:r>
            <a:r>
              <a:rPr lang="en-US" altLang="zh-TW" sz="2000" dirty="0">
                <a:latin typeface="Arial" panose="020B0604020202020204" pitchFamily="34" charset="0"/>
                <a:ea typeface="新細明體" panose="02020500000000000000" pitchFamily="18" charset="-120"/>
              </a:rPr>
              <a:t> = 22.5    </a:t>
            </a:r>
            <a:r>
              <a:rPr lang="en-US" altLang="zh-TW" sz="2000" dirty="0" err="1">
                <a:latin typeface="Arial" panose="020B0604020202020204" pitchFamily="34" charset="0"/>
                <a:ea typeface="新細明體" panose="02020500000000000000" pitchFamily="18" charset="-120"/>
              </a:rPr>
              <a:t>SS</a:t>
            </a:r>
            <a:r>
              <a:rPr lang="en-US" altLang="zh-TW" sz="2000" baseline="-25000" dirty="0" err="1">
                <a:latin typeface="Arial" panose="020B0604020202020204" pitchFamily="34" charset="0"/>
                <a:ea typeface="新細明體" panose="02020500000000000000" pitchFamily="18" charset="-120"/>
              </a:rPr>
              <a:t>between</a:t>
            </a:r>
            <a:r>
              <a:rPr lang="en-US" altLang="zh-TW" sz="2000" dirty="0">
                <a:latin typeface="Arial" panose="020B0604020202020204" pitchFamily="34" charset="0"/>
                <a:ea typeface="新細明體" panose="02020500000000000000" pitchFamily="18" charset="-120"/>
              </a:rPr>
              <a:t> = 1.9</a:t>
            </a:r>
          </a:p>
        </p:txBody>
      </p:sp>
      <p:sp>
        <p:nvSpPr>
          <p:cNvPr id="11" name="TextBox 10">
            <a:extLst>
              <a:ext uri="{FF2B5EF4-FFF2-40B4-BE49-F238E27FC236}">
                <a16:creationId xmlns:a16="http://schemas.microsoft.com/office/drawing/2014/main" id="{30B8C5E6-7A81-441E-B0C0-A23390C01FCF}"/>
              </a:ext>
            </a:extLst>
          </p:cNvPr>
          <p:cNvSpPr txBox="1"/>
          <p:nvPr/>
        </p:nvSpPr>
        <p:spPr>
          <a:xfrm>
            <a:off x="8520058" y="2367158"/>
            <a:ext cx="3238050" cy="2246769"/>
          </a:xfrm>
          <a:prstGeom prst="rect">
            <a:avLst/>
          </a:prstGeom>
          <a:solidFill>
            <a:srgbClr val="FFC000"/>
          </a:solidFill>
        </p:spPr>
        <p:txBody>
          <a:bodyPr wrap="square">
            <a:spAutoFit/>
          </a:bodyPr>
          <a:lstStyle/>
          <a:p>
            <a:pPr>
              <a:spcBef>
                <a:spcPct val="0"/>
              </a:spcBef>
            </a:pPr>
            <a:r>
              <a:rPr lang="en-US" altLang="zh-TW" sz="2000" dirty="0" err="1">
                <a:latin typeface="Arial" panose="020B0604020202020204" pitchFamily="34" charset="0"/>
              </a:rPr>
              <a:t>MS</a:t>
            </a:r>
            <a:r>
              <a:rPr lang="en-US" altLang="zh-TW" sz="2000" baseline="-25000" dirty="0" err="1">
                <a:latin typeface="Arial" panose="020B0604020202020204" pitchFamily="34" charset="0"/>
              </a:rPr>
              <a:t>between</a:t>
            </a:r>
            <a:r>
              <a:rPr lang="en-US" altLang="zh-TW" sz="2000" dirty="0">
                <a:latin typeface="Arial" panose="020B0604020202020204" pitchFamily="34" charset="0"/>
              </a:rPr>
              <a:t> = </a:t>
            </a:r>
            <a:r>
              <a:rPr lang="en-US" altLang="zh-TW" sz="2000" dirty="0" err="1">
                <a:latin typeface="Arial" panose="020B0604020202020204" pitchFamily="34" charset="0"/>
              </a:rPr>
              <a:t>SS</a:t>
            </a:r>
            <a:r>
              <a:rPr lang="en-US" altLang="zh-TW" sz="2000" baseline="-25000" dirty="0" err="1">
                <a:latin typeface="Arial" panose="020B0604020202020204" pitchFamily="34" charset="0"/>
              </a:rPr>
              <a:t>between</a:t>
            </a:r>
            <a:r>
              <a:rPr lang="en-US" altLang="zh-TW" sz="2000" dirty="0">
                <a:latin typeface="Arial" panose="020B0604020202020204" pitchFamily="34" charset="0"/>
              </a:rPr>
              <a:t> / (c-1)</a:t>
            </a:r>
          </a:p>
          <a:p>
            <a:pPr>
              <a:spcBef>
                <a:spcPct val="0"/>
              </a:spcBef>
            </a:pPr>
            <a:r>
              <a:rPr lang="en-US" altLang="zh-TW" sz="2000" dirty="0">
                <a:latin typeface="Arial" panose="020B0604020202020204" pitchFamily="34" charset="0"/>
              </a:rPr>
              <a:t>		   = 1.9 / (3-1)</a:t>
            </a:r>
          </a:p>
          <a:p>
            <a:pPr>
              <a:spcBef>
                <a:spcPct val="0"/>
              </a:spcBef>
            </a:pPr>
            <a:r>
              <a:rPr lang="en-US" altLang="zh-TW" sz="2000" dirty="0">
                <a:latin typeface="Arial" panose="020B0604020202020204" pitchFamily="34" charset="0"/>
              </a:rPr>
              <a:t>		   = 0.95 </a:t>
            </a:r>
          </a:p>
          <a:p>
            <a:pPr>
              <a:spcBef>
                <a:spcPct val="0"/>
              </a:spcBef>
            </a:pPr>
            <a:endParaRPr lang="en-US" altLang="zh-TW" sz="2000" dirty="0">
              <a:latin typeface="Arial" panose="020B0604020202020204" pitchFamily="34" charset="0"/>
            </a:endParaRPr>
          </a:p>
          <a:p>
            <a:pPr>
              <a:spcBef>
                <a:spcPct val="0"/>
              </a:spcBef>
            </a:pPr>
            <a:r>
              <a:rPr lang="en-US" altLang="zh-TW" sz="2000" dirty="0" err="1">
                <a:latin typeface="Arial" panose="020B0604020202020204" pitchFamily="34" charset="0"/>
              </a:rPr>
              <a:t>MS</a:t>
            </a:r>
            <a:r>
              <a:rPr lang="en-US" altLang="zh-TW" sz="2000" baseline="-25000" dirty="0" err="1">
                <a:latin typeface="Arial" panose="020B0604020202020204" pitchFamily="34" charset="0"/>
                <a:ea typeface="新細明體" panose="02020500000000000000" pitchFamily="18" charset="-120"/>
              </a:rPr>
              <a:t>within</a:t>
            </a:r>
            <a:r>
              <a:rPr lang="en-US" altLang="zh-TW" sz="2000" dirty="0">
                <a:latin typeface="Arial" panose="020B0604020202020204" pitchFamily="34" charset="0"/>
                <a:ea typeface="新細明體" panose="02020500000000000000" pitchFamily="18" charset="-120"/>
              </a:rPr>
              <a:t> 	   = </a:t>
            </a:r>
            <a:r>
              <a:rPr lang="en-US" altLang="zh-TW" sz="2000" dirty="0" err="1">
                <a:latin typeface="Arial" panose="020B0604020202020204" pitchFamily="34" charset="0"/>
                <a:ea typeface="新細明體" panose="02020500000000000000" pitchFamily="18" charset="-120"/>
              </a:rPr>
              <a:t>SS</a:t>
            </a:r>
            <a:r>
              <a:rPr lang="en-US" altLang="zh-TW" sz="2000" baseline="-25000" dirty="0" err="1">
                <a:latin typeface="Arial" panose="020B0604020202020204" pitchFamily="34" charset="0"/>
                <a:ea typeface="新細明體" panose="02020500000000000000" pitchFamily="18" charset="-120"/>
              </a:rPr>
              <a:t>within</a:t>
            </a:r>
            <a:r>
              <a:rPr lang="en-US" altLang="zh-TW" sz="2000" dirty="0">
                <a:latin typeface="Arial" panose="020B0604020202020204" pitchFamily="34" charset="0"/>
                <a:ea typeface="新細明體" panose="02020500000000000000" pitchFamily="18" charset="-120"/>
              </a:rPr>
              <a:t> / (n-c)</a:t>
            </a:r>
          </a:p>
          <a:p>
            <a:pPr eaLnBrk="1" hangingPunct="1">
              <a:spcBef>
                <a:spcPct val="0"/>
              </a:spcBef>
              <a:buClrTx/>
              <a:buSzTx/>
              <a:buFontTx/>
              <a:buNone/>
            </a:pPr>
            <a:r>
              <a:rPr lang="en-US" altLang="zh-TW" sz="2000" dirty="0">
                <a:latin typeface="Arial" panose="020B0604020202020204" pitchFamily="34" charset="0"/>
                <a:ea typeface="新細明體" panose="02020500000000000000" pitchFamily="18" charset="-120"/>
              </a:rPr>
              <a:t>		   = 22.5 / (30-3)</a:t>
            </a:r>
          </a:p>
          <a:p>
            <a:pPr eaLnBrk="1" hangingPunct="1">
              <a:spcBef>
                <a:spcPct val="0"/>
              </a:spcBef>
              <a:buClrTx/>
              <a:buSzTx/>
              <a:buFontTx/>
              <a:buNone/>
            </a:pPr>
            <a:r>
              <a:rPr lang="en-US" altLang="zh-TW" sz="2000" dirty="0">
                <a:latin typeface="Arial" panose="020B0604020202020204" pitchFamily="34" charset="0"/>
                <a:ea typeface="新細明體" panose="02020500000000000000" pitchFamily="18" charset="-120"/>
              </a:rPr>
              <a:t>		   = 0.83   </a:t>
            </a:r>
          </a:p>
        </p:txBody>
      </p:sp>
      <p:sp>
        <p:nvSpPr>
          <p:cNvPr id="13" name="TextBox 12">
            <a:extLst>
              <a:ext uri="{FF2B5EF4-FFF2-40B4-BE49-F238E27FC236}">
                <a16:creationId xmlns:a16="http://schemas.microsoft.com/office/drawing/2014/main" id="{EFB018E4-BE69-4C94-B387-5981F2D37A8F}"/>
              </a:ext>
            </a:extLst>
          </p:cNvPr>
          <p:cNvSpPr txBox="1"/>
          <p:nvPr/>
        </p:nvSpPr>
        <p:spPr>
          <a:xfrm>
            <a:off x="8520058" y="5043386"/>
            <a:ext cx="3238050" cy="1015663"/>
          </a:xfrm>
          <a:prstGeom prst="rect">
            <a:avLst/>
          </a:prstGeom>
          <a:solidFill>
            <a:schemeClr val="accent2"/>
          </a:solidFill>
        </p:spPr>
        <p:txBody>
          <a:bodyPr wrap="square">
            <a:spAutoFit/>
          </a:bodyPr>
          <a:lstStyle/>
          <a:p>
            <a:pPr eaLnBrk="1" hangingPunct="1">
              <a:spcBef>
                <a:spcPct val="0"/>
              </a:spcBef>
              <a:buClrTx/>
              <a:buSzTx/>
              <a:buFontTx/>
              <a:buNone/>
            </a:pPr>
            <a:r>
              <a:rPr lang="en-US" altLang="zh-TW" sz="2000" dirty="0">
                <a:solidFill>
                  <a:schemeClr val="bg1"/>
                </a:solidFill>
                <a:latin typeface="Arial" panose="020B0604020202020204" pitchFamily="34" charset="0"/>
                <a:ea typeface="新細明體" panose="02020500000000000000" pitchFamily="18" charset="-120"/>
              </a:rPr>
              <a:t>F 	= </a:t>
            </a:r>
            <a:r>
              <a:rPr lang="en-US" altLang="zh-TW" sz="2000" dirty="0" err="1">
                <a:solidFill>
                  <a:schemeClr val="bg1"/>
                </a:solidFill>
                <a:latin typeface="Arial" panose="020B0604020202020204" pitchFamily="34" charset="0"/>
                <a:ea typeface="新細明體" panose="02020500000000000000" pitchFamily="18" charset="-120"/>
              </a:rPr>
              <a:t>MS</a:t>
            </a:r>
            <a:r>
              <a:rPr lang="en-US" altLang="zh-TW" sz="2000" baseline="-25000" dirty="0" err="1">
                <a:solidFill>
                  <a:schemeClr val="bg1"/>
                </a:solidFill>
                <a:latin typeface="Arial" panose="020B0604020202020204" pitchFamily="34" charset="0"/>
                <a:ea typeface="新細明體" panose="02020500000000000000" pitchFamily="18" charset="-120"/>
              </a:rPr>
              <a:t>between</a:t>
            </a:r>
            <a:r>
              <a:rPr lang="en-US" altLang="zh-TW" sz="2000" dirty="0">
                <a:solidFill>
                  <a:schemeClr val="bg1"/>
                </a:solidFill>
                <a:latin typeface="Arial" panose="020B0604020202020204" pitchFamily="34" charset="0"/>
                <a:ea typeface="新細明體" panose="02020500000000000000" pitchFamily="18" charset="-120"/>
              </a:rPr>
              <a:t> / </a:t>
            </a:r>
            <a:r>
              <a:rPr lang="en-US" altLang="zh-TW" sz="2000" dirty="0" err="1">
                <a:solidFill>
                  <a:schemeClr val="bg1"/>
                </a:solidFill>
                <a:latin typeface="Arial" panose="020B0604020202020204" pitchFamily="34" charset="0"/>
                <a:ea typeface="新細明體" panose="02020500000000000000" pitchFamily="18" charset="-120"/>
              </a:rPr>
              <a:t>MS</a:t>
            </a:r>
            <a:r>
              <a:rPr lang="en-US" altLang="zh-TW" sz="2000" baseline="-25000" dirty="0" err="1">
                <a:solidFill>
                  <a:schemeClr val="bg1"/>
                </a:solidFill>
                <a:latin typeface="Arial" panose="020B0604020202020204" pitchFamily="34" charset="0"/>
                <a:ea typeface="新細明體" panose="02020500000000000000" pitchFamily="18" charset="-120"/>
              </a:rPr>
              <a:t>within</a:t>
            </a:r>
            <a:r>
              <a:rPr lang="en-US" altLang="zh-TW" sz="2000" dirty="0">
                <a:solidFill>
                  <a:schemeClr val="bg1"/>
                </a:solidFill>
                <a:latin typeface="Arial" panose="020B0604020202020204" pitchFamily="34" charset="0"/>
                <a:ea typeface="新細明體" panose="02020500000000000000" pitchFamily="18" charset="-120"/>
              </a:rPr>
              <a:t>	</a:t>
            </a:r>
          </a:p>
          <a:p>
            <a:pPr eaLnBrk="1" hangingPunct="1">
              <a:spcBef>
                <a:spcPct val="0"/>
              </a:spcBef>
              <a:buClrTx/>
              <a:buSzTx/>
              <a:buFontTx/>
              <a:buNone/>
            </a:pPr>
            <a:r>
              <a:rPr lang="en-US" altLang="zh-TW" sz="2000" dirty="0">
                <a:solidFill>
                  <a:schemeClr val="bg1"/>
                </a:solidFill>
                <a:latin typeface="Arial" panose="020B0604020202020204" pitchFamily="34" charset="0"/>
                <a:ea typeface="新細明體" panose="02020500000000000000" pitchFamily="18" charset="-120"/>
              </a:rPr>
              <a:t>	= 0.95 / 0.83</a:t>
            </a:r>
          </a:p>
          <a:p>
            <a:pPr eaLnBrk="1" hangingPunct="1">
              <a:spcBef>
                <a:spcPct val="0"/>
              </a:spcBef>
              <a:buClrTx/>
              <a:buSzTx/>
              <a:buFontTx/>
              <a:buNone/>
            </a:pPr>
            <a:r>
              <a:rPr lang="en-US" altLang="zh-TW" sz="2000" dirty="0">
                <a:solidFill>
                  <a:schemeClr val="bg1"/>
                </a:solidFill>
                <a:latin typeface="Arial" panose="020B0604020202020204" pitchFamily="34" charset="0"/>
                <a:ea typeface="新細明體" panose="02020500000000000000" pitchFamily="18" charset="-120"/>
              </a:rPr>
              <a:t>	= 1.14</a:t>
            </a:r>
          </a:p>
        </p:txBody>
      </p:sp>
    </p:spTree>
    <p:extLst>
      <p:ext uri="{BB962C8B-B14F-4D97-AF65-F5344CB8AC3E}">
        <p14:creationId xmlns:p14="http://schemas.microsoft.com/office/powerpoint/2010/main" val="37766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4077-D963-4611-B5E0-56FAB8AAB2BC}"/>
              </a:ext>
            </a:extLst>
          </p:cNvPr>
          <p:cNvSpPr>
            <a:spLocks noGrp="1"/>
          </p:cNvSpPr>
          <p:nvPr>
            <p:ph type="title"/>
          </p:nvPr>
        </p:nvSpPr>
        <p:spPr/>
        <p:txBody>
          <a:bodyPr/>
          <a:lstStyle/>
          <a:p>
            <a:r>
              <a:rPr lang="en-CA" dirty="0"/>
              <a:t>Call Centre Example</a:t>
            </a:r>
            <a:br>
              <a:rPr lang="en-CA" dirty="0"/>
            </a:br>
            <a:r>
              <a:rPr lang="en-CA" dirty="0"/>
              <a:t>One-way ANOVA Data</a:t>
            </a:r>
          </a:p>
        </p:txBody>
      </p:sp>
      <p:sp>
        <p:nvSpPr>
          <p:cNvPr id="3" name="Content Placeholder 2">
            <a:extLst>
              <a:ext uri="{FF2B5EF4-FFF2-40B4-BE49-F238E27FC236}">
                <a16:creationId xmlns:a16="http://schemas.microsoft.com/office/drawing/2014/main" id="{FE563CDF-EE10-45CE-A12F-5976BFBB3612}"/>
              </a:ext>
            </a:extLst>
          </p:cNvPr>
          <p:cNvSpPr>
            <a:spLocks noGrp="1"/>
          </p:cNvSpPr>
          <p:nvPr>
            <p:ph idx="1"/>
          </p:nvPr>
        </p:nvSpPr>
        <p:spPr/>
        <p:txBody>
          <a:bodyPr/>
          <a:lstStyle/>
          <a:p>
            <a:r>
              <a:rPr lang="en-CA" dirty="0"/>
              <a:t>To reject the null hypothesis, we need F &gt; F</a:t>
            </a:r>
            <a:r>
              <a:rPr lang="en-CA" baseline="-25000" dirty="0"/>
              <a:t>U</a:t>
            </a:r>
            <a:r>
              <a:rPr lang="en-CA" dirty="0"/>
              <a:t> at some chosen confidence level</a:t>
            </a:r>
          </a:p>
          <a:p>
            <a:r>
              <a:rPr lang="en-CA" dirty="0"/>
              <a:t>We choose </a:t>
            </a:r>
            <a:r>
              <a:rPr lang="el-GR" dirty="0"/>
              <a:t>α</a:t>
            </a:r>
            <a:r>
              <a:rPr lang="en-CA" dirty="0"/>
              <a:t>=0.05, then look in an F table</a:t>
            </a:r>
            <a:r>
              <a:rPr lang="en-CA" b="1" baseline="30000" dirty="0">
                <a:solidFill>
                  <a:schemeClr val="accent2"/>
                </a:solidFill>
              </a:rPr>
              <a:t>1</a:t>
            </a:r>
            <a:endParaRPr lang="en-CA" dirty="0"/>
          </a:p>
          <a:p>
            <a:r>
              <a:rPr lang="en-CA" dirty="0"/>
              <a:t>For </a:t>
            </a:r>
            <a:r>
              <a:rPr lang="el-GR" dirty="0"/>
              <a:t>α</a:t>
            </a:r>
            <a:r>
              <a:rPr lang="en-CA" dirty="0"/>
              <a:t>=0.05, F</a:t>
            </a:r>
            <a:r>
              <a:rPr lang="en-CA" baseline="-25000" dirty="0"/>
              <a:t>(2,27)</a:t>
            </a:r>
            <a:r>
              <a:rPr lang="en-CA" dirty="0"/>
              <a:t> = 3.35</a:t>
            </a:r>
          </a:p>
          <a:p>
            <a:r>
              <a:rPr lang="en-CA" dirty="0">
                <a:solidFill>
                  <a:schemeClr val="accent2"/>
                </a:solidFill>
              </a:rPr>
              <a:t>And from our data,  F = 1.14</a:t>
            </a:r>
          </a:p>
          <a:p>
            <a:r>
              <a:rPr lang="en-CA" dirty="0">
                <a:solidFill>
                  <a:schemeClr val="accent3"/>
                </a:solidFill>
              </a:rPr>
              <a:t>Since F &lt; F</a:t>
            </a:r>
            <a:r>
              <a:rPr lang="en-CA" baseline="-25000" dirty="0">
                <a:solidFill>
                  <a:schemeClr val="accent3"/>
                </a:solidFill>
              </a:rPr>
              <a:t>U</a:t>
            </a:r>
            <a:r>
              <a:rPr lang="en-CA" dirty="0">
                <a:solidFill>
                  <a:schemeClr val="accent3"/>
                </a:solidFill>
              </a:rPr>
              <a:t>, we cannot reject the null hypothesis</a:t>
            </a:r>
          </a:p>
          <a:p>
            <a:r>
              <a:rPr lang="en-CA" dirty="0">
                <a:solidFill>
                  <a:schemeClr val="tx1"/>
                </a:solidFill>
              </a:rPr>
              <a:t>From the data given, we cannot conclude that any operator’s mean call handle time is significantly different from any other’s</a:t>
            </a:r>
          </a:p>
        </p:txBody>
      </p:sp>
      <p:sp>
        <p:nvSpPr>
          <p:cNvPr id="4" name="Footer Placeholder 3">
            <a:extLst>
              <a:ext uri="{FF2B5EF4-FFF2-40B4-BE49-F238E27FC236}">
                <a16:creationId xmlns:a16="http://schemas.microsoft.com/office/drawing/2014/main" id="{15AD3EA7-D9FD-466C-A6F4-C049D199419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03C32BA-B879-41E5-9D15-450BAB2BF736}"/>
              </a:ext>
            </a:extLst>
          </p:cNvPr>
          <p:cNvSpPr>
            <a:spLocks noGrp="1"/>
          </p:cNvSpPr>
          <p:nvPr>
            <p:ph type="sldNum" sz="quarter" idx="12"/>
          </p:nvPr>
        </p:nvSpPr>
        <p:spPr/>
        <p:txBody>
          <a:bodyPr/>
          <a:lstStyle/>
          <a:p>
            <a:fld id="{8A7A6979-0714-4377-B894-6BE4C2D6E202}" type="slidenum">
              <a:rPr lang="en-US" smtClean="0"/>
              <a:pPr/>
              <a:t>45</a:t>
            </a:fld>
            <a:endParaRPr lang="en-US" dirty="0"/>
          </a:p>
        </p:txBody>
      </p:sp>
    </p:spTree>
    <p:extLst>
      <p:ext uri="{BB962C8B-B14F-4D97-AF65-F5344CB8AC3E}">
        <p14:creationId xmlns:p14="http://schemas.microsoft.com/office/powerpoint/2010/main" val="2329507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4077-D963-4611-B5E0-56FAB8AAB2BC}"/>
              </a:ext>
            </a:extLst>
          </p:cNvPr>
          <p:cNvSpPr>
            <a:spLocks noGrp="1"/>
          </p:cNvSpPr>
          <p:nvPr>
            <p:ph type="title"/>
          </p:nvPr>
        </p:nvSpPr>
        <p:spPr/>
        <p:txBody>
          <a:bodyPr/>
          <a:lstStyle/>
          <a:p>
            <a:r>
              <a:rPr lang="en-CA" dirty="0"/>
              <a:t>Call Centre Example</a:t>
            </a:r>
            <a:br>
              <a:rPr lang="en-CA" dirty="0"/>
            </a:br>
            <a:r>
              <a:rPr lang="en-CA" dirty="0"/>
              <a:t>MANOVA</a:t>
            </a:r>
          </a:p>
        </p:txBody>
      </p:sp>
      <p:sp>
        <p:nvSpPr>
          <p:cNvPr id="3" name="Content Placeholder 2">
            <a:extLst>
              <a:ext uri="{FF2B5EF4-FFF2-40B4-BE49-F238E27FC236}">
                <a16:creationId xmlns:a16="http://schemas.microsoft.com/office/drawing/2014/main" id="{FE563CDF-EE10-45CE-A12F-5976BFBB3612}"/>
              </a:ext>
            </a:extLst>
          </p:cNvPr>
          <p:cNvSpPr>
            <a:spLocks noGrp="1"/>
          </p:cNvSpPr>
          <p:nvPr>
            <p:ph idx="1"/>
          </p:nvPr>
        </p:nvSpPr>
        <p:spPr/>
        <p:txBody>
          <a:bodyPr/>
          <a:lstStyle/>
          <a:p>
            <a:r>
              <a:rPr lang="en-CA" dirty="0"/>
              <a:t>A call center manager wants to know if the operator or method of answering calls makes a difference on average handle time, wait time and customer satisfaction</a:t>
            </a:r>
          </a:p>
          <a:p>
            <a:endParaRPr lang="en-CA" dirty="0"/>
          </a:p>
          <a:p>
            <a:r>
              <a:rPr lang="en-CA" dirty="0"/>
              <a:t>Independent Variables: 	Call Operator, Method of Answering</a:t>
            </a:r>
          </a:p>
          <a:p>
            <a:endParaRPr lang="en-CA" dirty="0"/>
          </a:p>
          <a:p>
            <a:r>
              <a:rPr lang="en-CA" dirty="0"/>
              <a:t>Dependent Variables: 	Average Handle Time, Wait Time, Customer Satisfaction</a:t>
            </a:r>
            <a:r>
              <a:rPr lang="en-CA" b="1" baseline="30000" dirty="0">
                <a:solidFill>
                  <a:schemeClr val="accent2"/>
                </a:solidFill>
              </a:rPr>
              <a:t>1</a:t>
            </a:r>
          </a:p>
          <a:p>
            <a:endParaRPr lang="en-CA" dirty="0"/>
          </a:p>
          <a:p>
            <a:r>
              <a:rPr lang="en-CA" dirty="0"/>
              <a:t>Null Hypothesis (H</a:t>
            </a:r>
            <a:r>
              <a:rPr lang="en-CA" baseline="-25000" dirty="0"/>
              <a:t>0</a:t>
            </a:r>
            <a:r>
              <a:rPr lang="en-CA" dirty="0"/>
              <a:t>):	</a:t>
            </a:r>
            <a:r>
              <a:rPr lang="el-GR" dirty="0"/>
              <a:t>μ</a:t>
            </a:r>
            <a:r>
              <a:rPr lang="en-CA" baseline="-25000" dirty="0"/>
              <a:t>1</a:t>
            </a:r>
            <a:r>
              <a:rPr lang="en-CA" dirty="0"/>
              <a:t> = </a:t>
            </a:r>
            <a:r>
              <a:rPr lang="el-GR" dirty="0"/>
              <a:t>μ</a:t>
            </a:r>
            <a:r>
              <a:rPr lang="en-CA" baseline="-25000" dirty="0"/>
              <a:t>2</a:t>
            </a:r>
            <a:r>
              <a:rPr lang="en-CA" dirty="0"/>
              <a:t> = </a:t>
            </a:r>
            <a:r>
              <a:rPr lang="el-GR" dirty="0"/>
              <a:t>μ</a:t>
            </a:r>
            <a:r>
              <a:rPr lang="en-CA" baseline="-25000" dirty="0"/>
              <a:t>3</a:t>
            </a:r>
            <a:r>
              <a:rPr lang="en-CA" dirty="0"/>
              <a:t> ,	</a:t>
            </a:r>
            <a:r>
              <a:rPr lang="en-CA" i="1" dirty="0"/>
              <a:t>for all possible linear combinations of DVs </a:t>
            </a:r>
            <a:br>
              <a:rPr lang="en-CA" i="1" dirty="0"/>
            </a:br>
            <a:r>
              <a:rPr lang="en-CA" i="1" dirty="0"/>
              <a:t>				      	for either IV or their combination</a:t>
            </a:r>
          </a:p>
          <a:p>
            <a:endParaRPr lang="en-CA" dirty="0"/>
          </a:p>
        </p:txBody>
      </p:sp>
      <p:sp>
        <p:nvSpPr>
          <p:cNvPr id="4" name="Footer Placeholder 3">
            <a:extLst>
              <a:ext uri="{FF2B5EF4-FFF2-40B4-BE49-F238E27FC236}">
                <a16:creationId xmlns:a16="http://schemas.microsoft.com/office/drawing/2014/main" id="{15AD3EA7-D9FD-466C-A6F4-C049D199419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03C32BA-B879-41E5-9D15-450BAB2BF736}"/>
              </a:ext>
            </a:extLst>
          </p:cNvPr>
          <p:cNvSpPr>
            <a:spLocks noGrp="1"/>
          </p:cNvSpPr>
          <p:nvPr>
            <p:ph type="sldNum" sz="quarter" idx="12"/>
          </p:nvPr>
        </p:nvSpPr>
        <p:spPr/>
        <p:txBody>
          <a:bodyPr/>
          <a:lstStyle/>
          <a:p>
            <a:fld id="{8A7A6979-0714-4377-B894-6BE4C2D6E202}" type="slidenum">
              <a:rPr lang="en-US" smtClean="0"/>
              <a:pPr/>
              <a:t>46</a:t>
            </a:fld>
            <a:endParaRPr lang="en-US" dirty="0"/>
          </a:p>
        </p:txBody>
      </p:sp>
    </p:spTree>
    <p:extLst>
      <p:ext uri="{BB962C8B-B14F-4D97-AF65-F5344CB8AC3E}">
        <p14:creationId xmlns:p14="http://schemas.microsoft.com/office/powerpoint/2010/main" val="1218939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4077-D963-4611-B5E0-56FAB8AAB2BC}"/>
              </a:ext>
            </a:extLst>
          </p:cNvPr>
          <p:cNvSpPr>
            <a:spLocks noGrp="1"/>
          </p:cNvSpPr>
          <p:nvPr>
            <p:ph type="title"/>
          </p:nvPr>
        </p:nvSpPr>
        <p:spPr/>
        <p:txBody>
          <a:bodyPr/>
          <a:lstStyle/>
          <a:p>
            <a:r>
              <a:rPr lang="en-CA" dirty="0"/>
              <a:t>Call Centre Example</a:t>
            </a:r>
            <a:br>
              <a:rPr lang="en-CA" dirty="0"/>
            </a:br>
            <a:r>
              <a:rPr lang="en-CA" dirty="0"/>
              <a:t>MANOVA Data</a:t>
            </a:r>
          </a:p>
        </p:txBody>
      </p:sp>
      <p:graphicFrame>
        <p:nvGraphicFramePr>
          <p:cNvPr id="6" name="Content Placeholder 5">
            <a:extLst>
              <a:ext uri="{FF2B5EF4-FFF2-40B4-BE49-F238E27FC236}">
                <a16:creationId xmlns:a16="http://schemas.microsoft.com/office/drawing/2014/main" id="{06C133FB-3D50-4878-B598-D671EA558D89}"/>
              </a:ext>
            </a:extLst>
          </p:cNvPr>
          <p:cNvGraphicFramePr>
            <a:graphicFrameLocks noGrp="1"/>
          </p:cNvGraphicFramePr>
          <p:nvPr>
            <p:ph idx="1"/>
          </p:nvPr>
        </p:nvGraphicFramePr>
        <p:xfrm>
          <a:off x="7799294" y="534029"/>
          <a:ext cx="4079611" cy="5524500"/>
        </p:xfrm>
        <a:graphic>
          <a:graphicData uri="http://schemas.openxmlformats.org/drawingml/2006/table">
            <a:tbl>
              <a:tblPr>
                <a:tableStyleId>{5C22544A-7EE6-4342-B048-85BDC9FD1C3A}</a:tableStyleId>
              </a:tblPr>
              <a:tblGrid>
                <a:gridCol w="786431">
                  <a:extLst>
                    <a:ext uri="{9D8B030D-6E8A-4147-A177-3AD203B41FA5}">
                      <a16:colId xmlns:a16="http://schemas.microsoft.com/office/drawing/2014/main" val="122708605"/>
                    </a:ext>
                  </a:extLst>
                </a:gridCol>
                <a:gridCol w="786431">
                  <a:extLst>
                    <a:ext uri="{9D8B030D-6E8A-4147-A177-3AD203B41FA5}">
                      <a16:colId xmlns:a16="http://schemas.microsoft.com/office/drawing/2014/main" val="1866574091"/>
                    </a:ext>
                  </a:extLst>
                </a:gridCol>
                <a:gridCol w="786431">
                  <a:extLst>
                    <a:ext uri="{9D8B030D-6E8A-4147-A177-3AD203B41FA5}">
                      <a16:colId xmlns:a16="http://schemas.microsoft.com/office/drawing/2014/main" val="2656097506"/>
                    </a:ext>
                  </a:extLst>
                </a:gridCol>
                <a:gridCol w="786431">
                  <a:extLst>
                    <a:ext uri="{9D8B030D-6E8A-4147-A177-3AD203B41FA5}">
                      <a16:colId xmlns:a16="http://schemas.microsoft.com/office/drawing/2014/main" val="998088940"/>
                    </a:ext>
                  </a:extLst>
                </a:gridCol>
                <a:gridCol w="933887">
                  <a:extLst>
                    <a:ext uri="{9D8B030D-6E8A-4147-A177-3AD203B41FA5}">
                      <a16:colId xmlns:a16="http://schemas.microsoft.com/office/drawing/2014/main" val="3352391990"/>
                    </a:ext>
                  </a:extLst>
                </a:gridCol>
              </a:tblGrid>
              <a:tr h="335280">
                <a:tc>
                  <a:txBody>
                    <a:bodyPr/>
                    <a:lstStyle/>
                    <a:p>
                      <a:pPr algn="ctr" rtl="0" fontAlgn="ctr"/>
                      <a:r>
                        <a:rPr lang="en-CA" sz="1600" u="none" strike="noStrike">
                          <a:effectLst/>
                        </a:rPr>
                        <a:t>Handle Time</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Wait Time</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Customer Sat.</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Operator</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Method of Answering</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476297277"/>
                  </a:ext>
                </a:extLst>
              </a:tr>
              <a:tr h="182880">
                <a:tc>
                  <a:txBody>
                    <a:bodyPr/>
                    <a:lstStyle/>
                    <a:p>
                      <a:pPr algn="ctr" rtl="0" fontAlgn="ctr"/>
                      <a:r>
                        <a:rPr lang="en-CA" sz="1600" u="none" strike="noStrike">
                          <a:effectLst/>
                        </a:rPr>
                        <a:t>76.5</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39.5</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4.4</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117319278"/>
                  </a:ext>
                </a:extLst>
              </a:tr>
              <a:tr h="182880">
                <a:tc>
                  <a:txBody>
                    <a:bodyPr/>
                    <a:lstStyle/>
                    <a:p>
                      <a:pPr algn="ctr" rtl="0" fontAlgn="ctr"/>
                      <a:r>
                        <a:rPr lang="en-CA" sz="1600" u="none" strike="noStrike">
                          <a:effectLst/>
                        </a:rPr>
                        <a:t>76.2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39.9</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6.4</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586572646"/>
                  </a:ext>
                </a:extLst>
              </a:tr>
              <a:tr h="182880">
                <a:tc>
                  <a:txBody>
                    <a:bodyPr/>
                    <a:lstStyle/>
                    <a:p>
                      <a:pPr algn="ctr" rtl="0" fontAlgn="ctr"/>
                      <a:r>
                        <a:rPr lang="en-CA" sz="1600" u="none" strike="noStrike">
                          <a:effectLst/>
                        </a:rPr>
                        <a:t>75.8</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39.6</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3.0</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507810153"/>
                  </a:ext>
                </a:extLst>
              </a:tr>
              <a:tr h="182880">
                <a:tc>
                  <a:txBody>
                    <a:bodyPr/>
                    <a:lstStyle/>
                    <a:p>
                      <a:pPr algn="ctr" rtl="0" fontAlgn="ctr"/>
                      <a:r>
                        <a:rPr lang="en-CA" sz="1600" u="none" strike="noStrike">
                          <a:effectLst/>
                        </a:rPr>
                        <a:t>76.5</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39.6</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4.1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96994802"/>
                  </a:ext>
                </a:extLst>
              </a:tr>
              <a:tr h="182880">
                <a:tc>
                  <a:txBody>
                    <a:bodyPr/>
                    <a:lstStyle/>
                    <a:p>
                      <a:pPr algn="ctr" rtl="0" fontAlgn="ctr"/>
                      <a:r>
                        <a:rPr lang="en-CA" sz="1600" u="none" strike="noStrike">
                          <a:effectLst/>
                        </a:rPr>
                        <a:t>76.5</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0.8</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078508208"/>
                  </a:ext>
                </a:extLst>
              </a:tr>
              <a:tr h="182880">
                <a:tc>
                  <a:txBody>
                    <a:bodyPr/>
                    <a:lstStyle/>
                    <a:p>
                      <a:pPr algn="ctr" rtl="0" fontAlgn="ctr"/>
                      <a:r>
                        <a:rPr lang="en-CA" sz="1600" u="none" strike="noStrike">
                          <a:effectLst/>
                        </a:rPr>
                        <a:t>76.9</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5.7</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92220857"/>
                  </a:ext>
                </a:extLst>
              </a:tr>
              <a:tr h="182880">
                <a:tc>
                  <a:txBody>
                    <a:bodyPr/>
                    <a:lstStyle/>
                    <a:p>
                      <a:pPr algn="ctr" rtl="0" fontAlgn="ctr"/>
                      <a:r>
                        <a:rPr lang="en-CA" sz="1600" u="none" strike="noStrike">
                          <a:effectLst/>
                        </a:rPr>
                        <a:t>77.2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40.0</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2.0</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79163055"/>
                  </a:ext>
                </a:extLst>
              </a:tr>
              <a:tr h="182880">
                <a:tc>
                  <a:txBody>
                    <a:bodyPr/>
                    <a:lstStyle/>
                    <a:p>
                      <a:pPr algn="ctr" rtl="0" fontAlgn="ctr"/>
                      <a:r>
                        <a:rPr lang="en-CA" sz="1600" u="none" strike="noStrike">
                          <a:effectLst/>
                        </a:rPr>
                        <a:t>76.9</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39.9</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504923226"/>
                  </a:ext>
                </a:extLst>
              </a:tr>
              <a:tr h="182880">
                <a:tc>
                  <a:txBody>
                    <a:bodyPr/>
                    <a:lstStyle/>
                    <a:p>
                      <a:pPr algn="ctr" rtl="0" fontAlgn="ctr"/>
                      <a:r>
                        <a:rPr lang="en-CA" sz="1600" u="none" strike="noStrike">
                          <a:effectLst/>
                        </a:rPr>
                        <a:t>76.1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39.5</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1.9</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033387145"/>
                  </a:ext>
                </a:extLst>
              </a:tr>
              <a:tr h="182880">
                <a:tc>
                  <a:txBody>
                    <a:bodyPr/>
                    <a:lstStyle/>
                    <a:p>
                      <a:pPr algn="ctr" rtl="0" fontAlgn="ctr"/>
                      <a:r>
                        <a:rPr lang="en-CA" sz="1600" u="none" strike="noStrike">
                          <a:effectLst/>
                        </a:rPr>
                        <a:t>76.3</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39.4</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5.7</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139243618"/>
                  </a:ext>
                </a:extLst>
              </a:tr>
              <a:tr h="182880">
                <a:tc>
                  <a:txBody>
                    <a:bodyPr/>
                    <a:lstStyle/>
                    <a:p>
                      <a:pPr algn="ctr" rtl="0" fontAlgn="ctr"/>
                      <a:r>
                        <a:rPr lang="en-CA" sz="1600" u="none" strike="noStrike">
                          <a:effectLst/>
                        </a:rPr>
                        <a:t>76.7</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2.8</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013312317"/>
                  </a:ext>
                </a:extLst>
              </a:tr>
              <a:tr h="182880">
                <a:tc>
                  <a:txBody>
                    <a:bodyPr/>
                    <a:lstStyle/>
                    <a:p>
                      <a:pPr algn="ctr" rtl="0" fontAlgn="ctr"/>
                      <a:r>
                        <a:rPr lang="en-CA" sz="1600" u="none" strike="noStrike">
                          <a:effectLst/>
                        </a:rPr>
                        <a:t>76.6</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39.3</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4.1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794365381"/>
                  </a:ext>
                </a:extLst>
              </a:tr>
              <a:tr h="182880">
                <a:tc>
                  <a:txBody>
                    <a:bodyPr/>
                    <a:lstStyle/>
                    <a:p>
                      <a:pPr algn="ctr" rtl="0" fontAlgn="ctr"/>
                      <a:r>
                        <a:rPr lang="en-CA" sz="1600" u="none" strike="noStrike">
                          <a:effectLst/>
                        </a:rPr>
                        <a:t>77.2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38.3</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3.8</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23801649"/>
                  </a:ext>
                </a:extLst>
              </a:tr>
              <a:tr h="182880">
                <a:tc>
                  <a:txBody>
                    <a:bodyPr/>
                    <a:lstStyle/>
                    <a:p>
                      <a:pPr algn="ctr" rtl="0" fontAlgn="ctr"/>
                      <a:r>
                        <a:rPr lang="en-CA" sz="1600" u="none" strike="noStrike">
                          <a:effectLst/>
                        </a:rPr>
                        <a:t>77.1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38.4</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1.6</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33825924"/>
                  </a:ext>
                </a:extLst>
              </a:tr>
              <a:tr h="182880">
                <a:tc>
                  <a:txBody>
                    <a:bodyPr/>
                    <a:lstStyle/>
                    <a:p>
                      <a:pPr algn="ctr" rtl="0" fontAlgn="ctr"/>
                      <a:r>
                        <a:rPr lang="en-CA" sz="1600" u="none" strike="noStrike">
                          <a:effectLst/>
                        </a:rPr>
                        <a:t>76.8</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38.5</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3.4</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067379197"/>
                  </a:ext>
                </a:extLst>
              </a:tr>
              <a:tr h="182880">
                <a:tc>
                  <a:txBody>
                    <a:bodyPr/>
                    <a:lstStyle/>
                    <a:p>
                      <a:pPr algn="ctr" rtl="0" fontAlgn="ctr"/>
                      <a:r>
                        <a:rPr lang="en-CA" sz="1600" u="none" strike="noStrike">
                          <a:effectLst/>
                        </a:rPr>
                        <a:t>77.1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8.4</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0505830"/>
                  </a:ext>
                </a:extLst>
              </a:tr>
              <a:tr h="182880">
                <a:tc>
                  <a:txBody>
                    <a:bodyPr/>
                    <a:lstStyle/>
                    <a:p>
                      <a:pPr algn="ctr" rtl="0" fontAlgn="ctr"/>
                      <a:r>
                        <a:rPr lang="en-CA" sz="1600" u="none" strike="noStrike">
                          <a:effectLst/>
                        </a:rPr>
                        <a:t>77.0</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38.8</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5.2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169057273"/>
                  </a:ext>
                </a:extLst>
              </a:tr>
              <a:tr h="182880">
                <a:tc>
                  <a:txBody>
                    <a:bodyPr/>
                    <a:lstStyle/>
                    <a:p>
                      <a:pPr algn="ctr" rtl="0" fontAlgn="ctr"/>
                      <a:r>
                        <a:rPr lang="en-CA" sz="1600" u="none" strike="noStrike">
                          <a:effectLst/>
                        </a:rPr>
                        <a:t>77.2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39.7</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6.9</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175283059"/>
                  </a:ext>
                </a:extLst>
              </a:tr>
              <a:tr h="182880">
                <a:tc>
                  <a:txBody>
                    <a:bodyPr/>
                    <a:lstStyle/>
                    <a:p>
                      <a:pPr algn="ctr" rtl="0" fontAlgn="ctr"/>
                      <a:r>
                        <a:rPr lang="en-CA" sz="1600" u="none" strike="noStrike">
                          <a:effectLst/>
                        </a:rPr>
                        <a:t>77.5</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40.1</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2.7</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726261448"/>
                  </a:ext>
                </a:extLst>
              </a:tr>
              <a:tr h="182880">
                <a:tc>
                  <a:txBody>
                    <a:bodyPr/>
                    <a:lstStyle/>
                    <a:p>
                      <a:pPr algn="ctr" rtl="0" fontAlgn="ctr"/>
                      <a:r>
                        <a:rPr lang="en-CA" sz="1600" u="none" strike="noStrike">
                          <a:effectLst/>
                        </a:rPr>
                        <a:t>77.6</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39.2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1.9</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a:effectLst/>
                        </a:rPr>
                        <a:t>2</a:t>
                      </a:r>
                      <a:endParaRPr lang="en-CA"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CA" sz="1600" u="none" strike="noStrike" dirty="0">
                          <a:effectLst/>
                        </a:rPr>
                        <a:t>2</a:t>
                      </a:r>
                      <a:endParaRPr lang="en-CA"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70955214"/>
                  </a:ext>
                </a:extLst>
              </a:tr>
            </a:tbl>
          </a:graphicData>
        </a:graphic>
      </p:graphicFrame>
      <p:sp>
        <p:nvSpPr>
          <p:cNvPr id="4" name="Footer Placeholder 3">
            <a:extLst>
              <a:ext uri="{FF2B5EF4-FFF2-40B4-BE49-F238E27FC236}">
                <a16:creationId xmlns:a16="http://schemas.microsoft.com/office/drawing/2014/main" id="{15AD3EA7-D9FD-466C-A6F4-C049D199419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03C32BA-B879-41E5-9D15-450BAB2BF736}"/>
              </a:ext>
            </a:extLst>
          </p:cNvPr>
          <p:cNvSpPr>
            <a:spLocks noGrp="1"/>
          </p:cNvSpPr>
          <p:nvPr>
            <p:ph type="sldNum" sz="quarter" idx="12"/>
          </p:nvPr>
        </p:nvSpPr>
        <p:spPr/>
        <p:txBody>
          <a:bodyPr/>
          <a:lstStyle/>
          <a:p>
            <a:fld id="{8A7A6979-0714-4377-B894-6BE4C2D6E202}" type="slidenum">
              <a:rPr lang="en-US" smtClean="0"/>
              <a:pPr/>
              <a:t>47</a:t>
            </a:fld>
            <a:endParaRPr lang="en-US" dirty="0"/>
          </a:p>
        </p:txBody>
      </p:sp>
    </p:spTree>
    <p:extLst>
      <p:ext uri="{BB962C8B-B14F-4D97-AF65-F5344CB8AC3E}">
        <p14:creationId xmlns:p14="http://schemas.microsoft.com/office/powerpoint/2010/main" val="3166681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4077-D963-4611-B5E0-56FAB8AAB2BC}"/>
              </a:ext>
            </a:extLst>
          </p:cNvPr>
          <p:cNvSpPr>
            <a:spLocks noGrp="1"/>
          </p:cNvSpPr>
          <p:nvPr>
            <p:ph type="title"/>
          </p:nvPr>
        </p:nvSpPr>
        <p:spPr/>
        <p:txBody>
          <a:bodyPr/>
          <a:lstStyle/>
          <a:p>
            <a:r>
              <a:rPr lang="en-CA" dirty="0"/>
              <a:t>Call Centre Example</a:t>
            </a:r>
            <a:br>
              <a:rPr lang="en-CA" dirty="0"/>
            </a:br>
            <a:r>
              <a:rPr lang="en-CA" dirty="0"/>
              <a:t>MANOVA in SPSS: F-test</a:t>
            </a:r>
          </a:p>
        </p:txBody>
      </p:sp>
      <p:sp>
        <p:nvSpPr>
          <p:cNvPr id="4" name="Footer Placeholder 3">
            <a:extLst>
              <a:ext uri="{FF2B5EF4-FFF2-40B4-BE49-F238E27FC236}">
                <a16:creationId xmlns:a16="http://schemas.microsoft.com/office/drawing/2014/main" id="{15AD3EA7-D9FD-466C-A6F4-C049D199419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03C32BA-B879-41E5-9D15-450BAB2BF736}"/>
              </a:ext>
            </a:extLst>
          </p:cNvPr>
          <p:cNvSpPr>
            <a:spLocks noGrp="1"/>
          </p:cNvSpPr>
          <p:nvPr>
            <p:ph type="sldNum" sz="quarter" idx="12"/>
          </p:nvPr>
        </p:nvSpPr>
        <p:spPr/>
        <p:txBody>
          <a:bodyPr/>
          <a:lstStyle/>
          <a:p>
            <a:fld id="{8A7A6979-0714-4377-B894-6BE4C2D6E202}" type="slidenum">
              <a:rPr lang="en-US" smtClean="0"/>
              <a:pPr/>
              <a:t>48</a:t>
            </a:fld>
            <a:endParaRPr lang="en-US" dirty="0"/>
          </a:p>
        </p:txBody>
      </p:sp>
      <p:pic>
        <p:nvPicPr>
          <p:cNvPr id="3" name="Picture 11">
            <a:extLst>
              <a:ext uri="{FF2B5EF4-FFF2-40B4-BE49-F238E27FC236}">
                <a16:creationId xmlns:a16="http://schemas.microsoft.com/office/drawing/2014/main" id="{9C3E4BD1-A985-4C45-AA46-80479172915C}"/>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335" y="2212299"/>
            <a:ext cx="9335397" cy="4457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13">
            <a:extLst>
              <a:ext uri="{FF2B5EF4-FFF2-40B4-BE49-F238E27FC236}">
                <a16:creationId xmlns:a16="http://schemas.microsoft.com/office/drawing/2014/main" id="{08E79CAE-9F23-4804-A2D3-EABF622E2C80}"/>
              </a:ext>
              <a:ext uri="{C183D7F6-B498-43B3-948B-1728B52AA6E4}">
                <adec:decorative xmlns:adec="http://schemas.microsoft.com/office/drawing/2017/decorative" val="1"/>
              </a:ext>
            </a:extLst>
          </p:cNvPr>
          <p:cNvSpPr>
            <a:spLocks noChangeArrowheads="1"/>
          </p:cNvSpPr>
          <p:nvPr/>
        </p:nvSpPr>
        <p:spPr bwMode="auto">
          <a:xfrm>
            <a:off x="8979931" y="3545340"/>
            <a:ext cx="762463" cy="2365643"/>
          </a:xfrm>
          <a:prstGeom prst="flowChartAlternateProcess">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1" name="Content Placeholder 10">
            <a:extLst>
              <a:ext uri="{FF2B5EF4-FFF2-40B4-BE49-F238E27FC236}">
                <a16:creationId xmlns:a16="http://schemas.microsoft.com/office/drawing/2014/main" id="{85B7E2D3-A10C-4352-BC08-A8E771AD91E3}"/>
              </a:ext>
            </a:extLst>
          </p:cNvPr>
          <p:cNvSpPr>
            <a:spLocks noGrp="1"/>
          </p:cNvSpPr>
          <p:nvPr>
            <p:ph idx="1"/>
          </p:nvPr>
        </p:nvSpPr>
        <p:spPr>
          <a:xfrm>
            <a:off x="279699" y="1845734"/>
            <a:ext cx="10875981" cy="4023360"/>
          </a:xfrm>
        </p:spPr>
        <p:txBody>
          <a:bodyPr/>
          <a:lstStyle/>
          <a:p>
            <a:r>
              <a:rPr lang="en-CA" dirty="0"/>
              <a:t>Entering the data into SPSS, we get the following result:</a:t>
            </a:r>
          </a:p>
          <a:p>
            <a:endParaRPr lang="en-CA" dirty="0"/>
          </a:p>
          <a:p>
            <a:r>
              <a:rPr lang="en-CA" dirty="0"/>
              <a:t>We can see that the </a:t>
            </a:r>
            <a:br>
              <a:rPr lang="en-CA" dirty="0"/>
            </a:br>
            <a:r>
              <a:rPr lang="en-CA" dirty="0"/>
              <a:t>calculated values for </a:t>
            </a:r>
            <a:br>
              <a:rPr lang="en-CA" dirty="0"/>
            </a:br>
            <a:r>
              <a:rPr lang="en-CA" dirty="0"/>
              <a:t>p (Sig) are less than 0.05</a:t>
            </a:r>
            <a:br>
              <a:rPr lang="en-CA" dirty="0"/>
            </a:br>
            <a:r>
              <a:rPr lang="en-CA" dirty="0"/>
              <a:t>for the two IVs (but not for</a:t>
            </a:r>
            <a:br>
              <a:rPr lang="en-CA" dirty="0"/>
            </a:br>
            <a:r>
              <a:rPr lang="en-CA" dirty="0"/>
              <a:t>the combination) – we can</a:t>
            </a:r>
            <a:br>
              <a:rPr lang="en-CA" dirty="0"/>
            </a:br>
            <a:r>
              <a:rPr lang="en-CA" dirty="0"/>
              <a:t>say that both Operator </a:t>
            </a:r>
            <a:br>
              <a:rPr lang="en-CA" dirty="0"/>
            </a:br>
            <a:r>
              <a:rPr lang="en-CA" dirty="0"/>
              <a:t>and Method of Answering</a:t>
            </a:r>
            <a:br>
              <a:rPr lang="en-CA" dirty="0"/>
            </a:br>
            <a:r>
              <a:rPr lang="en-CA" dirty="0"/>
              <a:t>have an effect on the</a:t>
            </a:r>
            <a:br>
              <a:rPr lang="en-CA" dirty="0"/>
            </a:br>
            <a:r>
              <a:rPr lang="en-CA" dirty="0"/>
              <a:t>combination of the three</a:t>
            </a:r>
            <a:br>
              <a:rPr lang="en-CA" dirty="0"/>
            </a:br>
            <a:r>
              <a:rPr lang="en-CA" dirty="0"/>
              <a:t>DVs</a:t>
            </a:r>
          </a:p>
        </p:txBody>
      </p:sp>
    </p:spTree>
    <p:extLst>
      <p:ext uri="{BB962C8B-B14F-4D97-AF65-F5344CB8AC3E}">
        <p14:creationId xmlns:p14="http://schemas.microsoft.com/office/powerpoint/2010/main" val="1722281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4077-D963-4611-B5E0-56FAB8AAB2BC}"/>
              </a:ext>
            </a:extLst>
          </p:cNvPr>
          <p:cNvSpPr>
            <a:spLocks noGrp="1"/>
          </p:cNvSpPr>
          <p:nvPr>
            <p:ph type="title"/>
          </p:nvPr>
        </p:nvSpPr>
        <p:spPr>
          <a:xfrm>
            <a:off x="1097280" y="286603"/>
            <a:ext cx="10058400" cy="1450757"/>
          </a:xfrm>
        </p:spPr>
        <p:txBody>
          <a:bodyPr/>
          <a:lstStyle/>
          <a:p>
            <a:r>
              <a:rPr lang="en-CA" dirty="0"/>
              <a:t>Call Centre Example</a:t>
            </a:r>
            <a:br>
              <a:rPr lang="en-CA" dirty="0"/>
            </a:br>
            <a:r>
              <a:rPr lang="en-CA" dirty="0"/>
              <a:t>MANOVA in SPSS: residual variance</a:t>
            </a:r>
          </a:p>
        </p:txBody>
      </p:sp>
      <p:sp>
        <p:nvSpPr>
          <p:cNvPr id="11" name="Content Placeholder 10">
            <a:extLst>
              <a:ext uri="{FF2B5EF4-FFF2-40B4-BE49-F238E27FC236}">
                <a16:creationId xmlns:a16="http://schemas.microsoft.com/office/drawing/2014/main" id="{85B7E2D3-A10C-4352-BC08-A8E771AD91E3}"/>
              </a:ext>
            </a:extLst>
          </p:cNvPr>
          <p:cNvSpPr>
            <a:spLocks noGrp="1"/>
          </p:cNvSpPr>
          <p:nvPr>
            <p:ph idx="1"/>
          </p:nvPr>
        </p:nvSpPr>
        <p:spPr>
          <a:xfrm>
            <a:off x="1097280" y="1845734"/>
            <a:ext cx="10058400" cy="4023360"/>
          </a:xfrm>
        </p:spPr>
        <p:txBody>
          <a:bodyPr/>
          <a:lstStyle/>
          <a:p>
            <a:r>
              <a:rPr lang="en-CA" dirty="0"/>
              <a:t>The Residual SSCP Matrix shows the degree of correlation among the dependent variables </a:t>
            </a:r>
          </a:p>
          <a:p>
            <a:r>
              <a:rPr lang="en-CA" dirty="0"/>
              <a:t>Because the degree of overall correlation among the DVs is weak</a:t>
            </a:r>
            <a:r>
              <a:rPr lang="en-CA" b="1" baseline="30000" dirty="0">
                <a:solidFill>
                  <a:schemeClr val="accent2"/>
                </a:solidFill>
              </a:rPr>
              <a:t>1</a:t>
            </a:r>
            <a:r>
              <a:rPr lang="en-CA" dirty="0"/>
              <a:t>, one might achieve more accurate individual results with three univariate ANOVAs on these responses</a:t>
            </a:r>
          </a:p>
        </p:txBody>
      </p:sp>
      <p:sp>
        <p:nvSpPr>
          <p:cNvPr id="4" name="Footer Placeholder 3">
            <a:extLst>
              <a:ext uri="{FF2B5EF4-FFF2-40B4-BE49-F238E27FC236}">
                <a16:creationId xmlns:a16="http://schemas.microsoft.com/office/drawing/2014/main" id="{15AD3EA7-D9FD-466C-A6F4-C049D1994194}"/>
              </a:ext>
            </a:extLst>
          </p:cNvPr>
          <p:cNvSpPr>
            <a:spLocks noGrp="1"/>
          </p:cNvSpPr>
          <p:nvPr>
            <p:ph type="ftr" sz="quarter" idx="11"/>
          </p:nvPr>
        </p:nvSpPr>
        <p:spPr>
          <a:xfrm>
            <a:off x="2286000" y="6459785"/>
            <a:ext cx="7772400" cy="365125"/>
          </a:xfrm>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03C32BA-B879-41E5-9D15-450BAB2BF736}"/>
              </a:ext>
            </a:extLst>
          </p:cNvPr>
          <p:cNvSpPr>
            <a:spLocks noGrp="1"/>
          </p:cNvSpPr>
          <p:nvPr>
            <p:ph type="sldNum" sz="quarter" idx="12"/>
          </p:nvPr>
        </p:nvSpPr>
        <p:spPr>
          <a:xfrm>
            <a:off x="10287000" y="6459785"/>
            <a:ext cx="914400" cy="365125"/>
          </a:xfrm>
        </p:spPr>
        <p:txBody>
          <a:bodyPr/>
          <a:lstStyle/>
          <a:p>
            <a:fld id="{8A7A6979-0714-4377-B894-6BE4C2D6E202}" type="slidenum">
              <a:rPr lang="en-US" smtClean="0"/>
              <a:pPr/>
              <a:t>49</a:t>
            </a:fld>
            <a:endParaRPr lang="en-US" dirty="0"/>
          </a:p>
        </p:txBody>
      </p:sp>
      <p:pic>
        <p:nvPicPr>
          <p:cNvPr id="6" name="Picture 6">
            <a:extLst>
              <a:ext uri="{FF2B5EF4-FFF2-40B4-BE49-F238E27FC236}">
                <a16:creationId xmlns:a16="http://schemas.microsoft.com/office/drawing/2014/main" id="{D0A13498-8632-424F-A9AB-602FC21645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51" y="2985065"/>
            <a:ext cx="6477000" cy="3479800"/>
          </a:xfrm>
          <a:prstGeom prst="rect">
            <a:avLst/>
          </a:prstGeom>
          <a:solidFill>
            <a:schemeClr val="bg1"/>
          </a:solidFill>
          <a:ln w="9525">
            <a:solidFill>
              <a:schemeClr val="accent1"/>
            </a:solidFill>
            <a:miter lim="800000"/>
            <a:headEnd/>
            <a:tailEnd/>
          </a:ln>
          <a:effectLst/>
        </p:spPr>
      </p:pic>
    </p:spTree>
    <p:extLst>
      <p:ext uri="{BB962C8B-B14F-4D97-AF65-F5344CB8AC3E}">
        <p14:creationId xmlns:p14="http://schemas.microsoft.com/office/powerpoint/2010/main" val="170481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Course information</a:t>
            </a:r>
          </a:p>
        </p:txBody>
      </p:sp>
      <p:sp>
        <p:nvSpPr>
          <p:cNvPr id="3" name="Content Placeholder 2"/>
          <p:cNvSpPr>
            <a:spLocks noGrp="1"/>
          </p:cNvSpPr>
          <p:nvPr>
            <p:ph idx="1"/>
          </p:nvPr>
        </p:nvSpPr>
        <p:spPr>
          <a:xfrm>
            <a:off x="1097280" y="1845734"/>
            <a:ext cx="10058400" cy="4458084"/>
          </a:xfrm>
        </p:spPr>
        <p:txBody>
          <a:bodyPr>
            <a:normAutofit fontScale="70000" lnSpcReduction="20000"/>
          </a:bodyPr>
          <a:lstStyle/>
          <a:p>
            <a:pPr>
              <a:lnSpc>
                <a:spcPct val="100000"/>
              </a:lnSpc>
            </a:pPr>
            <a:r>
              <a:rPr lang="en-CA" dirty="0"/>
              <a:t>Watch out for speaker notes, shown with a superscript number like this</a:t>
            </a:r>
            <a:r>
              <a:rPr lang="en-CA" b="1" baseline="30000" dirty="0">
                <a:solidFill>
                  <a:schemeClr val="accent2"/>
                </a:solidFill>
              </a:rPr>
              <a:t>1</a:t>
            </a:r>
            <a:endParaRPr lang="en-CA" dirty="0">
              <a:solidFill>
                <a:schemeClr val="accent2"/>
              </a:solidFill>
            </a:endParaRPr>
          </a:p>
          <a:p>
            <a:pPr>
              <a:lnSpc>
                <a:spcPct val="100000"/>
              </a:lnSpc>
            </a:pPr>
            <a:r>
              <a:rPr lang="en-CA" dirty="0"/>
              <a:t>Use Blackboard for course information, weekly presentations, assignments, tests, discussion board </a:t>
            </a:r>
            <a:r>
              <a:rPr lang="en-CA" dirty="0" err="1"/>
              <a:t>etc</a:t>
            </a:r>
            <a:r>
              <a:rPr lang="en-CA" dirty="0"/>
              <a:t>; use MS-Teams for classes, instant messaging and collaboration (where permitted)</a:t>
            </a:r>
          </a:p>
          <a:p>
            <a:pPr>
              <a:lnSpc>
                <a:spcPct val="100000"/>
              </a:lnSpc>
            </a:pPr>
            <a:r>
              <a:rPr lang="en-CA" dirty="0"/>
              <a:t>Submit all work in Blackboard; use MS-Office formats (Excel, Word </a:t>
            </a:r>
            <a:r>
              <a:rPr lang="en-CA" dirty="0" err="1"/>
              <a:t>etc</a:t>
            </a:r>
            <a:r>
              <a:rPr lang="en-CA" dirty="0"/>
              <a:t>)</a:t>
            </a:r>
          </a:p>
          <a:p>
            <a:pPr lvl="1"/>
            <a:r>
              <a:rPr lang="en-CA" sz="2000" b="1" dirty="0">
                <a:solidFill>
                  <a:schemeClr val="bg1"/>
                </a:solidFill>
                <a:highlight>
                  <a:srgbClr val="FF9900"/>
                </a:highlight>
              </a:rPr>
              <a:t> To see feedback, go to ‘My Grades’; for DE detailed feedback, click on ‘View Rubric’</a:t>
            </a:r>
            <a:r>
              <a:rPr lang="en-CA" sz="2400" b="1" dirty="0">
                <a:solidFill>
                  <a:srgbClr val="FF9900"/>
                </a:solidFill>
                <a:highlight>
                  <a:srgbClr val="FF9900"/>
                </a:highlight>
              </a:rPr>
              <a:t>.</a:t>
            </a:r>
            <a:endParaRPr lang="en-CA" sz="2000" b="1" dirty="0">
              <a:solidFill>
                <a:schemeClr val="bg1"/>
              </a:solidFill>
              <a:highlight>
                <a:srgbClr val="FF9900"/>
              </a:highlight>
            </a:endParaRPr>
          </a:p>
          <a:p>
            <a:pPr>
              <a:lnSpc>
                <a:spcPct val="100000"/>
              </a:lnSpc>
            </a:pPr>
            <a:r>
              <a:rPr lang="en-CA" dirty="0"/>
              <a:t>When communicating with professors by e-mail or privately in Teams...</a:t>
            </a:r>
            <a:r>
              <a:rPr lang="en-CA" b="1" baseline="30000" dirty="0">
                <a:solidFill>
                  <a:schemeClr val="accent2"/>
                </a:solidFill>
              </a:rPr>
              <a:t>2</a:t>
            </a:r>
            <a:endParaRPr lang="en-CA" dirty="0"/>
          </a:p>
          <a:p>
            <a:pPr lvl="1">
              <a:lnSpc>
                <a:spcPct val="100000"/>
              </a:lnSpc>
            </a:pPr>
            <a:r>
              <a:rPr lang="en-CA" dirty="0"/>
              <a:t>Include your full name and student number – setting up a standard signature is an easy way to do this</a:t>
            </a:r>
          </a:p>
          <a:p>
            <a:pPr lvl="1">
              <a:lnSpc>
                <a:spcPct val="100000"/>
              </a:lnSpc>
            </a:pPr>
            <a:r>
              <a:rPr lang="en-CA" dirty="0"/>
              <a:t>Specify </a:t>
            </a:r>
            <a:r>
              <a:rPr lang="en-CA" u="sng" dirty="0"/>
              <a:t>course</a:t>
            </a:r>
            <a:r>
              <a:rPr lang="en-CA" dirty="0"/>
              <a:t> and </a:t>
            </a:r>
            <a:r>
              <a:rPr lang="en-CA" u="sng" dirty="0"/>
              <a:t>section</a:t>
            </a:r>
            <a:r>
              <a:rPr lang="en-CA" dirty="0"/>
              <a:t> – e.g. NETS1006 s1 – and, if applicable, </a:t>
            </a:r>
            <a:r>
              <a:rPr lang="en-CA" u="sng" dirty="0"/>
              <a:t>assignment</a:t>
            </a:r>
            <a:r>
              <a:rPr lang="en-CA" dirty="0"/>
              <a:t> and </a:t>
            </a:r>
            <a:r>
              <a:rPr lang="en-CA" u="sng" dirty="0"/>
              <a:t>group number</a:t>
            </a:r>
            <a:r>
              <a:rPr lang="en-CA" dirty="0"/>
              <a:t> in the subject line of the e-mail or body of the IM – </a:t>
            </a:r>
            <a:r>
              <a:rPr lang="en-CA" i="1" dirty="0"/>
              <a:t>and copy all members if it’s about a group effort</a:t>
            </a:r>
          </a:p>
          <a:p>
            <a:pPr>
              <a:lnSpc>
                <a:spcPct val="100000"/>
              </a:lnSpc>
            </a:pPr>
            <a:r>
              <a:rPr lang="en-CA" dirty="0"/>
              <a:t>Attend every class!</a:t>
            </a:r>
            <a:r>
              <a:rPr lang="en-CA" b="1" baseline="30000" dirty="0">
                <a:solidFill>
                  <a:schemeClr val="accent2"/>
                </a:solidFill>
              </a:rPr>
              <a:t>3</a:t>
            </a:r>
            <a:r>
              <a:rPr lang="en-CA" dirty="0"/>
              <a:t> </a:t>
            </a:r>
            <a:r>
              <a:rPr lang="en-CA" b="1" dirty="0">
                <a:solidFill>
                  <a:schemeClr val="bg1"/>
                </a:solidFill>
                <a:highlight>
                  <a:srgbClr val="FF9900"/>
                </a:highlight>
              </a:rPr>
              <a:t> Please log in with numbered GC e-mail address</a:t>
            </a:r>
            <a:r>
              <a:rPr lang="en-CA" b="1" baseline="30000" dirty="0">
                <a:highlight>
                  <a:srgbClr val="FF9900"/>
                </a:highlight>
              </a:rPr>
              <a:t>4</a:t>
            </a:r>
            <a:r>
              <a:rPr lang="en-CA" b="1" dirty="0">
                <a:solidFill>
                  <a:srgbClr val="FF9900"/>
                </a:solidFill>
                <a:highlight>
                  <a:srgbClr val="FF9900"/>
                </a:highlight>
              </a:rPr>
              <a:t>.</a:t>
            </a:r>
            <a:endParaRPr lang="en-CA" dirty="0"/>
          </a:p>
          <a:p>
            <a:pPr lvl="1">
              <a:lnSpc>
                <a:spcPct val="100000"/>
              </a:lnSpc>
              <a:spcBef>
                <a:spcPts val="600"/>
              </a:spcBef>
            </a:pPr>
            <a:r>
              <a:rPr lang="en-CA" b="1" dirty="0">
                <a:solidFill>
                  <a:schemeClr val="bg1"/>
                </a:solidFill>
                <a:highlight>
                  <a:srgbClr val="A75F0A"/>
                </a:highlight>
              </a:rPr>
              <a:t> BDAT classes are all </a:t>
            </a:r>
            <a:r>
              <a:rPr lang="en-CA" b="1" dirty="0" err="1">
                <a:solidFill>
                  <a:schemeClr val="bg1"/>
                </a:solidFill>
                <a:highlight>
                  <a:srgbClr val="A75F0A"/>
                </a:highlight>
              </a:rPr>
              <a:t>GCFlex</a:t>
            </a:r>
            <a:r>
              <a:rPr lang="en-CA" b="1" dirty="0">
                <a:solidFill>
                  <a:schemeClr val="bg1"/>
                </a:solidFill>
                <a:highlight>
                  <a:srgbClr val="A75F0A"/>
                </a:highlight>
              </a:rPr>
              <a:t> this term</a:t>
            </a:r>
            <a:r>
              <a:rPr lang="en-CA" b="1" baseline="30000" dirty="0">
                <a:solidFill>
                  <a:schemeClr val="bg1"/>
                </a:solidFill>
                <a:highlight>
                  <a:srgbClr val="A75F0A"/>
                </a:highlight>
              </a:rPr>
              <a:t>5</a:t>
            </a:r>
            <a:r>
              <a:rPr lang="en-CA" b="1" dirty="0">
                <a:solidFill>
                  <a:schemeClr val="accent2"/>
                </a:solidFill>
                <a:highlight>
                  <a:srgbClr val="A75F0A"/>
                </a:highlight>
              </a:rPr>
              <a:t>.</a:t>
            </a:r>
            <a:endParaRPr lang="en-CA" sz="1600" i="1" dirty="0"/>
          </a:p>
          <a:p>
            <a:pPr>
              <a:lnSpc>
                <a:spcPct val="100000"/>
              </a:lnSpc>
            </a:pPr>
            <a:r>
              <a:rPr lang="en-CA" dirty="0"/>
              <a:t>Studying for this course: use weekly PowerPoints, class recordings – and remember, q</a:t>
            </a:r>
            <a:r>
              <a:rPr lang="en-CA" sz="2000" dirty="0"/>
              <a:t>uizzes &amp; exams are closed book!</a:t>
            </a:r>
            <a:r>
              <a:rPr lang="en-CA" sz="2000" b="1" baseline="30000" dirty="0">
                <a:solidFill>
                  <a:schemeClr val="accent2"/>
                </a:solidFill>
              </a:rPr>
              <a:t>6</a:t>
            </a:r>
          </a:p>
          <a:p>
            <a:pPr>
              <a:lnSpc>
                <a:spcPct val="100000"/>
              </a:lnSpc>
            </a:pPr>
            <a:r>
              <a:rPr lang="en-CA" dirty="0"/>
              <a:t>Breaks – 10m after first hour – timings will vary</a:t>
            </a:r>
            <a:r>
              <a:rPr lang="en-CA" b="1" baseline="30000" dirty="0">
                <a:solidFill>
                  <a:schemeClr val="accent2"/>
                </a:solidFill>
              </a:rPr>
              <a:t>7</a:t>
            </a:r>
            <a:r>
              <a:rPr lang="en-CA" dirty="0"/>
              <a:t> – don’t be disruptive (phasers on stun, mics on mute, etc.)</a:t>
            </a:r>
            <a:r>
              <a:rPr lang="en-CA" b="1" baseline="30000" dirty="0">
                <a:solidFill>
                  <a:schemeClr val="accent2"/>
                </a:solidFill>
              </a:rPr>
              <a:t>8</a:t>
            </a:r>
            <a:endParaRPr lang="en-CA" dirty="0"/>
          </a:p>
          <a:p>
            <a:pPr>
              <a:lnSpc>
                <a:spcPct val="100000"/>
              </a:lnSpc>
            </a:pPr>
            <a:r>
              <a:rPr lang="en-CA" b="1" dirty="0"/>
              <a:t>Technical issues?</a:t>
            </a:r>
            <a:r>
              <a:rPr lang="en-CA" dirty="0"/>
              <a:t> Try </a:t>
            </a:r>
            <a:r>
              <a:rPr lang="en-CA" dirty="0">
                <a:hlinkClick r:id="rId3"/>
              </a:rPr>
              <a:t>College IT Support</a:t>
            </a:r>
            <a:r>
              <a:rPr lang="en-CA" dirty="0"/>
              <a:t>, or </a:t>
            </a:r>
            <a:r>
              <a:rPr lang="en-CA" dirty="0">
                <a:hlinkClick r:id="rId4"/>
              </a:rPr>
              <a:t>Technical support for Computer Studies</a:t>
            </a:r>
            <a:r>
              <a:rPr lang="en-CA" dirty="0"/>
              <a:t> </a:t>
            </a:r>
            <a:endParaRPr lang="en-CA" b="1" dirty="0"/>
          </a:p>
          <a:p>
            <a:pPr>
              <a:lnSpc>
                <a:spcPct val="100000"/>
              </a:lnSpc>
            </a:pPr>
            <a:r>
              <a:rPr lang="en-CA" b="1" dirty="0"/>
              <a:t>Accommodations or other needs? </a:t>
            </a:r>
            <a:r>
              <a:rPr lang="en-CA" dirty="0"/>
              <a:t>Talk to </a:t>
            </a:r>
            <a:r>
              <a:rPr lang="en-CA" dirty="0">
                <a:hlinkClick r:id="rId5"/>
              </a:rPr>
              <a:t>Student Services</a:t>
            </a:r>
            <a:endParaRPr lang="en-CA" dirty="0"/>
          </a:p>
        </p:txBody>
      </p:sp>
      <p:sp>
        <p:nvSpPr>
          <p:cNvPr id="4" name="Footer Placeholder 3"/>
          <p:cNvSpPr>
            <a:spLocks noGrp="1"/>
          </p:cNvSpPr>
          <p:nvPr>
            <p:ph type="ftr" sz="quarter" idx="11"/>
          </p:nvPr>
        </p:nvSpPr>
        <p:spPr/>
        <p:txBody>
          <a:bodyPr/>
          <a:lstStyle/>
          <a:p>
            <a:r>
              <a:rPr lang="en-US"/>
              <a:t>BDAT1005 - Week 6 - L6: Hypothesis Testing 2 - ANOVA, MANOVA; MT Exam, DE pt3</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337976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4077-D963-4611-B5E0-56FAB8AAB2BC}"/>
              </a:ext>
            </a:extLst>
          </p:cNvPr>
          <p:cNvSpPr>
            <a:spLocks noGrp="1"/>
          </p:cNvSpPr>
          <p:nvPr>
            <p:ph type="title"/>
          </p:nvPr>
        </p:nvSpPr>
        <p:spPr/>
        <p:txBody>
          <a:bodyPr/>
          <a:lstStyle/>
          <a:p>
            <a:r>
              <a:rPr lang="en-CA" dirty="0"/>
              <a:t>Call Centre Example</a:t>
            </a:r>
            <a:br>
              <a:rPr lang="en-CA" dirty="0"/>
            </a:br>
            <a:r>
              <a:rPr lang="en-CA" dirty="0"/>
              <a:t>MANOVA in SPSS: result</a:t>
            </a:r>
          </a:p>
        </p:txBody>
      </p:sp>
      <p:sp>
        <p:nvSpPr>
          <p:cNvPr id="11" name="Content Placeholder 10">
            <a:extLst>
              <a:ext uri="{FF2B5EF4-FFF2-40B4-BE49-F238E27FC236}">
                <a16:creationId xmlns:a16="http://schemas.microsoft.com/office/drawing/2014/main" id="{85B7E2D3-A10C-4352-BC08-A8E771AD91E3}"/>
              </a:ext>
            </a:extLst>
          </p:cNvPr>
          <p:cNvSpPr>
            <a:spLocks noGrp="1"/>
          </p:cNvSpPr>
          <p:nvPr>
            <p:ph idx="1"/>
          </p:nvPr>
        </p:nvSpPr>
        <p:spPr/>
        <p:txBody>
          <a:bodyPr/>
          <a:lstStyle/>
          <a:p>
            <a:r>
              <a:rPr lang="en-US" altLang="zh-TW" dirty="0"/>
              <a:t>The call center manager learns that the particular operator that a customer gets when calling, and the method that the operator uses to answer the call, both have a significant impact on the group of dependent variables Average Handle Time, Wait Time and Customer Satisfaction</a:t>
            </a:r>
          </a:p>
          <a:p>
            <a:r>
              <a:rPr lang="en-US" altLang="zh-TW" dirty="0"/>
              <a:t>However, we also learned that the dependent variables are not as correlated as we thought</a:t>
            </a:r>
          </a:p>
          <a:p>
            <a:r>
              <a:rPr lang="en-US" altLang="zh-TW" dirty="0"/>
              <a:t>With uncorrelated variables, we avoid the danger of a Type I error when running multiple ANOVA tests</a:t>
            </a:r>
          </a:p>
          <a:p>
            <a:r>
              <a:rPr lang="en-US" altLang="zh-TW" dirty="0"/>
              <a:t>If we run univariate separate ANOVA tests on each DV, we may better understand the impact that the independent variables has on each of the dependent variables alone</a:t>
            </a:r>
          </a:p>
          <a:p>
            <a:r>
              <a:rPr lang="en-US" altLang="zh-TW" dirty="0"/>
              <a:t>If those tests do not show an effect, then the MANOVA has uncovered a relationship that was hidden by a Type II error in the separate ANOVA tests</a:t>
            </a:r>
          </a:p>
          <a:p>
            <a:endParaRPr lang="en-CA" dirty="0"/>
          </a:p>
        </p:txBody>
      </p:sp>
      <p:sp>
        <p:nvSpPr>
          <p:cNvPr id="4" name="Footer Placeholder 3">
            <a:extLst>
              <a:ext uri="{FF2B5EF4-FFF2-40B4-BE49-F238E27FC236}">
                <a16:creationId xmlns:a16="http://schemas.microsoft.com/office/drawing/2014/main" id="{15AD3EA7-D9FD-466C-A6F4-C049D1994194}"/>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03C32BA-B879-41E5-9D15-450BAB2BF736}"/>
              </a:ext>
            </a:extLst>
          </p:cNvPr>
          <p:cNvSpPr>
            <a:spLocks noGrp="1"/>
          </p:cNvSpPr>
          <p:nvPr>
            <p:ph type="sldNum" sz="quarter" idx="12"/>
          </p:nvPr>
        </p:nvSpPr>
        <p:spPr/>
        <p:txBody>
          <a:bodyPr/>
          <a:lstStyle/>
          <a:p>
            <a:fld id="{8A7A6979-0714-4377-B894-6BE4C2D6E202}" type="slidenum">
              <a:rPr lang="en-US" smtClean="0"/>
              <a:pPr/>
              <a:t>50</a:t>
            </a:fld>
            <a:endParaRPr lang="en-US" dirty="0"/>
          </a:p>
        </p:txBody>
      </p:sp>
    </p:spTree>
    <p:extLst>
      <p:ext uri="{BB962C8B-B14F-4D97-AF65-F5344CB8AC3E}">
        <p14:creationId xmlns:p14="http://schemas.microsoft.com/office/powerpoint/2010/main" val="1948942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99B7A-1EA0-4B66-AEED-609B31F1A9A6}"/>
              </a:ext>
            </a:extLst>
          </p:cNvPr>
          <p:cNvSpPr>
            <a:spLocks noGrp="1"/>
          </p:cNvSpPr>
          <p:nvPr>
            <p:ph type="title"/>
          </p:nvPr>
        </p:nvSpPr>
        <p:spPr/>
        <p:txBody>
          <a:bodyPr/>
          <a:lstStyle/>
          <a:p>
            <a:r>
              <a:rPr lang="en-CA" dirty="0"/>
              <a:t>Conclusion: ANOVA vs MANOVA</a:t>
            </a:r>
          </a:p>
        </p:txBody>
      </p:sp>
      <p:sp>
        <p:nvSpPr>
          <p:cNvPr id="3" name="Content Placeholder 2">
            <a:extLst>
              <a:ext uri="{FF2B5EF4-FFF2-40B4-BE49-F238E27FC236}">
                <a16:creationId xmlns:a16="http://schemas.microsoft.com/office/drawing/2014/main" id="{081F21FD-39C7-4ACB-A4C1-EEE97B7179DC}"/>
              </a:ext>
            </a:extLst>
          </p:cNvPr>
          <p:cNvSpPr>
            <a:spLocks noGrp="1"/>
          </p:cNvSpPr>
          <p:nvPr>
            <p:ph idx="1"/>
          </p:nvPr>
        </p:nvSpPr>
        <p:spPr/>
        <p:txBody>
          <a:bodyPr>
            <a:normAutofit/>
          </a:bodyPr>
          <a:lstStyle/>
          <a:p>
            <a:r>
              <a:rPr lang="en-CA" dirty="0"/>
              <a:t>ANOVA uses one or more categorical independent variables as predictors, but only one quantitative dependent variable; in MANOVA there is more than one dependent variable</a:t>
            </a:r>
          </a:p>
          <a:p>
            <a:r>
              <a:rPr lang="en-CA" dirty="0"/>
              <a:t>In ANOVA, we use the univariate F-test to determine significance of a factor; in MANOVA, we use a multivariate F-test called Wilk’s Lambda</a:t>
            </a:r>
          </a:p>
          <a:p>
            <a:r>
              <a:rPr lang="en-CA" dirty="0"/>
              <a:t>The F-value in ANOVA is based on a comparison of the factor variance to the error variance; in MANOVA, we compare the factor variance-covariance matrix to the error variance-covariance matrix to obtain Wilks’ lambda – the covariance here is included because we must take the correlation between the DVs into account when performing the significance test</a:t>
            </a:r>
          </a:p>
        </p:txBody>
      </p:sp>
      <p:sp>
        <p:nvSpPr>
          <p:cNvPr id="4" name="Footer Placeholder 3">
            <a:extLst>
              <a:ext uri="{FF2B5EF4-FFF2-40B4-BE49-F238E27FC236}">
                <a16:creationId xmlns:a16="http://schemas.microsoft.com/office/drawing/2014/main" id="{BCFE0DA6-E432-4566-B338-911EDAE6E35D}"/>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BA417931-3ECA-4D76-BF8C-F9670A7C19E3}"/>
              </a:ext>
            </a:extLst>
          </p:cNvPr>
          <p:cNvSpPr>
            <a:spLocks noGrp="1"/>
          </p:cNvSpPr>
          <p:nvPr>
            <p:ph type="sldNum" sz="quarter" idx="12"/>
          </p:nvPr>
        </p:nvSpPr>
        <p:spPr/>
        <p:txBody>
          <a:bodyPr/>
          <a:lstStyle/>
          <a:p>
            <a:fld id="{8A7A6979-0714-4377-B894-6BE4C2D6E202}" type="slidenum">
              <a:rPr lang="en-US" smtClean="0"/>
              <a:pPr/>
              <a:t>51</a:t>
            </a:fld>
            <a:endParaRPr lang="en-US" dirty="0"/>
          </a:p>
        </p:txBody>
      </p:sp>
    </p:spTree>
    <p:extLst>
      <p:ext uri="{BB962C8B-B14F-4D97-AF65-F5344CB8AC3E}">
        <p14:creationId xmlns:p14="http://schemas.microsoft.com/office/powerpoint/2010/main" val="1953607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9B31987A-2683-4B02-B216-337DD285DD52}"/>
              </a:ext>
            </a:extLst>
          </p:cNvPr>
          <p:cNvSpPr>
            <a:spLocks noGrp="1"/>
          </p:cNvSpPr>
          <p:nvPr>
            <p:ph type="title"/>
          </p:nvPr>
        </p:nvSpPr>
        <p:spPr>
          <a:xfrm>
            <a:off x="1097280" y="286603"/>
            <a:ext cx="10058400" cy="1450757"/>
          </a:xfrm>
        </p:spPr>
        <p:txBody>
          <a:bodyPr/>
          <a:lstStyle/>
          <a:p>
            <a:r>
              <a:rPr lang="en-US" altLang="en-US" dirty="0"/>
              <a:t>Before our break – </a:t>
            </a:r>
            <a:br>
              <a:rPr lang="en-US" altLang="en-US" dirty="0"/>
            </a:br>
            <a:r>
              <a:rPr lang="en-US" altLang="en-US" dirty="0"/>
              <a:t>MANOVA in Excel</a:t>
            </a:r>
            <a:endParaRPr lang="en-CA" altLang="en-US" dirty="0"/>
          </a:p>
        </p:txBody>
      </p:sp>
      <p:sp>
        <p:nvSpPr>
          <p:cNvPr id="59395" name="Content Placeholder 2">
            <a:extLst>
              <a:ext uri="{FF2B5EF4-FFF2-40B4-BE49-F238E27FC236}">
                <a16:creationId xmlns:a16="http://schemas.microsoft.com/office/drawing/2014/main" id="{F15AC2A1-021C-4B44-B711-6641B16FA7EF}"/>
              </a:ext>
            </a:extLst>
          </p:cNvPr>
          <p:cNvSpPr>
            <a:spLocks noGrp="1"/>
          </p:cNvSpPr>
          <p:nvPr>
            <p:ph idx="1"/>
          </p:nvPr>
        </p:nvSpPr>
        <p:spPr>
          <a:xfrm>
            <a:off x="1097280" y="1845734"/>
            <a:ext cx="10058400" cy="4023360"/>
          </a:xfrm>
        </p:spPr>
        <p:txBody>
          <a:bodyPr>
            <a:normAutofit/>
          </a:bodyPr>
          <a:lstStyle/>
          <a:p>
            <a:r>
              <a:rPr lang="en-US" altLang="en-US" dirty="0"/>
              <a:t>MS Excel does not include a native MANOVA tool, but we want to use it – you must download and install the Real Statistics Resource Pack</a:t>
            </a:r>
            <a:r>
              <a:rPr lang="en-US" altLang="en-US" b="1" baseline="30000" dirty="0">
                <a:solidFill>
                  <a:schemeClr val="accent2"/>
                </a:solidFill>
              </a:rPr>
              <a:t>1</a:t>
            </a:r>
          </a:p>
          <a:p>
            <a:r>
              <a:rPr lang="en-CA" altLang="en-US" dirty="0"/>
              <a:t>At </a:t>
            </a:r>
            <a:r>
              <a:rPr lang="en-CA" altLang="en-US" dirty="0">
                <a:hlinkClick r:id="rId3"/>
              </a:rPr>
              <a:t>https://www.real-statistics.com/</a:t>
            </a:r>
            <a:r>
              <a:rPr lang="en-CA" altLang="en-US" dirty="0"/>
              <a:t>, click ‘Free Download’</a:t>
            </a:r>
          </a:p>
          <a:p>
            <a:r>
              <a:rPr lang="en-CA" altLang="en-US" dirty="0"/>
              <a:t>Follow the instructions from the website to install in Windows or MacOS</a:t>
            </a:r>
          </a:p>
          <a:p>
            <a:pPr lvl="1"/>
            <a:r>
              <a:rPr lang="en-CA" altLang="en-US" dirty="0"/>
              <a:t>Before you install the Resource Pack, you must ensure the Solver Add-in is enabled in MS-Excel</a:t>
            </a:r>
            <a:r>
              <a:rPr lang="en-CA" altLang="en-US" b="1" baseline="30000" dirty="0">
                <a:solidFill>
                  <a:schemeClr val="accent2"/>
                </a:solidFill>
              </a:rPr>
              <a:t>2</a:t>
            </a:r>
          </a:p>
          <a:p>
            <a:pPr lvl="1"/>
            <a:r>
              <a:rPr lang="en-CA" altLang="en-US" dirty="0"/>
              <a:t>Move the downloaded Excel macro file to the recommended location</a:t>
            </a:r>
            <a:r>
              <a:rPr lang="en-CA" altLang="en-US" b="1" baseline="30000" dirty="0">
                <a:solidFill>
                  <a:schemeClr val="accent2"/>
                </a:solidFill>
              </a:rPr>
              <a:t>3</a:t>
            </a:r>
            <a:r>
              <a:rPr lang="en-CA" altLang="en-US" dirty="0"/>
              <a:t> </a:t>
            </a:r>
          </a:p>
          <a:p>
            <a:pPr marL="804863" lvl="1" indent="-182563"/>
            <a:r>
              <a:rPr lang="en-CA" altLang="en-US" dirty="0"/>
              <a:t>Enable the </a:t>
            </a:r>
            <a:r>
              <a:rPr lang="en-CA" altLang="en-US" dirty="0" err="1"/>
              <a:t>Xrealstats</a:t>
            </a:r>
            <a:r>
              <a:rPr lang="en-CA" altLang="en-US" dirty="0"/>
              <a:t> Add-in</a:t>
            </a:r>
            <a:r>
              <a:rPr lang="en-CA" altLang="en-US" b="1" baseline="30000" dirty="0">
                <a:solidFill>
                  <a:schemeClr val="accent2"/>
                </a:solidFill>
              </a:rPr>
              <a:t>4</a:t>
            </a:r>
          </a:p>
          <a:p>
            <a:pPr marL="1200150" lvl="1" indent="-182563"/>
            <a:r>
              <a:rPr lang="en-CA" altLang="en-US" dirty="0"/>
              <a:t>Take a look! Click on Add-ins in the Excel menu bar</a:t>
            </a:r>
            <a:r>
              <a:rPr lang="en-CA" altLang="en-US" b="1" baseline="30000" dirty="0">
                <a:solidFill>
                  <a:schemeClr val="accent2"/>
                </a:solidFill>
              </a:rPr>
              <a:t>5</a:t>
            </a:r>
            <a:r>
              <a:rPr lang="en-CA" altLang="en-US" dirty="0"/>
              <a:t> and click on Real Statistics</a:t>
            </a:r>
            <a:r>
              <a:rPr lang="en-CA" altLang="en-US" b="1" baseline="30000" dirty="0">
                <a:solidFill>
                  <a:schemeClr val="accent2"/>
                </a:solidFill>
              </a:rPr>
              <a:t>6</a:t>
            </a:r>
          </a:p>
          <a:p>
            <a:pPr marL="1311275" lvl="1" indent="-182563">
              <a:tabLst>
                <a:tab pos="1311275" algn="l"/>
              </a:tabLst>
            </a:pPr>
            <a:r>
              <a:rPr lang="en-CA" altLang="en-US" dirty="0"/>
              <a:t>MANOVA (along with some other multivariate data analysis tools we’ll look at later in the term) is in the ‘</a:t>
            </a:r>
            <a:r>
              <a:rPr lang="en-CA" altLang="en-US" dirty="0" err="1"/>
              <a:t>Multivar</a:t>
            </a:r>
            <a:r>
              <a:rPr lang="en-CA" altLang="en-US" dirty="0"/>
              <a:t>’ tab</a:t>
            </a:r>
          </a:p>
          <a:p>
            <a:pPr lvl="1"/>
            <a:endParaRPr lang="en-CA" altLang="en-US" dirty="0"/>
          </a:p>
        </p:txBody>
      </p:sp>
      <p:sp>
        <p:nvSpPr>
          <p:cNvPr id="2" name="Footer Placeholder 1">
            <a:extLst>
              <a:ext uri="{FF2B5EF4-FFF2-40B4-BE49-F238E27FC236}">
                <a16:creationId xmlns:a16="http://schemas.microsoft.com/office/drawing/2014/main" id="{424C7671-2B11-4222-8BE4-1624A878A3F3}"/>
              </a:ext>
            </a:extLst>
          </p:cNvPr>
          <p:cNvSpPr>
            <a:spLocks noGrp="1"/>
          </p:cNvSpPr>
          <p:nvPr>
            <p:ph type="ftr" sz="quarter" idx="11"/>
          </p:nvPr>
        </p:nvSpPr>
        <p:spPr>
          <a:xfrm>
            <a:off x="2286000" y="6459785"/>
            <a:ext cx="7772400" cy="365125"/>
          </a:xfrm>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B73A8133-10AD-4851-B0AB-4185EEDFD3B9}"/>
              </a:ext>
            </a:extLst>
          </p:cNvPr>
          <p:cNvSpPr>
            <a:spLocks noGrp="1"/>
          </p:cNvSpPr>
          <p:nvPr>
            <p:ph type="sldNum" sz="quarter" idx="12"/>
          </p:nvPr>
        </p:nvSpPr>
        <p:spPr>
          <a:xfrm>
            <a:off x="10287000" y="6459785"/>
            <a:ext cx="914400" cy="365125"/>
          </a:xfrm>
        </p:spPr>
        <p:txBody>
          <a:bodyPr/>
          <a:lstStyle/>
          <a:p>
            <a:fld id="{8A7A6979-0714-4377-B894-6BE4C2D6E202}" type="slidenum">
              <a:rPr lang="en-US" smtClean="0"/>
              <a:pPr/>
              <a:t>52</a:t>
            </a:fld>
            <a:endParaRPr lang="en-US" dirty="0"/>
          </a:p>
        </p:txBody>
      </p:sp>
      <p:pic>
        <p:nvPicPr>
          <p:cNvPr id="10" name="Picture 9">
            <a:extLst>
              <a:ext uri="{FF2B5EF4-FFF2-40B4-BE49-F238E27FC236}">
                <a16:creationId xmlns:a16="http://schemas.microsoft.com/office/drawing/2014/main" id="{2EEF4887-AD6E-491F-A3CC-5009BA779AB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4017018"/>
            <a:ext cx="2523963" cy="2840982"/>
          </a:xfrm>
          <a:prstGeom prst="rect">
            <a:avLst/>
          </a:prstGeom>
        </p:spPr>
      </p:pic>
    </p:spTree>
    <p:extLst>
      <p:ext uri="{BB962C8B-B14F-4D97-AF65-F5344CB8AC3E}">
        <p14:creationId xmlns:p14="http://schemas.microsoft.com/office/powerpoint/2010/main" val="382175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anim calcmode="lin" valueType="num">
                                      <p:cBhvr additive="base">
                                        <p:cTn id="11" dur="750" fill="hold"/>
                                        <p:tgtEl>
                                          <p:spTgt spid="59395">
                                            <p:txEl>
                                              <p:pRg st="1" end="1"/>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5939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anim calcmode="lin" valueType="num">
                                      <p:cBhvr additive="base">
                                        <p:cTn id="15" dur="750" fill="hold"/>
                                        <p:tgtEl>
                                          <p:spTgt spid="59395">
                                            <p:txEl>
                                              <p:pRg st="2" end="2"/>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5939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anim calcmode="lin" valueType="num">
                                      <p:cBhvr additive="base">
                                        <p:cTn id="19" dur="750" fill="hold"/>
                                        <p:tgtEl>
                                          <p:spTgt spid="59395">
                                            <p:txEl>
                                              <p:pRg st="3" end="3"/>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5939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anim calcmode="lin" valueType="num">
                                      <p:cBhvr additive="base">
                                        <p:cTn id="23" dur="750" fill="hold"/>
                                        <p:tgtEl>
                                          <p:spTgt spid="59395">
                                            <p:txEl>
                                              <p:pRg st="4" end="4"/>
                                            </p:txEl>
                                          </p:spTgt>
                                        </p:tgtEl>
                                        <p:attrNameLst>
                                          <p:attrName>ppt_x</p:attrName>
                                        </p:attrNameLst>
                                      </p:cBhvr>
                                      <p:tavLst>
                                        <p:tav tm="0">
                                          <p:val>
                                            <p:strVal val="1+#ppt_w/2"/>
                                          </p:val>
                                        </p:tav>
                                        <p:tav tm="100000">
                                          <p:val>
                                            <p:strVal val="#ppt_x"/>
                                          </p:val>
                                        </p:tav>
                                      </p:tavLst>
                                    </p:anim>
                                    <p:anim calcmode="lin" valueType="num">
                                      <p:cBhvr additive="base">
                                        <p:cTn id="24" dur="750" fill="hold"/>
                                        <p:tgtEl>
                                          <p:spTgt spid="59395">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anim calcmode="lin" valueType="num">
                                      <p:cBhvr additive="base">
                                        <p:cTn id="27" dur="750" fill="hold"/>
                                        <p:tgtEl>
                                          <p:spTgt spid="59395">
                                            <p:txEl>
                                              <p:pRg st="5" end="5"/>
                                            </p:txEl>
                                          </p:spTgt>
                                        </p:tgtEl>
                                        <p:attrNameLst>
                                          <p:attrName>ppt_x</p:attrName>
                                        </p:attrNameLst>
                                      </p:cBhvr>
                                      <p:tavLst>
                                        <p:tav tm="0">
                                          <p:val>
                                            <p:strVal val="1+#ppt_w/2"/>
                                          </p:val>
                                        </p:tav>
                                        <p:tav tm="100000">
                                          <p:val>
                                            <p:strVal val="#ppt_x"/>
                                          </p:val>
                                        </p:tav>
                                      </p:tavLst>
                                    </p:anim>
                                    <p:anim calcmode="lin" valueType="num">
                                      <p:cBhvr additive="base">
                                        <p:cTn id="28" dur="750" fill="hold"/>
                                        <p:tgtEl>
                                          <p:spTgt spid="59395">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anim calcmode="lin" valueType="num">
                                      <p:cBhvr additive="base">
                                        <p:cTn id="31" dur="750" fill="hold"/>
                                        <p:tgtEl>
                                          <p:spTgt spid="59395">
                                            <p:txEl>
                                              <p:pRg st="6" end="6"/>
                                            </p:txEl>
                                          </p:spTgt>
                                        </p:tgtEl>
                                        <p:attrNameLst>
                                          <p:attrName>ppt_x</p:attrName>
                                        </p:attrNameLst>
                                      </p:cBhvr>
                                      <p:tavLst>
                                        <p:tav tm="0">
                                          <p:val>
                                            <p:strVal val="1+#ppt_w/2"/>
                                          </p:val>
                                        </p:tav>
                                        <p:tav tm="100000">
                                          <p:val>
                                            <p:strVal val="#ppt_x"/>
                                          </p:val>
                                        </p:tav>
                                      </p:tavLst>
                                    </p:anim>
                                    <p:anim calcmode="lin" valueType="num">
                                      <p:cBhvr additive="base">
                                        <p:cTn id="32" dur="750" fill="hold"/>
                                        <p:tgtEl>
                                          <p:spTgt spid="59395">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anim calcmode="lin" valueType="num">
                                      <p:cBhvr additive="base">
                                        <p:cTn id="35" dur="750" fill="hold"/>
                                        <p:tgtEl>
                                          <p:spTgt spid="59395">
                                            <p:txEl>
                                              <p:pRg st="7" end="7"/>
                                            </p:txEl>
                                          </p:spTgt>
                                        </p:tgtEl>
                                        <p:attrNameLst>
                                          <p:attrName>ppt_x</p:attrName>
                                        </p:attrNameLst>
                                      </p:cBhvr>
                                      <p:tavLst>
                                        <p:tav tm="0">
                                          <p:val>
                                            <p:strVal val="1+#ppt_w/2"/>
                                          </p:val>
                                        </p:tav>
                                        <p:tav tm="100000">
                                          <p:val>
                                            <p:strVal val="#ppt_x"/>
                                          </p:val>
                                        </p:tav>
                                      </p:tavLst>
                                    </p:anim>
                                    <p:anim calcmode="lin" valueType="num">
                                      <p:cBhvr additive="base">
                                        <p:cTn id="36" dur="750" fill="hold"/>
                                        <p:tgtEl>
                                          <p:spTgt spid="5939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a:extLst>
              <a:ext uri="{FF2B5EF4-FFF2-40B4-BE49-F238E27FC236}">
                <a16:creationId xmlns:a16="http://schemas.microsoft.com/office/drawing/2014/main" id="{ED818F22-32BE-4C4D-AAF1-08991F91F4D6}"/>
              </a:ext>
              <a:ext uri="{C183D7F6-B498-43B3-948B-1728B52AA6E4}">
                <adec:decorative xmlns:adec="http://schemas.microsoft.com/office/drawing/2017/decorative" val="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610894" y="488220"/>
            <a:ext cx="2970213" cy="4454525"/>
          </a:xfrm>
          <a:prstGeom prst="rect">
            <a:avLst/>
          </a:prstGeom>
          <a:noFill/>
          <a:ln w="66675">
            <a:solidFill>
              <a:srgbClr val="E48312"/>
            </a:solidFill>
            <a:miter lim="800000"/>
            <a:headEnd/>
            <a:tailEnd/>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1D875BC-383E-425A-B824-8E9CACB8EEB5}"/>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8BE12B93-8EFA-4D14-8504-B547599E6E34}"/>
              </a:ext>
            </a:extLst>
          </p:cNvPr>
          <p:cNvSpPr>
            <a:spLocks noGrp="1"/>
          </p:cNvSpPr>
          <p:nvPr>
            <p:ph type="sldNum" sz="quarter" idx="12"/>
          </p:nvPr>
        </p:nvSpPr>
        <p:spPr/>
        <p:txBody>
          <a:bodyPr/>
          <a:lstStyle/>
          <a:p>
            <a:fld id="{8A7A6979-0714-4377-B894-6BE4C2D6E202}" type="slidenum">
              <a:rPr lang="en-US" smtClean="0"/>
              <a:pPr/>
              <a:t>53</a:t>
            </a:fld>
            <a:endParaRPr lang="en-US" dirty="0"/>
          </a:p>
        </p:txBody>
      </p:sp>
      <p:sp>
        <p:nvSpPr>
          <p:cNvPr id="5" name="Subtitle 2">
            <a:extLst>
              <a:ext uri="{FF2B5EF4-FFF2-40B4-BE49-F238E27FC236}">
                <a16:creationId xmlns:a16="http://schemas.microsoft.com/office/drawing/2014/main" id="{CC1CBC6C-C4E0-4D9A-B3E9-250348615935}"/>
              </a:ext>
            </a:extLst>
          </p:cNvPr>
          <p:cNvSpPr txBox="1">
            <a:spLocks/>
          </p:cNvSpPr>
          <p:nvPr/>
        </p:nvSpPr>
        <p:spPr>
          <a:xfrm>
            <a:off x="1100051" y="5226780"/>
            <a:ext cx="10058400" cy="11430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CA" dirty="0"/>
              <a:t>We’re not done yet…</a:t>
            </a:r>
          </a:p>
          <a:p>
            <a:pPr algn="ctr"/>
            <a:r>
              <a:rPr lang="en-CA" dirty="0"/>
              <a:t>Be back in your seats, phasers on stun and ready to go in ~10m</a:t>
            </a:r>
          </a:p>
        </p:txBody>
      </p:sp>
      <p:sp>
        <p:nvSpPr>
          <p:cNvPr id="6" name="Explosion: 14 Points 5">
            <a:extLst>
              <a:ext uri="{FF2B5EF4-FFF2-40B4-BE49-F238E27FC236}">
                <a16:creationId xmlns:a16="http://schemas.microsoft.com/office/drawing/2014/main" id="{09317F40-1336-4BB8-B950-C8FA702D1D65}"/>
              </a:ext>
            </a:extLst>
          </p:cNvPr>
          <p:cNvSpPr/>
          <p:nvPr/>
        </p:nvSpPr>
        <p:spPr>
          <a:xfrm rot="20423807">
            <a:off x="-150924" y="176649"/>
            <a:ext cx="3157581" cy="214036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effectLst>
                  <a:outerShdw blurRad="38100" dist="38100" dir="2700000" algn="tl">
                    <a:srgbClr val="000000">
                      <a:alpha val="43137"/>
                    </a:srgbClr>
                  </a:outerShdw>
                </a:effectLst>
              </a:rPr>
              <a:t>Next  up: Exercise 6ab</a:t>
            </a:r>
          </a:p>
        </p:txBody>
      </p:sp>
    </p:spTree>
    <p:extLst>
      <p:ext uri="{BB962C8B-B14F-4D97-AF65-F5344CB8AC3E}">
        <p14:creationId xmlns:p14="http://schemas.microsoft.com/office/powerpoint/2010/main" val="322904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250"/>
                                        <p:tgtEl>
                                          <p:spTgt spid="5">
                                            <p:txEl>
                                              <p:pRg st="0" end="0"/>
                                            </p:txEl>
                                          </p:spTgt>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up)">
                                      <p:cBhvr>
                                        <p:cTn id="11" dur="250"/>
                                        <p:tgtEl>
                                          <p:spTgt spid="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a:t>Exercise #6ab – </a:t>
            </a:r>
            <a:r>
              <a:rPr lang="en-CA" b="1" dirty="0"/>
              <a:t>Hypothesis Testing in Excel, part 2 – </a:t>
            </a:r>
            <a:br>
              <a:rPr lang="en-CA" b="1" dirty="0"/>
            </a:br>
            <a:r>
              <a:rPr lang="en-CA" b="1" dirty="0"/>
              <a:t>ANOVA, MANOVA</a:t>
            </a:r>
          </a:p>
        </p:txBody>
      </p:sp>
      <p:sp>
        <p:nvSpPr>
          <p:cNvPr id="3" name="Subtitle 2"/>
          <p:cNvSpPr>
            <a:spLocks noGrp="1"/>
          </p:cNvSpPr>
          <p:nvPr>
            <p:ph type="subTitle" idx="1"/>
          </p:nvPr>
        </p:nvSpPr>
        <p:spPr/>
        <p:txBody>
          <a:bodyPr/>
          <a:lstStyle/>
          <a:p>
            <a:r>
              <a:rPr lang="en-CA" dirty="0"/>
              <a:t>Let’s have a look at how we can do this in Excel…</a:t>
            </a:r>
            <a:endParaRPr lang="en-CA" dirty="0">
              <a:solidFill>
                <a:srgbClr val="A53010"/>
              </a:solidFill>
            </a:endParaRPr>
          </a:p>
        </p:txBody>
      </p:sp>
      <p:sp>
        <p:nvSpPr>
          <p:cNvPr id="4" name="Footer Placeholder 3">
            <a:extLst>
              <a:ext uri="{FF2B5EF4-FFF2-40B4-BE49-F238E27FC236}">
                <a16:creationId xmlns:a16="http://schemas.microsoft.com/office/drawing/2014/main" id="{A675151E-F051-46D4-B628-F40E6F7E45C5}"/>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C14217A1-EC3F-4170-9CCE-8A5CAE3B57FF}"/>
              </a:ext>
            </a:extLst>
          </p:cNvPr>
          <p:cNvSpPr>
            <a:spLocks noGrp="1"/>
          </p:cNvSpPr>
          <p:nvPr>
            <p:ph type="sldNum" sz="quarter" idx="12"/>
          </p:nvPr>
        </p:nvSpPr>
        <p:spPr/>
        <p:txBody>
          <a:bodyPr/>
          <a:lstStyle/>
          <a:p>
            <a:fld id="{8A7A6979-0714-4377-B894-6BE4C2D6E202}" type="slidenum">
              <a:rPr lang="en-US" smtClean="0"/>
              <a:pPr/>
              <a:t>54</a:t>
            </a:fld>
            <a:endParaRPr lang="en-US" dirty="0"/>
          </a:p>
        </p:txBody>
      </p:sp>
    </p:spTree>
    <p:extLst>
      <p:ext uri="{BB962C8B-B14F-4D97-AF65-F5344CB8AC3E}">
        <p14:creationId xmlns:p14="http://schemas.microsoft.com/office/powerpoint/2010/main" val="427575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9D5969B-8302-433C-A3BC-5C77AAE6D8FF}"/>
              </a:ext>
            </a:extLst>
          </p:cNvPr>
          <p:cNvSpPr>
            <a:spLocks noGrp="1"/>
          </p:cNvSpPr>
          <p:nvPr>
            <p:ph type="title"/>
          </p:nvPr>
        </p:nvSpPr>
        <p:spPr/>
        <p:txBody>
          <a:bodyPr/>
          <a:lstStyle/>
          <a:p>
            <a:r>
              <a:rPr lang="en-CA" dirty="0"/>
              <a:t>Exercise 6a – ANOVA</a:t>
            </a:r>
            <a:endParaRPr lang="en-CA" sz="4600" i="1" dirty="0"/>
          </a:p>
        </p:txBody>
      </p:sp>
      <p:sp>
        <p:nvSpPr>
          <p:cNvPr id="9" name="Content Placeholder 8">
            <a:extLst>
              <a:ext uri="{FF2B5EF4-FFF2-40B4-BE49-F238E27FC236}">
                <a16:creationId xmlns:a16="http://schemas.microsoft.com/office/drawing/2014/main" id="{765B6700-F0D9-4926-97A6-F44AEC857872}"/>
              </a:ext>
            </a:extLst>
          </p:cNvPr>
          <p:cNvSpPr>
            <a:spLocks noGrp="1"/>
          </p:cNvSpPr>
          <p:nvPr>
            <p:ph idx="1"/>
          </p:nvPr>
        </p:nvSpPr>
        <p:spPr>
          <a:xfrm>
            <a:off x="1097280" y="1845734"/>
            <a:ext cx="10058400" cy="4315580"/>
          </a:xfrm>
        </p:spPr>
        <p:txBody>
          <a:bodyPr>
            <a:normAutofit/>
          </a:bodyPr>
          <a:lstStyle/>
          <a:p>
            <a:r>
              <a:rPr lang="en-US" dirty="0"/>
              <a:t>To run an ANOVA, you need at least two columns</a:t>
            </a:r>
            <a:r>
              <a:rPr lang="en-US" b="1" baseline="30000" dirty="0">
                <a:solidFill>
                  <a:schemeClr val="accent2"/>
                </a:solidFill>
              </a:rPr>
              <a:t>1</a:t>
            </a:r>
            <a:r>
              <a:rPr lang="en-US" dirty="0"/>
              <a:t>: one or more independent categorical variables</a:t>
            </a:r>
            <a:r>
              <a:rPr lang="en-US" b="1" baseline="30000" dirty="0">
                <a:solidFill>
                  <a:schemeClr val="accent2"/>
                </a:solidFill>
              </a:rPr>
              <a:t>2</a:t>
            </a:r>
            <a:r>
              <a:rPr lang="en-US" dirty="0"/>
              <a:t> and one dependent numerical variable</a:t>
            </a:r>
          </a:p>
          <a:p>
            <a:pPr lvl="1"/>
            <a:r>
              <a:rPr lang="en-US" dirty="0"/>
              <a:t>Sometimes this exists in your raw data, sometimes it has to be </a:t>
            </a:r>
            <a:br>
              <a:rPr lang="en-US" dirty="0"/>
            </a:br>
            <a:r>
              <a:rPr lang="en-US" dirty="0"/>
              <a:t>created with Pivot Tables – we’ll create a new variable ‘Shift’</a:t>
            </a:r>
            <a:r>
              <a:rPr lang="en-US" b="1" baseline="30000" dirty="0">
                <a:solidFill>
                  <a:schemeClr val="accent2"/>
                </a:solidFill>
              </a:rPr>
              <a:t>3</a:t>
            </a:r>
            <a:br>
              <a:rPr lang="en-US" dirty="0"/>
            </a:br>
            <a:r>
              <a:rPr lang="en-US" dirty="0"/>
              <a:t>then pivot it against Queue Seconds</a:t>
            </a:r>
            <a:r>
              <a:rPr lang="en-US" baseline="30000" dirty="0">
                <a:solidFill>
                  <a:schemeClr val="accent2"/>
                </a:solidFill>
              </a:rPr>
              <a:t>4</a:t>
            </a:r>
          </a:p>
          <a:p>
            <a:pPr lvl="1"/>
            <a:r>
              <a:rPr lang="en-US" dirty="0"/>
              <a:t>ANOVA can work from a pivot table – go to Data / Data Analysis</a:t>
            </a:r>
            <a:br>
              <a:rPr lang="en-US" dirty="0"/>
            </a:br>
            <a:r>
              <a:rPr lang="en-US" dirty="0"/>
              <a:t>and choose ‘</a:t>
            </a:r>
            <a:r>
              <a:rPr lang="en-US" dirty="0" err="1"/>
              <a:t>Anova</a:t>
            </a:r>
            <a:r>
              <a:rPr lang="en-US" dirty="0"/>
              <a:t>: Single Factor’</a:t>
            </a:r>
            <a:r>
              <a:rPr lang="en-US" b="1" baseline="30000" dirty="0">
                <a:solidFill>
                  <a:schemeClr val="accent2"/>
                </a:solidFill>
              </a:rPr>
              <a:t>5</a:t>
            </a:r>
          </a:p>
          <a:p>
            <a:pPr lvl="1"/>
            <a:r>
              <a:rPr lang="en-US" dirty="0"/>
              <a:t>In the dialog box that comes up, enter your input range (include</a:t>
            </a:r>
            <a:br>
              <a:rPr lang="en-US" dirty="0"/>
            </a:br>
            <a:r>
              <a:rPr lang="en-US" dirty="0"/>
              <a:t>row labels but not Job Number), choose ‘Columns’ for ‘Grouped </a:t>
            </a:r>
            <a:br>
              <a:rPr lang="en-US" dirty="0"/>
            </a:br>
            <a:r>
              <a:rPr lang="en-US" dirty="0"/>
              <a:t>By:’, check ‘Labels in First Row’ and leave the default Alpha’</a:t>
            </a:r>
            <a:r>
              <a:rPr lang="en-US" b="1" baseline="30000" dirty="0">
                <a:solidFill>
                  <a:schemeClr val="accent2"/>
                </a:solidFill>
              </a:rPr>
              <a:t>6</a:t>
            </a:r>
            <a:endParaRPr lang="en-US" dirty="0"/>
          </a:p>
          <a:p>
            <a:pPr lvl="1"/>
            <a:r>
              <a:rPr lang="en-US" dirty="0"/>
              <a:t>To put your results on the same worksheet, select ‘Output </a:t>
            </a:r>
            <a:br>
              <a:rPr lang="en-US" dirty="0"/>
            </a:br>
            <a:r>
              <a:rPr lang="en-US" dirty="0"/>
              <a:t>Range:’ and then specify a location that has lots of empty cells to </a:t>
            </a:r>
            <a:br>
              <a:rPr lang="en-US" dirty="0"/>
            </a:br>
            <a:r>
              <a:rPr lang="en-US" dirty="0"/>
              <a:t>the right and below</a:t>
            </a:r>
            <a:r>
              <a:rPr lang="en-US" b="1" baseline="30000" dirty="0">
                <a:solidFill>
                  <a:schemeClr val="accent2"/>
                </a:solidFill>
              </a:rPr>
              <a:t>7</a:t>
            </a:r>
          </a:p>
        </p:txBody>
      </p:sp>
      <p:sp>
        <p:nvSpPr>
          <p:cNvPr id="2" name="Footer Placeholder 1">
            <a:extLst>
              <a:ext uri="{FF2B5EF4-FFF2-40B4-BE49-F238E27FC236}">
                <a16:creationId xmlns:a16="http://schemas.microsoft.com/office/drawing/2014/main" id="{84F3A3B5-66D8-4ECC-9E9A-38C39DAF199D}"/>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1AD605D8-308D-4460-BC2E-2CDF491AB0E5}"/>
              </a:ext>
            </a:extLst>
          </p:cNvPr>
          <p:cNvSpPr>
            <a:spLocks noGrp="1"/>
          </p:cNvSpPr>
          <p:nvPr>
            <p:ph type="sldNum" sz="quarter" idx="12"/>
          </p:nvPr>
        </p:nvSpPr>
        <p:spPr/>
        <p:txBody>
          <a:bodyPr/>
          <a:lstStyle/>
          <a:p>
            <a:fld id="{8A7A6979-0714-4377-B894-6BE4C2D6E202}" type="slidenum">
              <a:rPr lang="en-US" smtClean="0"/>
              <a:pPr/>
              <a:t>55</a:t>
            </a:fld>
            <a:endParaRPr lang="en-US" dirty="0"/>
          </a:p>
        </p:txBody>
      </p:sp>
      <p:pic>
        <p:nvPicPr>
          <p:cNvPr id="6" name="Picture 5">
            <a:extLst>
              <a:ext uri="{FF2B5EF4-FFF2-40B4-BE49-F238E27FC236}">
                <a16:creationId xmlns:a16="http://schemas.microsoft.com/office/drawing/2014/main" id="{B4605BE3-4241-41F6-A7F6-CFFDD3CBDFB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94612" y="2428875"/>
            <a:ext cx="4219575" cy="4429125"/>
          </a:xfrm>
          <a:prstGeom prst="rect">
            <a:avLst/>
          </a:prstGeom>
          <a:solidFill>
            <a:schemeClr val="bg1"/>
          </a:solidFill>
        </p:spPr>
      </p:pic>
    </p:spTree>
    <p:extLst>
      <p:ext uri="{BB962C8B-B14F-4D97-AF65-F5344CB8AC3E}">
        <p14:creationId xmlns:p14="http://schemas.microsoft.com/office/powerpoint/2010/main" val="311357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B592CC6-E0EB-43F8-9885-4A10D11244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033046" y="2428022"/>
            <a:ext cx="3745548" cy="4427482"/>
          </a:xfrm>
          <a:prstGeom prst="rect">
            <a:avLst/>
          </a:prstGeom>
          <a:solidFill>
            <a:schemeClr val="bg1"/>
          </a:solidFill>
        </p:spPr>
      </p:pic>
      <p:sp>
        <p:nvSpPr>
          <p:cNvPr id="8" name="Title 7">
            <a:extLst>
              <a:ext uri="{FF2B5EF4-FFF2-40B4-BE49-F238E27FC236}">
                <a16:creationId xmlns:a16="http://schemas.microsoft.com/office/drawing/2014/main" id="{09D5969B-8302-433C-A3BC-5C77AAE6D8FF}"/>
              </a:ext>
            </a:extLst>
          </p:cNvPr>
          <p:cNvSpPr>
            <a:spLocks noGrp="1"/>
          </p:cNvSpPr>
          <p:nvPr>
            <p:ph type="title"/>
          </p:nvPr>
        </p:nvSpPr>
        <p:spPr/>
        <p:txBody>
          <a:bodyPr/>
          <a:lstStyle/>
          <a:p>
            <a:r>
              <a:rPr lang="en-CA" dirty="0"/>
              <a:t>Exercise 6b – MANOVA</a:t>
            </a:r>
            <a:endParaRPr lang="en-CA" sz="4600" i="1" dirty="0"/>
          </a:p>
        </p:txBody>
      </p:sp>
      <p:sp>
        <p:nvSpPr>
          <p:cNvPr id="9" name="Content Placeholder 8">
            <a:extLst>
              <a:ext uri="{FF2B5EF4-FFF2-40B4-BE49-F238E27FC236}">
                <a16:creationId xmlns:a16="http://schemas.microsoft.com/office/drawing/2014/main" id="{765B6700-F0D9-4926-97A6-F44AEC857872}"/>
              </a:ext>
            </a:extLst>
          </p:cNvPr>
          <p:cNvSpPr>
            <a:spLocks noGrp="1"/>
          </p:cNvSpPr>
          <p:nvPr>
            <p:ph idx="1"/>
          </p:nvPr>
        </p:nvSpPr>
        <p:spPr>
          <a:xfrm>
            <a:off x="1097280" y="1845734"/>
            <a:ext cx="10058400" cy="4315580"/>
          </a:xfrm>
        </p:spPr>
        <p:txBody>
          <a:bodyPr>
            <a:normAutofit/>
          </a:bodyPr>
          <a:lstStyle/>
          <a:p>
            <a:r>
              <a:rPr lang="en-US" dirty="0"/>
              <a:t>To run a MANOVA, you need at three or more columns</a:t>
            </a:r>
            <a:r>
              <a:rPr lang="en-US" b="1" baseline="30000" dirty="0">
                <a:solidFill>
                  <a:schemeClr val="accent2"/>
                </a:solidFill>
              </a:rPr>
              <a:t>1</a:t>
            </a:r>
            <a:r>
              <a:rPr lang="en-US" dirty="0"/>
              <a:t>: one or more independent categorical variables</a:t>
            </a:r>
            <a:r>
              <a:rPr lang="en-US" b="1" baseline="30000" dirty="0">
                <a:solidFill>
                  <a:schemeClr val="accent2"/>
                </a:solidFill>
              </a:rPr>
              <a:t>2</a:t>
            </a:r>
            <a:r>
              <a:rPr lang="en-US" dirty="0"/>
              <a:t> and more than one dependent numerical variables</a:t>
            </a:r>
            <a:r>
              <a:rPr lang="en-US" b="1" baseline="30000" dirty="0">
                <a:solidFill>
                  <a:schemeClr val="accent2"/>
                </a:solidFill>
              </a:rPr>
              <a:t>3</a:t>
            </a:r>
          </a:p>
          <a:p>
            <a:pPr lvl="1"/>
            <a:r>
              <a:rPr lang="en-US" dirty="0"/>
              <a:t>Sometimes this exists in your raw data, sometimes it has to be </a:t>
            </a:r>
            <a:br>
              <a:rPr lang="en-US" dirty="0"/>
            </a:br>
            <a:r>
              <a:rPr lang="en-US" dirty="0"/>
              <a:t>created with Pivot Tables – we’ll add CPU Seconds to our ANOVA</a:t>
            </a:r>
            <a:br>
              <a:rPr lang="en-US" dirty="0"/>
            </a:br>
            <a:r>
              <a:rPr lang="en-US" dirty="0"/>
              <a:t>table</a:t>
            </a:r>
            <a:r>
              <a:rPr lang="en-US" b="1" baseline="30000" dirty="0">
                <a:solidFill>
                  <a:schemeClr val="accent2"/>
                </a:solidFill>
              </a:rPr>
              <a:t>4</a:t>
            </a:r>
          </a:p>
          <a:p>
            <a:pPr lvl="1"/>
            <a:r>
              <a:rPr lang="en-US" dirty="0"/>
              <a:t>Real Statistics MANOVA can work from a pivot table – go to </a:t>
            </a:r>
            <a:br>
              <a:rPr lang="en-US" dirty="0"/>
            </a:br>
            <a:r>
              <a:rPr lang="en-US" dirty="0"/>
              <a:t>Add-ins, and under ‘</a:t>
            </a:r>
            <a:r>
              <a:rPr lang="en-US" dirty="0" err="1"/>
              <a:t>Multivar</a:t>
            </a:r>
            <a:r>
              <a:rPr lang="en-US" dirty="0"/>
              <a:t>’, choose ‘</a:t>
            </a:r>
            <a:r>
              <a:rPr lang="en-US" dirty="0" err="1"/>
              <a:t>Manova</a:t>
            </a:r>
            <a:r>
              <a:rPr lang="en-US" dirty="0"/>
              <a:t>: One Factor’</a:t>
            </a:r>
            <a:r>
              <a:rPr lang="en-US" b="1" baseline="30000" dirty="0">
                <a:solidFill>
                  <a:schemeClr val="accent2"/>
                </a:solidFill>
              </a:rPr>
              <a:t>5</a:t>
            </a:r>
            <a:endParaRPr lang="en-US" dirty="0"/>
          </a:p>
          <a:p>
            <a:pPr lvl="1"/>
            <a:r>
              <a:rPr lang="en-US" dirty="0"/>
              <a:t>Pick your input range to cover only the column labels and all values,</a:t>
            </a:r>
            <a:br>
              <a:rPr lang="en-US" dirty="0"/>
            </a:br>
            <a:r>
              <a:rPr lang="en-US" dirty="0"/>
              <a:t>but not the Job Number; use ‘Regular’ analysis</a:t>
            </a:r>
            <a:r>
              <a:rPr lang="en-US" b="1" baseline="30000" dirty="0">
                <a:solidFill>
                  <a:schemeClr val="accent2"/>
                </a:solidFill>
              </a:rPr>
              <a:t>6</a:t>
            </a:r>
            <a:r>
              <a:rPr lang="en-US" dirty="0"/>
              <a:t>, choose all options </a:t>
            </a:r>
            <a:br>
              <a:rPr lang="en-US" dirty="0"/>
            </a:br>
            <a:r>
              <a:rPr lang="en-US" dirty="0"/>
              <a:t>except ‘Contrast’, and leave Alpha at 0.05</a:t>
            </a:r>
            <a:r>
              <a:rPr lang="en-US" b="1" baseline="30000" dirty="0">
                <a:solidFill>
                  <a:schemeClr val="accent2"/>
                </a:solidFill>
              </a:rPr>
              <a:t>7</a:t>
            </a:r>
          </a:p>
          <a:p>
            <a:pPr lvl="1"/>
            <a:r>
              <a:rPr lang="en-US" dirty="0"/>
              <a:t>To put your results on the same worksheet, select</a:t>
            </a:r>
            <a:br>
              <a:rPr lang="en-US" dirty="0"/>
            </a:br>
            <a:r>
              <a:rPr lang="en-US" dirty="0"/>
              <a:t>‘Output Range:’ and then specify a location that has</a:t>
            </a:r>
            <a:br>
              <a:rPr lang="en-US" dirty="0"/>
            </a:br>
            <a:r>
              <a:rPr lang="en-US" dirty="0"/>
              <a:t>lots of empty cells to the right and below</a:t>
            </a:r>
            <a:r>
              <a:rPr lang="en-US" b="1" baseline="30000" dirty="0">
                <a:solidFill>
                  <a:schemeClr val="accent2"/>
                </a:solidFill>
              </a:rPr>
              <a:t>8</a:t>
            </a:r>
          </a:p>
        </p:txBody>
      </p:sp>
      <p:sp>
        <p:nvSpPr>
          <p:cNvPr id="2" name="Footer Placeholder 1">
            <a:extLst>
              <a:ext uri="{FF2B5EF4-FFF2-40B4-BE49-F238E27FC236}">
                <a16:creationId xmlns:a16="http://schemas.microsoft.com/office/drawing/2014/main" id="{84F3A3B5-66D8-4ECC-9E9A-38C39DAF199D}"/>
              </a:ext>
            </a:extLst>
          </p:cNvPr>
          <p:cNvSpPr>
            <a:spLocks noGrp="1"/>
          </p:cNvSpPr>
          <p:nvPr>
            <p:ph type="ftr" sz="quarter" idx="11"/>
          </p:nvPr>
        </p:nvSpPr>
        <p:spPr/>
        <p:txBody>
          <a:bodyPr/>
          <a:lstStyle/>
          <a:p>
            <a:r>
              <a:rPr lang="en-CA"/>
              <a:t>BDAT1005 - Week 6 - L6: Hypothesis Testing 2 - ANOVA, MANOVA; MT Exam, DE pt3</a:t>
            </a:r>
            <a:endParaRPr lang="en-US" dirty="0"/>
          </a:p>
        </p:txBody>
      </p:sp>
      <p:sp>
        <p:nvSpPr>
          <p:cNvPr id="3" name="Slide Number Placeholder 2">
            <a:extLst>
              <a:ext uri="{FF2B5EF4-FFF2-40B4-BE49-F238E27FC236}">
                <a16:creationId xmlns:a16="http://schemas.microsoft.com/office/drawing/2014/main" id="{1AD605D8-308D-4460-BC2E-2CDF491AB0E5}"/>
              </a:ext>
            </a:extLst>
          </p:cNvPr>
          <p:cNvSpPr>
            <a:spLocks noGrp="1"/>
          </p:cNvSpPr>
          <p:nvPr>
            <p:ph type="sldNum" sz="quarter" idx="12"/>
          </p:nvPr>
        </p:nvSpPr>
        <p:spPr/>
        <p:txBody>
          <a:bodyPr/>
          <a:lstStyle/>
          <a:p>
            <a:fld id="{8A7A6979-0714-4377-B894-6BE4C2D6E202}" type="slidenum">
              <a:rPr lang="en-US" smtClean="0"/>
              <a:pPr/>
              <a:t>56</a:t>
            </a:fld>
            <a:endParaRPr lang="en-US" dirty="0"/>
          </a:p>
        </p:txBody>
      </p:sp>
      <p:sp>
        <p:nvSpPr>
          <p:cNvPr id="7" name="Explosion: 14 Points 6">
            <a:extLst>
              <a:ext uri="{FF2B5EF4-FFF2-40B4-BE49-F238E27FC236}">
                <a16:creationId xmlns:a16="http://schemas.microsoft.com/office/drawing/2014/main" id="{B3FBEA5E-4156-44C8-933B-106214994276}"/>
              </a:ext>
            </a:extLst>
          </p:cNvPr>
          <p:cNvSpPr/>
          <p:nvPr/>
        </p:nvSpPr>
        <p:spPr>
          <a:xfrm rot="1145227">
            <a:off x="8014137" y="30087"/>
            <a:ext cx="4088524" cy="214036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effectLst>
                  <a:outerShdw blurRad="38100" dist="38100" dir="2700000" algn="tl">
                    <a:srgbClr val="000000">
                      <a:alpha val="43137"/>
                    </a:srgbClr>
                  </a:outerShdw>
                </a:effectLst>
              </a:rPr>
              <a:t>Next up:</a:t>
            </a:r>
            <a:br>
              <a:rPr lang="en-CA" b="1" dirty="0">
                <a:effectLst>
                  <a:outerShdw blurRad="38100" dist="38100" dir="2700000" algn="tl">
                    <a:srgbClr val="000000">
                      <a:alpha val="43137"/>
                    </a:srgbClr>
                  </a:outerShdw>
                </a:effectLst>
              </a:rPr>
            </a:br>
            <a:r>
              <a:rPr lang="en-CA" b="1" dirty="0">
                <a:effectLst>
                  <a:outerShdw blurRad="38100" dist="38100" dir="2700000" algn="tl">
                    <a:srgbClr val="000000">
                      <a:alpha val="43137"/>
                    </a:srgbClr>
                  </a:outerShdw>
                </a:effectLst>
              </a:rPr>
              <a:t>Evaluations &amp; Assessments</a:t>
            </a:r>
          </a:p>
        </p:txBody>
      </p:sp>
    </p:spTree>
    <p:extLst>
      <p:ext uri="{BB962C8B-B14F-4D97-AF65-F5344CB8AC3E}">
        <p14:creationId xmlns:p14="http://schemas.microsoft.com/office/powerpoint/2010/main" val="363778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Evaluations &amp; Assessments</a:t>
            </a:r>
          </a:p>
        </p:txBody>
      </p:sp>
      <p:sp>
        <p:nvSpPr>
          <p:cNvPr id="3" name="Subtitle 2"/>
          <p:cNvSpPr>
            <a:spLocks noGrp="1"/>
          </p:cNvSpPr>
          <p:nvPr>
            <p:ph type="subTitle" idx="1"/>
          </p:nvPr>
        </p:nvSpPr>
        <p:spPr/>
        <p:txBody>
          <a:bodyPr/>
          <a:lstStyle/>
          <a:p>
            <a:r>
              <a:rPr lang="en-CA" dirty="0"/>
              <a:t>This is where the work is. You have to actually </a:t>
            </a:r>
            <a:r>
              <a:rPr lang="en-CA" i="1" dirty="0"/>
              <a:t>do</a:t>
            </a:r>
            <a:r>
              <a:rPr lang="en-CA" dirty="0"/>
              <a:t> stuff, and…</a:t>
            </a:r>
          </a:p>
          <a:p>
            <a:r>
              <a:rPr lang="en-CA" dirty="0"/>
              <a:t>Oh wait, you have to study your reading materials too!</a:t>
            </a:r>
          </a:p>
        </p:txBody>
      </p:sp>
      <p:sp>
        <p:nvSpPr>
          <p:cNvPr id="4" name="Footer Placeholder 3"/>
          <p:cNvSpPr>
            <a:spLocks noGrp="1"/>
          </p:cNvSpPr>
          <p:nvPr>
            <p:ph type="ftr" sz="quarter" idx="11"/>
          </p:nvPr>
        </p:nvSpPr>
        <p:spPr/>
        <p:txBody>
          <a:bodyPr/>
          <a:lstStyle/>
          <a:p>
            <a:r>
              <a:rPr lang="en-US"/>
              <a:t>BDAT1005 - Week 6 - L6: Hypothesis Testing 2 - ANOVA, MANOVA; MT Exam, DE pt3</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375379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2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sz="4800" b="1" dirty="0">
                <a:solidFill>
                  <a:schemeClr val="accent3"/>
                </a:solidFill>
              </a:rPr>
              <a:t>New this week!</a:t>
            </a:r>
            <a:br>
              <a:rPr lang="en-CA" b="1" dirty="0">
                <a:solidFill>
                  <a:schemeClr val="accent3"/>
                </a:solidFill>
              </a:rPr>
            </a:br>
            <a:r>
              <a:rPr lang="en-CA" dirty="0"/>
              <a:t>Mid-term exam</a:t>
            </a:r>
          </a:p>
        </p:txBody>
      </p:sp>
      <p:sp>
        <p:nvSpPr>
          <p:cNvPr id="3" name="Subtitle 2"/>
          <p:cNvSpPr>
            <a:spLocks noGrp="1"/>
          </p:cNvSpPr>
          <p:nvPr>
            <p:ph type="subTitle" idx="1"/>
          </p:nvPr>
        </p:nvSpPr>
        <p:spPr>
          <a:xfrm>
            <a:off x="1100051" y="4571914"/>
            <a:ext cx="10058400" cy="1840316"/>
          </a:xfrm>
        </p:spPr>
        <p:txBody>
          <a:bodyPr>
            <a:normAutofit fontScale="92500" lnSpcReduction="20000"/>
          </a:bodyPr>
          <a:lstStyle/>
          <a:p>
            <a:r>
              <a:rPr lang="en-CA" dirty="0"/>
              <a:t>The test is in Blackboard; </a:t>
            </a:r>
            <a:r>
              <a:rPr lang="en-CA" b="1" dirty="0">
                <a:solidFill>
                  <a:srgbClr val="A75F0A"/>
                </a:solidFill>
              </a:rPr>
              <a:t>it covers Lessons 1-5 and Exercises 2-5</a:t>
            </a:r>
            <a:r>
              <a:rPr lang="en-CA" dirty="0"/>
              <a:t> and is worth 15% of the course; it will be open from start of day Tuesday to end of day Thursday in Week 7</a:t>
            </a:r>
            <a:r>
              <a:rPr lang="en-CA" b="1" baseline="30000" dirty="0">
                <a:solidFill>
                  <a:schemeClr val="accent2"/>
                </a:solidFill>
              </a:rPr>
              <a:t>1,2</a:t>
            </a:r>
            <a:r>
              <a:rPr lang="en-CA" dirty="0"/>
              <a:t> – you will each receive </a:t>
            </a:r>
            <a:r>
              <a:rPr lang="en-CA" b="1" dirty="0"/>
              <a:t>50 questions (50 marks) to answer in 1.5 hours (90 min)</a:t>
            </a:r>
            <a:endParaRPr lang="en-CA" dirty="0"/>
          </a:p>
          <a:p>
            <a:r>
              <a:rPr lang="en-CA" b="1" dirty="0"/>
              <a:t>You get </a:t>
            </a:r>
            <a:r>
              <a:rPr lang="en-CA" b="1" u="sng" dirty="0"/>
              <a:t>one try</a:t>
            </a:r>
            <a:r>
              <a:rPr lang="en-CA" b="1" dirty="0"/>
              <a:t> at the exam. </a:t>
            </a:r>
            <a:r>
              <a:rPr lang="en-CA" dirty="0"/>
              <a:t>Once your time is up, all answers will be automatically saved and the test will auto-submit</a:t>
            </a:r>
            <a:endParaRPr lang="en-CA" b="1" strike="sngStrike" dirty="0">
              <a:solidFill>
                <a:srgbClr val="A75F0A"/>
              </a:solidFill>
            </a:endParaRPr>
          </a:p>
        </p:txBody>
      </p:sp>
      <p:sp>
        <p:nvSpPr>
          <p:cNvPr id="6" name="Subtitle 2">
            <a:extLst>
              <a:ext uri="{FF2B5EF4-FFF2-40B4-BE49-F238E27FC236}">
                <a16:creationId xmlns:a16="http://schemas.microsoft.com/office/drawing/2014/main" id="{41CC7B11-16FF-423B-8087-308FB8B989EB}"/>
              </a:ext>
            </a:extLst>
          </p:cNvPr>
          <p:cNvSpPr txBox="1">
            <a:spLocks/>
          </p:cNvSpPr>
          <p:nvPr/>
        </p:nvSpPr>
        <p:spPr>
          <a:xfrm>
            <a:off x="1097280" y="205740"/>
            <a:ext cx="10058400" cy="299466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sm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CA" b="1" dirty="0">
                <a:solidFill>
                  <a:srgbClr val="A75F0A"/>
                </a:solidFill>
              </a:rPr>
              <a:t>THIS IS A CLOSED-BOOK, INDIVIDUAL TEST</a:t>
            </a:r>
            <a:r>
              <a:rPr lang="en-CA" dirty="0"/>
              <a:t>. You may not collaborate in any way. You may not use any materials other than your mind, your keyboard and your pointing device, and you may not have any other applications (except a calculator) open on your computer</a:t>
            </a:r>
          </a:p>
          <a:p>
            <a:r>
              <a:rPr lang="en-CA" dirty="0"/>
              <a:t>You should write your exam in a quiet place with a strong, stable internet signal; You should have your charger available, and your laptop software fully updated to reduce the chance of unexpected restarts</a:t>
            </a:r>
          </a:p>
          <a:p>
            <a:r>
              <a:rPr lang="en-CA" dirty="0"/>
              <a:t>Please save your answers from time to time, watching to ensure that the process is working properly; if it's not, or if you have any other issue, please take screenshots of your progress and reconnect or restart as needed. You should be able to continue your exam, but any time spent will be lost.</a:t>
            </a:r>
          </a:p>
        </p:txBody>
      </p:sp>
      <p:sp>
        <p:nvSpPr>
          <p:cNvPr id="4" name="Footer Placeholder 3">
            <a:extLst>
              <a:ext uri="{FF2B5EF4-FFF2-40B4-BE49-F238E27FC236}">
                <a16:creationId xmlns:a16="http://schemas.microsoft.com/office/drawing/2014/main" id="{B3C505C0-7506-4DC9-B890-09865A44AE66}"/>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D0250998-B2C9-4584-AF90-45AAEE4D6CE9}"/>
              </a:ext>
            </a:extLst>
          </p:cNvPr>
          <p:cNvSpPr>
            <a:spLocks noGrp="1"/>
          </p:cNvSpPr>
          <p:nvPr>
            <p:ph type="sldNum" sz="quarter" idx="12"/>
          </p:nvPr>
        </p:nvSpPr>
        <p:spPr/>
        <p:txBody>
          <a:bodyPr/>
          <a:lstStyle/>
          <a:p>
            <a:fld id="{8A7A6979-0714-4377-B894-6BE4C2D6E202}" type="slidenum">
              <a:rPr lang="en-US" smtClean="0"/>
              <a:pPr/>
              <a:t>58</a:t>
            </a:fld>
            <a:endParaRPr lang="en-US" dirty="0"/>
          </a:p>
        </p:txBody>
      </p:sp>
      <p:sp>
        <p:nvSpPr>
          <p:cNvPr id="7" name="Star: 12 Points 6">
            <a:extLst>
              <a:ext uri="{FF2B5EF4-FFF2-40B4-BE49-F238E27FC236}">
                <a16:creationId xmlns:a16="http://schemas.microsoft.com/office/drawing/2014/main" id="{0FDDF85C-166C-4734-BC0B-130DA00DC03B}"/>
              </a:ext>
            </a:extLst>
          </p:cNvPr>
          <p:cNvSpPr/>
          <p:nvPr/>
        </p:nvSpPr>
        <p:spPr>
          <a:xfrm rot="692441">
            <a:off x="5690485" y="3619089"/>
            <a:ext cx="6429413" cy="2510000"/>
          </a:xfrm>
          <a:prstGeom prst="star12">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Before you write… make sure your computer is up-to-date, your charger is connected, and you are in a quiet place with a strong, stable internet connection.</a:t>
            </a:r>
          </a:p>
        </p:txBody>
      </p:sp>
      <p:sp>
        <p:nvSpPr>
          <p:cNvPr id="8" name="Star: 12 Points 7">
            <a:extLst>
              <a:ext uri="{FF2B5EF4-FFF2-40B4-BE49-F238E27FC236}">
                <a16:creationId xmlns:a16="http://schemas.microsoft.com/office/drawing/2014/main" id="{32270BF4-AD80-4428-B824-1E49E6F483CA}"/>
              </a:ext>
            </a:extLst>
          </p:cNvPr>
          <p:cNvSpPr/>
          <p:nvPr/>
        </p:nvSpPr>
        <p:spPr>
          <a:xfrm rot="20964975">
            <a:off x="5122482" y="362593"/>
            <a:ext cx="5779539" cy="2633616"/>
          </a:xfrm>
          <a:prstGeom prst="star12">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Your mid-term exam is </a:t>
            </a:r>
          </a:p>
          <a:p>
            <a:pPr algn="ctr"/>
            <a:r>
              <a:rPr lang="en-CA" b="1" dirty="0">
                <a:effectLst>
                  <a:outerShdw blurRad="38100" dist="38100" dir="2700000" algn="tl">
                    <a:srgbClr val="000000">
                      <a:alpha val="43137"/>
                    </a:srgbClr>
                  </a:outerShdw>
                </a:effectLst>
              </a:rPr>
              <a:t>one attempt in Week 7, open from start of day Tuesday until end of day Thursday.</a:t>
            </a:r>
            <a:r>
              <a:rPr lang="en-CA" b="1" baseline="30000" dirty="0">
                <a:solidFill>
                  <a:schemeClr val="bg1"/>
                </a:solidFill>
                <a:effectLst>
                  <a:outerShdw blurRad="38100" dist="38100" dir="2700000" algn="tl">
                    <a:srgbClr val="000000">
                      <a:alpha val="43137"/>
                    </a:srgbClr>
                  </a:outerShdw>
                </a:effectLst>
              </a:rPr>
              <a:t>1</a:t>
            </a:r>
            <a:r>
              <a:rPr lang="en-CA" b="1" dirty="0">
                <a:effectLst>
                  <a:outerShdw blurRad="38100" dist="38100" dir="2700000" algn="tl">
                    <a:srgbClr val="000000">
                      <a:alpha val="43137"/>
                    </a:srgbClr>
                  </a:outerShdw>
                </a:effectLst>
              </a:rPr>
              <a:t> </a:t>
            </a:r>
            <a:r>
              <a:rPr lang="en-CA" b="1" dirty="0">
                <a:solidFill>
                  <a:schemeClr val="accent3">
                    <a:lumMod val="75000"/>
                  </a:schemeClr>
                </a:solidFill>
                <a:effectLst>
                  <a:outerShdw blurRad="38100" dist="38100" dir="2700000" algn="tl">
                    <a:schemeClr val="bg1">
                      <a:alpha val="67000"/>
                    </a:schemeClr>
                  </a:outerShdw>
                </a:effectLst>
              </a:rPr>
              <a:t>There is no class in Week 7.</a:t>
            </a:r>
            <a:r>
              <a:rPr lang="en-CA" b="1" baseline="30000" dirty="0">
                <a:solidFill>
                  <a:schemeClr val="bg1"/>
                </a:solidFill>
                <a:effectLst>
                  <a:outerShdw blurRad="38100" dist="38100" dir="2700000" algn="tl">
                    <a:srgbClr val="000000">
                      <a:alpha val="43137"/>
                    </a:srgbClr>
                  </a:outerShdw>
                </a:effectLst>
              </a:rPr>
              <a:t>2</a:t>
            </a:r>
          </a:p>
        </p:txBody>
      </p:sp>
    </p:spTree>
    <p:extLst>
      <p:ext uri="{BB962C8B-B14F-4D97-AF65-F5344CB8AC3E}">
        <p14:creationId xmlns:p14="http://schemas.microsoft.com/office/powerpoint/2010/main" val="1378773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8E97-DB1E-4232-8CDE-B9B96FAFF23E}"/>
              </a:ext>
            </a:extLst>
          </p:cNvPr>
          <p:cNvSpPr>
            <a:spLocks noGrp="1"/>
          </p:cNvSpPr>
          <p:nvPr>
            <p:ph type="title"/>
          </p:nvPr>
        </p:nvSpPr>
        <p:spPr/>
        <p:txBody>
          <a:bodyPr/>
          <a:lstStyle/>
          <a:p>
            <a:r>
              <a:rPr lang="en-CA" b="1" dirty="0">
                <a:solidFill>
                  <a:schemeClr val="accent3"/>
                </a:solidFill>
              </a:rPr>
              <a:t>New this week!</a:t>
            </a:r>
            <a:br>
              <a:rPr lang="en-CA" b="1" dirty="0">
                <a:solidFill>
                  <a:schemeClr val="accent3"/>
                </a:solidFill>
              </a:rPr>
            </a:br>
            <a:r>
              <a:rPr lang="en-CA" dirty="0"/>
              <a:t>Dataset Exploration part 3</a:t>
            </a:r>
          </a:p>
        </p:txBody>
      </p:sp>
      <p:sp>
        <p:nvSpPr>
          <p:cNvPr id="3" name="Content Placeholder 2">
            <a:extLst>
              <a:ext uri="{FF2B5EF4-FFF2-40B4-BE49-F238E27FC236}">
                <a16:creationId xmlns:a16="http://schemas.microsoft.com/office/drawing/2014/main" id="{959A3A77-54CE-4FE0-BBE9-794A5558C070}"/>
              </a:ext>
            </a:extLst>
          </p:cNvPr>
          <p:cNvSpPr>
            <a:spLocks noGrp="1"/>
          </p:cNvSpPr>
          <p:nvPr>
            <p:ph idx="1"/>
          </p:nvPr>
        </p:nvSpPr>
        <p:spPr>
          <a:xfrm>
            <a:off x="1097280" y="1845734"/>
            <a:ext cx="7322325" cy="4287052"/>
          </a:xfrm>
        </p:spPr>
        <p:txBody>
          <a:bodyPr>
            <a:normAutofit fontScale="92500" lnSpcReduction="10000"/>
          </a:bodyPr>
          <a:lstStyle/>
          <a:p>
            <a:r>
              <a:rPr lang="en-CA" dirty="0"/>
              <a:t>This is part 3 of four parts of an individual cumulative project</a:t>
            </a:r>
          </a:p>
          <a:p>
            <a:r>
              <a:rPr lang="en-CA" dirty="0"/>
              <a:t>In DE pt3 you will update &amp; improve your previous work according to grading feedback and your own continued work, develop and test at least five hypotheses of a variety of types, describe the results and provide visualizations, reconsider your FINER questions, and continue to track your analysis – DON’T JUMP AHEAD!</a:t>
            </a:r>
            <a:r>
              <a:rPr lang="en-CA" b="1" baseline="30000" dirty="0">
                <a:solidFill>
                  <a:schemeClr val="accent2"/>
                </a:solidFill>
              </a:rPr>
              <a:t>1</a:t>
            </a:r>
          </a:p>
          <a:p>
            <a:r>
              <a:rPr lang="en-CA" dirty="0"/>
              <a:t>There are two places for you to submit materials in Blackboard: ‘DE Turnitin’ for you to check your discussion papers for citations, references, etc. and ‘DE Part 3’ for your project submissions – make sure you get it right, to avoid penalties!</a:t>
            </a:r>
            <a:r>
              <a:rPr lang="en-CA" b="1" baseline="30000" dirty="0">
                <a:solidFill>
                  <a:schemeClr val="accent2"/>
                </a:solidFill>
              </a:rPr>
              <a:t>2</a:t>
            </a:r>
          </a:p>
          <a:p>
            <a:r>
              <a:rPr lang="en-CA" dirty="0"/>
              <a:t>Let’s work from </a:t>
            </a:r>
            <a:r>
              <a:rPr lang="en-CA" dirty="0">
                <a:hlinkClick r:id="rId3" action="ppaction://hlinkfile"/>
              </a:rPr>
              <a:t>the description</a:t>
            </a:r>
            <a:r>
              <a:rPr lang="en-CA" b="1" baseline="30000" dirty="0">
                <a:solidFill>
                  <a:schemeClr val="accent2"/>
                </a:solidFill>
              </a:rPr>
              <a:t>3</a:t>
            </a:r>
            <a:r>
              <a:rPr lang="en-CA" dirty="0"/>
              <a:t>, which you’ll find in the Assignments &amp; Tests folder in Blackboard for this course – and make sure you submit your own work, with citations for anything you’ve ‘borrowed’</a:t>
            </a:r>
            <a:r>
              <a:rPr lang="en-CA" b="1" baseline="30000" dirty="0">
                <a:solidFill>
                  <a:schemeClr val="accent2"/>
                </a:solidFill>
              </a:rPr>
              <a:t>4</a:t>
            </a:r>
            <a:endParaRPr lang="en-CA" dirty="0"/>
          </a:p>
          <a:p>
            <a:r>
              <a:rPr lang="en-CA" dirty="0"/>
              <a:t>Part 3 is due end of day Sunday after Week 9</a:t>
            </a:r>
            <a:r>
              <a:rPr lang="en-CA" b="1" baseline="30000" dirty="0">
                <a:solidFill>
                  <a:schemeClr val="accent2"/>
                </a:solidFill>
              </a:rPr>
              <a:t>5</a:t>
            </a:r>
            <a:r>
              <a:rPr lang="en-CA" dirty="0"/>
              <a:t>; Part 4 will be made available in Week 9</a:t>
            </a:r>
          </a:p>
        </p:txBody>
      </p:sp>
      <p:sp>
        <p:nvSpPr>
          <p:cNvPr id="6" name="Footer Placeholder 5">
            <a:extLst>
              <a:ext uri="{FF2B5EF4-FFF2-40B4-BE49-F238E27FC236}">
                <a16:creationId xmlns:a16="http://schemas.microsoft.com/office/drawing/2014/main" id="{F9D0DBD1-F34B-4697-BF3C-A5AF6139A31D}"/>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7" name="Slide Number Placeholder 6">
            <a:extLst>
              <a:ext uri="{FF2B5EF4-FFF2-40B4-BE49-F238E27FC236}">
                <a16:creationId xmlns:a16="http://schemas.microsoft.com/office/drawing/2014/main" id="{5A1F65EA-EB7C-404E-A408-E11D068BB2DE}"/>
              </a:ext>
            </a:extLst>
          </p:cNvPr>
          <p:cNvSpPr>
            <a:spLocks noGrp="1"/>
          </p:cNvSpPr>
          <p:nvPr>
            <p:ph type="sldNum" sz="quarter" idx="12"/>
          </p:nvPr>
        </p:nvSpPr>
        <p:spPr/>
        <p:txBody>
          <a:bodyPr/>
          <a:lstStyle/>
          <a:p>
            <a:fld id="{8A7A6979-0714-4377-B894-6BE4C2D6E202}" type="slidenum">
              <a:rPr lang="en-US" smtClean="0"/>
              <a:pPr/>
              <a:t>59</a:t>
            </a:fld>
            <a:endParaRPr lang="en-US" dirty="0"/>
          </a:p>
        </p:txBody>
      </p:sp>
      <p:sp>
        <p:nvSpPr>
          <p:cNvPr id="4" name="TextBox 3">
            <a:extLst>
              <a:ext uri="{FF2B5EF4-FFF2-40B4-BE49-F238E27FC236}">
                <a16:creationId xmlns:a16="http://schemas.microsoft.com/office/drawing/2014/main" id="{B67C12B2-8FC0-DD03-76A0-74D0C3D3B978}"/>
              </a:ext>
            </a:extLst>
          </p:cNvPr>
          <p:cNvSpPr txBox="1"/>
          <p:nvPr/>
        </p:nvSpPr>
        <p:spPr>
          <a:xfrm>
            <a:off x="8561070" y="286603"/>
            <a:ext cx="3427764" cy="6173182"/>
          </a:xfrm>
          <a:prstGeom prst="rect">
            <a:avLst/>
          </a:prstGeom>
          <a:solidFill>
            <a:schemeClr val="bg1"/>
          </a:solidFill>
          <a:ln>
            <a:solidFill>
              <a:schemeClr val="accent3"/>
            </a:solidFill>
          </a:ln>
        </p:spPr>
        <p:txBody>
          <a:bodyPr wrap="square" lIns="137160" tIns="91440" rIns="137160" bIns="91440" rtlCol="0">
            <a:noAutofit/>
          </a:bodyPr>
          <a:lstStyle/>
          <a:p>
            <a:pPr marL="0" marR="0" indent="-6350">
              <a:spcBef>
                <a:spcPts val="600"/>
              </a:spcBef>
              <a:spcAft>
                <a:spcPts val="0"/>
              </a:spcAft>
            </a:pPr>
            <a:r>
              <a:rPr lang="en-US" sz="1400" i="1" dirty="0">
                <a:effectLst/>
                <a:latin typeface="Calibri" panose="020F0502020204030204" pitchFamily="34" charset="0"/>
                <a:ea typeface="Calibri" panose="020F0502020204030204" pitchFamily="34" charset="0"/>
                <a:cs typeface="Arial" panose="020B0604020202020204" pitchFamily="34" charset="0"/>
              </a:rPr>
              <a:t>Through the four parts of this project, keep in mind these ten steps to basic data analysis. </a:t>
            </a:r>
            <a:r>
              <a:rPr lang="en-US" sz="1400" b="1" i="1" dirty="0">
                <a:effectLst/>
                <a:latin typeface="Calibri" panose="020F0502020204030204" pitchFamily="34" charset="0"/>
                <a:ea typeface="Calibri" panose="020F0502020204030204" pitchFamily="34" charset="0"/>
                <a:cs typeface="Arial" panose="020B0604020202020204" pitchFamily="34" charset="0"/>
              </a:rPr>
              <a:t>In DE pt 3, you improve steps I through V and focus on step VI – don’t jump ahead</a:t>
            </a:r>
            <a:r>
              <a:rPr lang="en-US" sz="1400" i="1" dirty="0">
                <a:effectLst/>
                <a:latin typeface="Calibri" panose="020F0502020204030204" pitchFamily="34" charset="0"/>
                <a:ea typeface="Calibri" panose="020F0502020204030204" pitchFamily="34" charset="0"/>
                <a:cs typeface="Arial" panose="020B0604020202020204" pitchFamily="34" charset="0"/>
              </a:rPr>
              <a:t>, it’s important that you take this in order!</a:t>
            </a:r>
            <a:endParaRPr lang="en-CA" sz="1400" i="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rPr>
              <a:t>Define your research question(s)</a:t>
            </a:r>
            <a:endParaRPr lang="en-CA"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rPr>
              <a:t>Define your ideal dataset</a:t>
            </a:r>
            <a:endParaRPr lang="en-CA"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rPr>
              <a:t>Define or discover what data could be available</a:t>
            </a:r>
            <a:endParaRPr lang="en-CA"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rPr>
              <a:t>Obtain the data</a:t>
            </a:r>
            <a:endParaRPr lang="en-CA"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highlight>
                  <a:srgbClr val="FDF3E9"/>
                </a:highlight>
                <a:latin typeface="Calibri" panose="020F0502020204030204" pitchFamily="34" charset="0"/>
                <a:ea typeface="Calibri" panose="020F0502020204030204" pitchFamily="34" charset="0"/>
                <a:cs typeface="Arial" panose="020B0604020202020204" pitchFamily="34" charset="0"/>
              </a:rPr>
              <a:t>Perform univariate data analysis, including examination, visualization, and preliminary cleaning and coding</a:t>
            </a:r>
            <a:endParaRPr lang="en-CA" sz="1400" b="1" i="1" kern="0" dirty="0">
              <a:solidFill>
                <a:schemeClr val="accent3"/>
              </a:solidFill>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highlight>
                  <a:srgbClr val="FDF3E9"/>
                </a:highlight>
                <a:latin typeface="Calibri" panose="020F0502020204030204" pitchFamily="34" charset="0"/>
                <a:ea typeface="Calibri" panose="020F0502020204030204" pitchFamily="34" charset="0"/>
                <a:cs typeface="Arial" panose="020B0604020202020204" pitchFamily="34" charset="0"/>
              </a:rPr>
              <a:t>Develop hypotheses and perform appropriate bi- and multi-variate statistical analysis</a:t>
            </a:r>
            <a:endParaRPr lang="en-CA" sz="1400" b="1" i="1" kern="0" dirty="0">
              <a:solidFill>
                <a:schemeClr val="accent3"/>
              </a:solidFill>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i="1" kern="0" dirty="0">
                <a:highlight>
                  <a:srgbClr val="FDF3E9"/>
                </a:highlight>
                <a:latin typeface="Calibri" panose="020F0502020204030204" pitchFamily="34" charset="0"/>
                <a:ea typeface="Calibri" panose="020F0502020204030204" pitchFamily="34" charset="0"/>
                <a:cs typeface="Arial" panose="020B0604020202020204" pitchFamily="34" charset="0"/>
              </a:rPr>
              <a:t>Visualize and interpret results (including tables, charts and diagrams)</a:t>
            </a:r>
            <a:endParaRPr lang="en-CA" sz="1400" i="1" kern="0" dirty="0">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i="1" kern="0" dirty="0">
                <a:effectLst/>
                <a:latin typeface="Calibri" panose="020F0502020204030204" pitchFamily="34" charset="0"/>
                <a:ea typeface="Calibri" panose="020F0502020204030204" pitchFamily="34" charset="0"/>
                <a:cs typeface="Arial" panose="020B0604020202020204" pitchFamily="34" charset="0"/>
              </a:rPr>
              <a:t>Verify / challenge results</a:t>
            </a:r>
            <a:endParaRPr lang="en-CA" sz="1400" i="1" kern="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i="1" kern="0" dirty="0">
                <a:effectLst/>
                <a:highlight>
                  <a:srgbClr val="FDF3E9"/>
                </a:highlight>
                <a:latin typeface="Calibri" panose="020F0502020204030204" pitchFamily="34" charset="0"/>
                <a:ea typeface="Calibri" panose="020F0502020204030204" pitchFamily="34" charset="0"/>
                <a:cs typeface="Arial" panose="020B0604020202020204" pitchFamily="34" charset="0"/>
              </a:rPr>
              <a:t>Communicate results</a:t>
            </a:r>
            <a:endParaRPr lang="en-CA" sz="1400" i="1" kern="0" dirty="0">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i="1" kern="0" dirty="0">
                <a:effectLst/>
                <a:highlight>
                  <a:srgbClr val="FDF3E9"/>
                </a:highlight>
                <a:latin typeface="Calibri" panose="020F0502020204030204" pitchFamily="34" charset="0"/>
                <a:ea typeface="Calibri" panose="020F0502020204030204" pitchFamily="34" charset="0"/>
                <a:cs typeface="Arial" panose="020B0604020202020204" pitchFamily="34" charset="0"/>
              </a:rPr>
              <a:t>Create reproducible instructions for others to recreate results</a:t>
            </a:r>
            <a:endParaRPr lang="en-CA" sz="1400" i="1" kern="0" dirty="0">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indent="-6350">
              <a:spcBef>
                <a:spcPts val="600"/>
              </a:spcBef>
            </a:pPr>
            <a:r>
              <a:rPr lang="en-US" sz="1400" i="1" dirty="0">
                <a:latin typeface="Calibri" panose="020F0502020204030204" pitchFamily="34" charset="0"/>
                <a:ea typeface="Calibri" panose="020F0502020204030204" pitchFamily="34" charset="0"/>
                <a:cs typeface="Arial" panose="020B0604020202020204" pitchFamily="34" charset="0"/>
              </a:rPr>
              <a:t>We have not yet studied parts of some of these steps. Give it time!</a:t>
            </a:r>
            <a:endParaRPr lang="en-CA" sz="1400" i="1"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56484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 of assignments</a:t>
            </a:r>
            <a:br>
              <a:rPr lang="en-CA" dirty="0"/>
            </a:br>
            <a:r>
              <a:rPr lang="en-CA" dirty="0"/>
              <a:t>Week 5</a:t>
            </a:r>
          </a:p>
        </p:txBody>
      </p:sp>
      <p:sp>
        <p:nvSpPr>
          <p:cNvPr id="3" name="Content Placeholder 2"/>
          <p:cNvSpPr>
            <a:spLocks noGrp="1"/>
          </p:cNvSpPr>
          <p:nvPr>
            <p:ph idx="1"/>
          </p:nvPr>
        </p:nvSpPr>
        <p:spPr>
          <a:xfrm>
            <a:off x="1097280" y="1845734"/>
            <a:ext cx="10058400" cy="4353360"/>
          </a:xfrm>
        </p:spPr>
        <p:txBody>
          <a:bodyPr/>
          <a:lstStyle/>
          <a:p>
            <a:r>
              <a:rPr lang="en-CA" b="1" dirty="0">
                <a:solidFill>
                  <a:schemeClr val="accent2"/>
                </a:solidFill>
              </a:rPr>
              <a:t>Lessons 1-5, Exercises 1-5</a:t>
            </a:r>
          </a:p>
          <a:p>
            <a:r>
              <a:rPr lang="en-CA" b="1" dirty="0">
                <a:solidFill>
                  <a:schemeClr val="accent2"/>
                </a:solidFill>
              </a:rPr>
              <a:t>Outstanding Evaluations &amp; Assessments</a:t>
            </a:r>
            <a:r>
              <a:rPr lang="en-CA" i="1" dirty="0"/>
              <a:t> – ordered by due date</a:t>
            </a:r>
          </a:p>
          <a:p>
            <a:pPr lvl="1"/>
            <a:r>
              <a:rPr lang="en-CA" dirty="0"/>
              <a:t>Lesson 3-4 Quiz – due end of day Sunday after week 5</a:t>
            </a:r>
            <a:r>
              <a:rPr lang="en-CA" b="1" baseline="30000" dirty="0">
                <a:solidFill>
                  <a:schemeClr val="accent2"/>
                </a:solidFill>
              </a:rPr>
              <a:t>1</a:t>
            </a:r>
            <a:endParaRPr lang="en-CA" b="1" i="1" baseline="30000" dirty="0">
              <a:solidFill>
                <a:schemeClr val="accent2"/>
              </a:solidFill>
            </a:endParaRPr>
          </a:p>
          <a:p>
            <a:pPr lvl="1"/>
            <a:r>
              <a:rPr lang="en-CA" dirty="0"/>
              <a:t>Exercise 5 – OR, RR, </a:t>
            </a:r>
            <a:r>
              <a:rPr lang="el-GR" dirty="0"/>
              <a:t>χ</a:t>
            </a:r>
            <a:r>
              <a:rPr lang="el-GR" baseline="30000" dirty="0"/>
              <a:t>2</a:t>
            </a:r>
            <a:r>
              <a:rPr lang="el-GR" dirty="0"/>
              <a:t>, </a:t>
            </a:r>
            <a:r>
              <a:rPr lang="en-CA" dirty="0"/>
              <a:t>t-tests – complete before week 6</a:t>
            </a:r>
            <a:r>
              <a:rPr lang="en-CA" b="1" baseline="30000" dirty="0">
                <a:solidFill>
                  <a:schemeClr val="accent2"/>
                </a:solidFill>
              </a:rPr>
              <a:t>2</a:t>
            </a:r>
            <a:endParaRPr lang="en-CA" dirty="0"/>
          </a:p>
          <a:p>
            <a:pPr lvl="1"/>
            <a:r>
              <a:rPr lang="en-CA" dirty="0"/>
              <a:t>Lesson 5 Quiz – due end of day Sunday after week 6</a:t>
            </a:r>
            <a:r>
              <a:rPr lang="en-CA" b="1" baseline="30000" dirty="0">
                <a:solidFill>
                  <a:schemeClr val="accent2"/>
                </a:solidFill>
              </a:rPr>
              <a:t>3</a:t>
            </a:r>
            <a:endParaRPr lang="en-CA" b="1" i="1" baseline="30000" dirty="0">
              <a:solidFill>
                <a:schemeClr val="accent2"/>
              </a:solidFill>
            </a:endParaRPr>
          </a:p>
          <a:p>
            <a:pPr lvl="1"/>
            <a:r>
              <a:rPr lang="en-CA" dirty="0"/>
              <a:t>Dataset Exploration part 2 – due end of day Sunday after week 7</a:t>
            </a:r>
            <a:r>
              <a:rPr lang="en-CA" b="1" baseline="30000" dirty="0">
                <a:solidFill>
                  <a:schemeClr val="accent2"/>
                </a:solidFill>
              </a:rPr>
              <a:t>4</a:t>
            </a:r>
          </a:p>
          <a:p>
            <a:pPr lvl="2"/>
            <a:r>
              <a:rPr lang="en-CA" dirty="0"/>
              <a:t>Update your work, perform univariate </a:t>
            </a:r>
            <a:r>
              <a:rPr lang="en-CA" dirty="0" err="1"/>
              <a:t>descriptives</a:t>
            </a:r>
            <a:r>
              <a:rPr lang="en-CA" dirty="0"/>
              <a:t>, check for outliers, clean, categorize &amp; provide visualizations</a:t>
            </a:r>
          </a:p>
          <a:p>
            <a:pPr lvl="2"/>
            <a:r>
              <a:rPr lang="en-CA" dirty="0"/>
              <a:t>Submission penalties – missing Turnitin report 5%; late submission 10% per week</a:t>
            </a:r>
          </a:p>
        </p:txBody>
      </p:sp>
      <p:sp>
        <p:nvSpPr>
          <p:cNvPr id="6" name="Footer Placeholder 5">
            <a:extLst>
              <a:ext uri="{FF2B5EF4-FFF2-40B4-BE49-F238E27FC236}">
                <a16:creationId xmlns:a16="http://schemas.microsoft.com/office/drawing/2014/main" id="{CECF3985-5F3A-403B-BA82-0D55EFC186D1}"/>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7" name="Slide Number Placeholder 6">
            <a:extLst>
              <a:ext uri="{FF2B5EF4-FFF2-40B4-BE49-F238E27FC236}">
                <a16:creationId xmlns:a16="http://schemas.microsoft.com/office/drawing/2014/main" id="{C807E595-9EE9-4D3F-A571-06CFF30A5CAB}"/>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725221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lstStyle/>
          <a:p>
            <a:r>
              <a:rPr lang="en-CA" b="1" dirty="0">
                <a:solidFill>
                  <a:schemeClr val="accent3"/>
                </a:solidFill>
              </a:rPr>
              <a:t>New assignments</a:t>
            </a:r>
            <a:br>
              <a:rPr lang="en-CA" dirty="0"/>
            </a:br>
            <a:r>
              <a:rPr lang="en-CA" dirty="0"/>
              <a:t>Week 6</a:t>
            </a:r>
          </a:p>
        </p:txBody>
      </p:sp>
      <p:sp>
        <p:nvSpPr>
          <p:cNvPr id="3" name="Content Placeholder 2"/>
          <p:cNvSpPr>
            <a:spLocks noGrp="1"/>
          </p:cNvSpPr>
          <p:nvPr>
            <p:ph idx="1"/>
          </p:nvPr>
        </p:nvSpPr>
        <p:spPr>
          <a:xfrm>
            <a:off x="1097280" y="1845734"/>
            <a:ext cx="10058400" cy="4023360"/>
          </a:xfrm>
        </p:spPr>
        <p:txBody>
          <a:bodyPr>
            <a:normAutofit/>
          </a:bodyPr>
          <a:lstStyle/>
          <a:p>
            <a:r>
              <a:rPr lang="en-CA" sz="1800" i="1" dirty="0"/>
              <a:t>NOTE that all assignment and due dates are covered in the Alignment Document in Course Materials</a:t>
            </a:r>
          </a:p>
          <a:p>
            <a:r>
              <a:rPr lang="en-CA" b="1" dirty="0">
                <a:solidFill>
                  <a:schemeClr val="accent2"/>
                </a:solidFill>
              </a:rPr>
              <a:t>Lesson 6, Exercise 6 </a:t>
            </a:r>
            <a:r>
              <a:rPr lang="en-CA" i="1" dirty="0"/>
              <a:t>– but not for the Mid-term exam!</a:t>
            </a:r>
            <a:endParaRPr lang="en-CA" b="1" dirty="0"/>
          </a:p>
          <a:p>
            <a:r>
              <a:rPr lang="en-CA" b="1" dirty="0">
                <a:solidFill>
                  <a:schemeClr val="accent2"/>
                </a:solidFill>
              </a:rPr>
              <a:t>New Evaluations &amp; Assessments</a:t>
            </a:r>
            <a:r>
              <a:rPr lang="en-CA" i="1" dirty="0"/>
              <a:t> – ordered by due date</a:t>
            </a:r>
          </a:p>
          <a:p>
            <a:pPr lvl="1"/>
            <a:r>
              <a:rPr lang="en-CA" dirty="0"/>
              <a:t>Mid-term Exam – open start of day Tuesday through end of day Thursday in Week 7</a:t>
            </a:r>
            <a:r>
              <a:rPr lang="en-CA" b="1" baseline="30000" dirty="0">
                <a:solidFill>
                  <a:schemeClr val="accent2"/>
                </a:solidFill>
              </a:rPr>
              <a:t>1</a:t>
            </a:r>
            <a:br>
              <a:rPr lang="en-CA" dirty="0"/>
            </a:br>
            <a:r>
              <a:rPr lang="en-CA" dirty="0"/>
              <a:t>– NOTE there is </a:t>
            </a:r>
            <a:r>
              <a:rPr lang="en-CA" b="1" dirty="0"/>
              <a:t>no class in week 7 – we’ll meet again after Study Week (Jun 26-30)</a:t>
            </a:r>
          </a:p>
          <a:p>
            <a:pPr lvl="1"/>
            <a:r>
              <a:rPr lang="en-CA" dirty="0"/>
              <a:t>Exercise 6 – ANOVA, MANOVA – complete before week 8</a:t>
            </a:r>
            <a:r>
              <a:rPr lang="en-CA" b="1" baseline="30000" dirty="0">
                <a:solidFill>
                  <a:schemeClr val="accent2"/>
                </a:solidFill>
              </a:rPr>
              <a:t>2</a:t>
            </a:r>
            <a:endParaRPr lang="en-CA" dirty="0"/>
          </a:p>
          <a:p>
            <a:pPr lvl="1"/>
            <a:r>
              <a:rPr lang="en-CA" dirty="0"/>
              <a:t>Dataset Exploration part 3 – due end of day Sunday after week 9</a:t>
            </a:r>
            <a:r>
              <a:rPr lang="en-CA" b="1" baseline="30000" dirty="0">
                <a:solidFill>
                  <a:schemeClr val="accent2"/>
                </a:solidFill>
              </a:rPr>
              <a:t>3</a:t>
            </a:r>
          </a:p>
          <a:p>
            <a:pPr marL="0" indent="0">
              <a:buNone/>
            </a:pPr>
            <a:endParaRPr lang="en-CA" dirty="0"/>
          </a:p>
        </p:txBody>
      </p:sp>
      <p:sp>
        <p:nvSpPr>
          <p:cNvPr id="4" name="Footer Placeholder 3"/>
          <p:cNvSpPr>
            <a:spLocks noGrp="1"/>
          </p:cNvSpPr>
          <p:nvPr>
            <p:ph type="ftr" sz="quarter" idx="11"/>
          </p:nvPr>
        </p:nvSpPr>
        <p:spPr>
          <a:xfrm>
            <a:off x="1608463" y="6459785"/>
            <a:ext cx="8934679" cy="365125"/>
          </a:xfrm>
        </p:spPr>
        <p:txBody>
          <a:bodyPr/>
          <a:lstStyle/>
          <a:p>
            <a:r>
              <a:rPr lang="en-US"/>
              <a:t>BDAT1005 - Week 6 - L6: Hypothesis Testing 2 - ANOVA, MANOVA; MT Exam, DE pt3</a:t>
            </a:r>
            <a:endParaRPr lang="en-US" dirty="0"/>
          </a:p>
        </p:txBody>
      </p:sp>
      <p:sp>
        <p:nvSpPr>
          <p:cNvPr id="5" name="Slide Number Placeholder 4"/>
          <p:cNvSpPr>
            <a:spLocks noGrp="1"/>
          </p:cNvSpPr>
          <p:nvPr>
            <p:ph type="sldNum" sz="quarter" idx="12"/>
          </p:nvPr>
        </p:nvSpPr>
        <p:spPr>
          <a:xfrm>
            <a:off x="10733241" y="6459785"/>
            <a:ext cx="1458758" cy="365125"/>
          </a:xfrm>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3764422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8E97-DB1E-4232-8CDE-B9B96FAFF23E}"/>
              </a:ext>
            </a:extLst>
          </p:cNvPr>
          <p:cNvSpPr>
            <a:spLocks noGrp="1"/>
          </p:cNvSpPr>
          <p:nvPr>
            <p:ph type="title"/>
          </p:nvPr>
        </p:nvSpPr>
        <p:spPr/>
        <p:txBody>
          <a:bodyPr/>
          <a:lstStyle/>
          <a:p>
            <a:r>
              <a:rPr lang="en-CA"/>
              <a:t>Lesson Quizzes</a:t>
            </a:r>
            <a:endParaRPr lang="en-CA" dirty="0"/>
          </a:p>
        </p:txBody>
      </p:sp>
      <p:sp>
        <p:nvSpPr>
          <p:cNvPr id="3" name="Content Placeholder 2">
            <a:extLst>
              <a:ext uri="{FF2B5EF4-FFF2-40B4-BE49-F238E27FC236}">
                <a16:creationId xmlns:a16="http://schemas.microsoft.com/office/drawing/2014/main" id="{959A3A77-54CE-4FE0-BBE9-794A5558C070}"/>
              </a:ext>
            </a:extLst>
          </p:cNvPr>
          <p:cNvSpPr>
            <a:spLocks noGrp="1"/>
          </p:cNvSpPr>
          <p:nvPr>
            <p:ph idx="1"/>
          </p:nvPr>
        </p:nvSpPr>
        <p:spPr>
          <a:xfrm>
            <a:off x="1097279" y="1845733"/>
            <a:ext cx="10538129" cy="4348237"/>
          </a:xfrm>
        </p:spPr>
        <p:txBody>
          <a:bodyPr>
            <a:normAutofit/>
          </a:bodyPr>
          <a:lstStyle/>
          <a:p>
            <a:r>
              <a:rPr lang="en-CA" b="1" dirty="0"/>
              <a:t>Five quizzes </a:t>
            </a:r>
            <a:r>
              <a:rPr lang="en-CA" dirty="0"/>
              <a:t>to help you study the course material – </a:t>
            </a:r>
            <a:r>
              <a:rPr lang="en-CA" b="1" dirty="0"/>
              <a:t>Lesson 3-4 Quiz closed; Lesson 5 Quiz still open</a:t>
            </a:r>
          </a:p>
          <a:p>
            <a:pPr lvl="1"/>
            <a:r>
              <a:rPr lang="en-CA" dirty="0"/>
              <a:t>9 lessons in the course – quizzes cover L1-2, L3-4, L5 (all before mid-term), then L6-7, L8-9 – worth a total of 18% of course (2% per lesson covered)</a:t>
            </a:r>
          </a:p>
          <a:p>
            <a:pPr lvl="1"/>
            <a:r>
              <a:rPr lang="en-CA" dirty="0"/>
              <a:t>Each available with weekly learning materials of last week covered, due end of day Sunday the following week – the Lesson 5 Quiz is still available, due end of day Sunday after week 6</a:t>
            </a:r>
            <a:r>
              <a:rPr lang="en-CA" b="1" baseline="30000" dirty="0">
                <a:solidFill>
                  <a:schemeClr val="accent2"/>
                </a:solidFill>
              </a:rPr>
              <a:t>1</a:t>
            </a:r>
            <a:r>
              <a:rPr lang="en-CA" dirty="0"/>
              <a:t> so you can see results before your Mid-term Exam</a:t>
            </a:r>
            <a:endParaRPr lang="en-CA" b="1" baseline="30000" dirty="0">
              <a:solidFill>
                <a:schemeClr val="accent2"/>
              </a:solidFill>
            </a:endParaRPr>
          </a:p>
          <a:p>
            <a:pPr lvl="1"/>
            <a:r>
              <a:rPr lang="en-CA" dirty="0"/>
              <a:t>Quiz questions are similar to exam questions</a:t>
            </a:r>
            <a:r>
              <a:rPr lang="en-CA" b="1" baseline="30000" dirty="0">
                <a:solidFill>
                  <a:schemeClr val="accent2"/>
                </a:solidFill>
              </a:rPr>
              <a:t>2</a:t>
            </a:r>
          </a:p>
          <a:p>
            <a:pPr lvl="1"/>
            <a:r>
              <a:rPr lang="en-CA" dirty="0"/>
              <a:t>Each student can try the quiz two times (before due date) – try once, see what you need to study, then try again - you get the better of the two marks you achieve, so there’s no down side to taking it twice and you’ll see more questions that way!</a:t>
            </a:r>
          </a:p>
          <a:p>
            <a:pPr lvl="1"/>
            <a:r>
              <a:rPr lang="en-CA" dirty="0"/>
              <a:t>Quizzes close at due date and </a:t>
            </a:r>
            <a:r>
              <a:rPr lang="en-CA" u="sng" dirty="0"/>
              <a:t>will not be available</a:t>
            </a:r>
            <a:r>
              <a:rPr lang="en-CA" dirty="0"/>
              <a:t> for late submission</a:t>
            </a:r>
          </a:p>
        </p:txBody>
      </p:sp>
      <p:sp>
        <p:nvSpPr>
          <p:cNvPr id="6" name="Footer Placeholder 5">
            <a:extLst>
              <a:ext uri="{FF2B5EF4-FFF2-40B4-BE49-F238E27FC236}">
                <a16:creationId xmlns:a16="http://schemas.microsoft.com/office/drawing/2014/main" id="{8E29780F-A116-4465-BC4F-04DC67F94624}"/>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7" name="Slide Number Placeholder 6">
            <a:extLst>
              <a:ext uri="{FF2B5EF4-FFF2-40B4-BE49-F238E27FC236}">
                <a16:creationId xmlns:a16="http://schemas.microsoft.com/office/drawing/2014/main" id="{A3CDFB91-C117-497E-B750-2AC2F161C34E}"/>
              </a:ext>
            </a:extLst>
          </p:cNvPr>
          <p:cNvSpPr>
            <a:spLocks noGrp="1"/>
          </p:cNvSpPr>
          <p:nvPr>
            <p:ph type="sldNum" sz="quarter" idx="12"/>
          </p:nvPr>
        </p:nvSpPr>
        <p:spPr/>
        <p:txBody>
          <a:bodyPr/>
          <a:lstStyle/>
          <a:p>
            <a:fld id="{8A7A6979-0714-4377-B894-6BE4C2D6E202}" type="slidenum">
              <a:rPr lang="en-US" smtClean="0"/>
              <a:pPr/>
              <a:t>61</a:t>
            </a:fld>
            <a:endParaRPr lang="en-US" dirty="0"/>
          </a:p>
        </p:txBody>
      </p:sp>
    </p:spTree>
    <p:extLst>
      <p:ext uri="{BB962C8B-B14F-4D97-AF65-F5344CB8AC3E}">
        <p14:creationId xmlns:p14="http://schemas.microsoft.com/office/powerpoint/2010/main" val="20050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8E97-DB1E-4232-8CDE-B9B96FAFF23E}"/>
              </a:ext>
            </a:extLst>
          </p:cNvPr>
          <p:cNvSpPr>
            <a:spLocks noGrp="1"/>
          </p:cNvSpPr>
          <p:nvPr>
            <p:ph type="title"/>
          </p:nvPr>
        </p:nvSpPr>
        <p:spPr/>
        <p:txBody>
          <a:bodyPr/>
          <a:lstStyle/>
          <a:p>
            <a:r>
              <a:rPr lang="en-CA" dirty="0"/>
              <a:t>Dataset Exploration part 2</a:t>
            </a:r>
          </a:p>
        </p:txBody>
      </p:sp>
      <p:sp>
        <p:nvSpPr>
          <p:cNvPr id="3" name="Content Placeholder 2">
            <a:extLst>
              <a:ext uri="{FF2B5EF4-FFF2-40B4-BE49-F238E27FC236}">
                <a16:creationId xmlns:a16="http://schemas.microsoft.com/office/drawing/2014/main" id="{959A3A77-54CE-4FE0-BBE9-794A5558C070}"/>
              </a:ext>
            </a:extLst>
          </p:cNvPr>
          <p:cNvSpPr>
            <a:spLocks noGrp="1"/>
          </p:cNvSpPr>
          <p:nvPr>
            <p:ph idx="1"/>
          </p:nvPr>
        </p:nvSpPr>
        <p:spPr>
          <a:xfrm>
            <a:off x="1097280" y="1845734"/>
            <a:ext cx="7284720" cy="4287052"/>
          </a:xfrm>
        </p:spPr>
        <p:txBody>
          <a:bodyPr>
            <a:normAutofit fontScale="85000" lnSpcReduction="20000"/>
          </a:bodyPr>
          <a:lstStyle/>
          <a:p>
            <a:pPr>
              <a:lnSpc>
                <a:spcPct val="100000"/>
              </a:lnSpc>
            </a:pPr>
            <a:r>
              <a:rPr lang="en-CA" dirty="0"/>
              <a:t>This is part 2 of four parts of an individual cumulative project</a:t>
            </a:r>
          </a:p>
          <a:p>
            <a:pPr>
              <a:lnSpc>
                <a:spcPct val="100000"/>
              </a:lnSpc>
            </a:pPr>
            <a:r>
              <a:rPr lang="en-CA" dirty="0"/>
              <a:t>In DE pt2 you will update &amp; improve your previous work according to grading feedback and your own continued work, perform univariate analysis on at least eight variables of a variety of types, check numerical variables for outliers, clean your dataset with justifications, code at least one variable, provide visualizations, reconsider your FINER questions, and continue to track your analysis – DON’T JUMP AHEAD!</a:t>
            </a:r>
            <a:r>
              <a:rPr lang="en-CA" b="1" baseline="30000" dirty="0">
                <a:solidFill>
                  <a:schemeClr val="accent2"/>
                </a:solidFill>
              </a:rPr>
              <a:t>1</a:t>
            </a:r>
          </a:p>
          <a:p>
            <a:pPr>
              <a:lnSpc>
                <a:spcPct val="100000"/>
              </a:lnSpc>
            </a:pPr>
            <a:r>
              <a:rPr lang="en-CA" dirty="0"/>
              <a:t>There are two places for you to submit materials in Blackboard: ‘DE Turnitin’ for you check your discussion papers for citations, references, etc. and ‘DE Part 1’ for your project submissions – make sure you get it right, to avoid penalties!</a:t>
            </a:r>
            <a:r>
              <a:rPr lang="en-CA" b="1" baseline="30000" dirty="0">
                <a:solidFill>
                  <a:schemeClr val="accent2"/>
                </a:solidFill>
              </a:rPr>
              <a:t>2</a:t>
            </a:r>
          </a:p>
          <a:p>
            <a:pPr>
              <a:lnSpc>
                <a:spcPct val="100000"/>
              </a:lnSpc>
            </a:pPr>
            <a:r>
              <a:rPr lang="en-CA" dirty="0"/>
              <a:t>Let’s work from </a:t>
            </a:r>
            <a:r>
              <a:rPr lang="en-CA" dirty="0">
                <a:hlinkClick r:id="rId3" action="ppaction://hlinkfile"/>
              </a:rPr>
              <a:t>the description</a:t>
            </a:r>
            <a:r>
              <a:rPr lang="en-CA" b="1" baseline="30000" dirty="0">
                <a:solidFill>
                  <a:schemeClr val="accent2"/>
                </a:solidFill>
              </a:rPr>
              <a:t>3</a:t>
            </a:r>
            <a:r>
              <a:rPr lang="en-CA" dirty="0"/>
              <a:t>, which you’ll find in the Assignments &amp; Tests folder in Blackboard for this course – and make sure you submit your own work, with citations for anything you’ve ‘borrowed’</a:t>
            </a:r>
            <a:r>
              <a:rPr lang="en-CA" b="1" baseline="30000" dirty="0">
                <a:solidFill>
                  <a:schemeClr val="accent2"/>
                </a:solidFill>
              </a:rPr>
              <a:t>4</a:t>
            </a:r>
          </a:p>
          <a:p>
            <a:pPr>
              <a:lnSpc>
                <a:spcPct val="100000"/>
              </a:lnSpc>
            </a:pPr>
            <a:r>
              <a:rPr lang="en-CA" dirty="0"/>
              <a:t>Part 2 is due end of day Sunday after Week 7</a:t>
            </a:r>
            <a:r>
              <a:rPr lang="en-CA" b="1" baseline="30000" dirty="0">
                <a:solidFill>
                  <a:schemeClr val="accent2"/>
                </a:solidFill>
              </a:rPr>
              <a:t>5</a:t>
            </a:r>
            <a:r>
              <a:rPr lang="en-CA" dirty="0"/>
              <a:t>; Part 3 will be made available in Week 6</a:t>
            </a:r>
          </a:p>
        </p:txBody>
      </p:sp>
      <p:sp>
        <p:nvSpPr>
          <p:cNvPr id="6" name="Footer Placeholder 5">
            <a:extLst>
              <a:ext uri="{FF2B5EF4-FFF2-40B4-BE49-F238E27FC236}">
                <a16:creationId xmlns:a16="http://schemas.microsoft.com/office/drawing/2014/main" id="{F9D0DBD1-F34B-4697-BF3C-A5AF6139A31D}"/>
              </a:ext>
            </a:extLst>
          </p:cNvPr>
          <p:cNvSpPr>
            <a:spLocks noGrp="1"/>
          </p:cNvSpPr>
          <p:nvPr>
            <p:ph type="ftr" sz="quarter" idx="11"/>
          </p:nvPr>
        </p:nvSpPr>
        <p:spPr/>
        <p:txBody>
          <a:bodyPr/>
          <a:lstStyle/>
          <a:p>
            <a:r>
              <a:rPr lang="en-US"/>
              <a:t>BDAT1005 - Week 5 - L5: Hypothesis Testing 1 - OR, RR, Chi-Squared &amp; T-Tests</a:t>
            </a:r>
            <a:endParaRPr lang="en-US" dirty="0"/>
          </a:p>
        </p:txBody>
      </p:sp>
      <p:sp>
        <p:nvSpPr>
          <p:cNvPr id="7" name="Slide Number Placeholder 6">
            <a:extLst>
              <a:ext uri="{FF2B5EF4-FFF2-40B4-BE49-F238E27FC236}">
                <a16:creationId xmlns:a16="http://schemas.microsoft.com/office/drawing/2014/main" id="{5A1F65EA-EB7C-404E-A408-E11D068BB2DE}"/>
              </a:ext>
            </a:extLst>
          </p:cNvPr>
          <p:cNvSpPr>
            <a:spLocks noGrp="1"/>
          </p:cNvSpPr>
          <p:nvPr>
            <p:ph type="sldNum" sz="quarter" idx="12"/>
          </p:nvPr>
        </p:nvSpPr>
        <p:spPr/>
        <p:txBody>
          <a:bodyPr/>
          <a:lstStyle/>
          <a:p>
            <a:fld id="{8A7A6979-0714-4377-B894-6BE4C2D6E202}" type="slidenum">
              <a:rPr lang="en-US" smtClean="0"/>
              <a:pPr/>
              <a:t>62</a:t>
            </a:fld>
            <a:endParaRPr lang="en-US" dirty="0"/>
          </a:p>
        </p:txBody>
      </p:sp>
      <p:sp>
        <p:nvSpPr>
          <p:cNvPr id="5" name="TextBox 4">
            <a:extLst>
              <a:ext uri="{FF2B5EF4-FFF2-40B4-BE49-F238E27FC236}">
                <a16:creationId xmlns:a16="http://schemas.microsoft.com/office/drawing/2014/main" id="{CCE91F27-C218-3EE2-CC74-401817AE4039}"/>
              </a:ext>
            </a:extLst>
          </p:cNvPr>
          <p:cNvSpPr txBox="1"/>
          <p:nvPr/>
        </p:nvSpPr>
        <p:spPr>
          <a:xfrm>
            <a:off x="8561070" y="286603"/>
            <a:ext cx="3427764" cy="6173182"/>
          </a:xfrm>
          <a:prstGeom prst="rect">
            <a:avLst/>
          </a:prstGeom>
          <a:solidFill>
            <a:schemeClr val="bg1"/>
          </a:solidFill>
          <a:ln>
            <a:solidFill>
              <a:schemeClr val="accent3"/>
            </a:solidFill>
          </a:ln>
        </p:spPr>
        <p:txBody>
          <a:bodyPr wrap="square" lIns="137160" tIns="91440" rIns="137160" bIns="91440" rtlCol="0">
            <a:noAutofit/>
          </a:bodyPr>
          <a:lstStyle/>
          <a:p>
            <a:pPr marL="0" marR="0" indent="-6350">
              <a:spcBef>
                <a:spcPts val="600"/>
              </a:spcBef>
              <a:spcAft>
                <a:spcPts val="0"/>
              </a:spcAft>
            </a:pPr>
            <a:r>
              <a:rPr lang="en-US" sz="1400" i="1" dirty="0">
                <a:effectLst/>
                <a:latin typeface="Calibri" panose="020F0502020204030204" pitchFamily="34" charset="0"/>
                <a:ea typeface="Calibri" panose="020F0502020204030204" pitchFamily="34" charset="0"/>
                <a:cs typeface="Arial" panose="020B0604020202020204" pitchFamily="34" charset="0"/>
              </a:rPr>
              <a:t>Through the four parts of this project, keep in mind these ten steps to basic data analysis. </a:t>
            </a:r>
            <a:r>
              <a:rPr lang="en-US" sz="1400" b="1" i="1" dirty="0">
                <a:effectLst/>
                <a:latin typeface="Calibri" panose="020F0502020204030204" pitchFamily="34" charset="0"/>
                <a:ea typeface="Calibri" panose="020F0502020204030204" pitchFamily="34" charset="0"/>
                <a:cs typeface="Arial" panose="020B0604020202020204" pitchFamily="34" charset="0"/>
              </a:rPr>
              <a:t>In DE pt 2, you improve steps I through IV and focus on step V – don’t jump ahead</a:t>
            </a:r>
            <a:r>
              <a:rPr lang="en-US" sz="1400" i="1" dirty="0">
                <a:effectLst/>
                <a:latin typeface="Calibri" panose="020F0502020204030204" pitchFamily="34" charset="0"/>
                <a:ea typeface="Calibri" panose="020F0502020204030204" pitchFamily="34" charset="0"/>
                <a:cs typeface="Arial" panose="020B0604020202020204" pitchFamily="34" charset="0"/>
              </a:rPr>
              <a:t>, it’s important that you take this in order!</a:t>
            </a:r>
            <a:endParaRPr lang="en-CA" sz="1400" i="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rPr>
              <a:t>Define your research question(s)</a:t>
            </a:r>
            <a:endParaRPr lang="en-CA"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rPr>
              <a:t>Define your ideal dataset</a:t>
            </a:r>
            <a:endParaRPr lang="en-CA"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rPr>
              <a:t>Define or discover what data could be available</a:t>
            </a:r>
            <a:endParaRPr lang="en-CA"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rPr>
              <a:t>Obtain the data</a:t>
            </a:r>
            <a:endParaRPr lang="en-CA" sz="1400" b="1" i="1" kern="0" dirty="0">
              <a:solidFill>
                <a:schemeClr val="accent3"/>
              </a:solidFill>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b="1" i="1" kern="0" dirty="0">
                <a:solidFill>
                  <a:schemeClr val="accent3"/>
                </a:solidFill>
                <a:highlight>
                  <a:srgbClr val="FDF3E9"/>
                </a:highlight>
                <a:latin typeface="Calibri" panose="020F0502020204030204" pitchFamily="34" charset="0"/>
                <a:ea typeface="Calibri" panose="020F0502020204030204" pitchFamily="34" charset="0"/>
                <a:cs typeface="Arial" panose="020B0604020202020204" pitchFamily="34" charset="0"/>
              </a:rPr>
              <a:t>Perform univariate data analysis, including examination, visualization, and preliminary cleaning and coding</a:t>
            </a:r>
            <a:endParaRPr lang="en-CA" sz="1400" b="1" i="1" kern="0" dirty="0">
              <a:solidFill>
                <a:schemeClr val="accent3"/>
              </a:solidFill>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i="1" kern="0" dirty="0">
                <a:effectLst/>
                <a:latin typeface="Calibri" panose="020F0502020204030204" pitchFamily="34" charset="0"/>
                <a:ea typeface="Calibri" panose="020F0502020204030204" pitchFamily="34" charset="0"/>
                <a:cs typeface="Arial" panose="020B0604020202020204" pitchFamily="34" charset="0"/>
              </a:rPr>
              <a:t>Develop hypotheses and perform appropriate bi- and multi-variate statistical analysis</a:t>
            </a:r>
            <a:endParaRPr lang="en-CA" sz="1400" i="1" kern="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i="1" kern="0" dirty="0">
                <a:highlight>
                  <a:srgbClr val="FDF3E9"/>
                </a:highlight>
                <a:latin typeface="Calibri" panose="020F0502020204030204" pitchFamily="34" charset="0"/>
                <a:ea typeface="Calibri" panose="020F0502020204030204" pitchFamily="34" charset="0"/>
                <a:cs typeface="Arial" panose="020B0604020202020204" pitchFamily="34" charset="0"/>
              </a:rPr>
              <a:t>Visualize and interpret results (including tables, charts and diagrams)</a:t>
            </a:r>
            <a:endParaRPr lang="en-CA" sz="1400" i="1" kern="0" dirty="0">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i="1" kern="0" dirty="0">
                <a:effectLst/>
                <a:latin typeface="Calibri" panose="020F0502020204030204" pitchFamily="34" charset="0"/>
                <a:ea typeface="Calibri" panose="020F0502020204030204" pitchFamily="34" charset="0"/>
                <a:cs typeface="Arial" panose="020B0604020202020204" pitchFamily="34" charset="0"/>
              </a:rPr>
              <a:t>Verify / challenge results</a:t>
            </a:r>
            <a:endParaRPr lang="en-CA" sz="1400" i="1" kern="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i="1" kern="0" dirty="0">
                <a:effectLst/>
                <a:highlight>
                  <a:srgbClr val="FDF3E9"/>
                </a:highlight>
                <a:latin typeface="Calibri" panose="020F0502020204030204" pitchFamily="34" charset="0"/>
                <a:ea typeface="Calibri" panose="020F0502020204030204" pitchFamily="34" charset="0"/>
                <a:cs typeface="Arial" panose="020B0604020202020204" pitchFamily="34" charset="0"/>
              </a:rPr>
              <a:t>Communicate results</a:t>
            </a:r>
            <a:endParaRPr lang="en-CA" sz="1400" i="1" kern="0" dirty="0">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300"/>
              </a:spcBef>
              <a:spcAft>
                <a:spcPts val="0"/>
              </a:spcAft>
              <a:buFont typeface="+mj-lt"/>
              <a:buAutoNum type="romanUcPeriod"/>
            </a:pPr>
            <a:r>
              <a:rPr lang="en-US" sz="1400" i="1" kern="0" dirty="0">
                <a:effectLst/>
                <a:highlight>
                  <a:srgbClr val="FDF3E9"/>
                </a:highlight>
                <a:latin typeface="Calibri" panose="020F0502020204030204" pitchFamily="34" charset="0"/>
                <a:ea typeface="Calibri" panose="020F0502020204030204" pitchFamily="34" charset="0"/>
                <a:cs typeface="Arial" panose="020B0604020202020204" pitchFamily="34" charset="0"/>
              </a:rPr>
              <a:t>Create reproducible instructions for others to recreate results</a:t>
            </a:r>
            <a:endParaRPr lang="en-CA" sz="1400" i="1" kern="0" dirty="0">
              <a:effectLst/>
              <a:highlight>
                <a:srgbClr val="FDF3E9"/>
              </a:highlight>
              <a:latin typeface="Calibri" panose="020F0502020204030204" pitchFamily="34" charset="0"/>
              <a:ea typeface="Calibri" panose="020F0502020204030204" pitchFamily="34" charset="0"/>
              <a:cs typeface="Arial" panose="020B0604020202020204" pitchFamily="34" charset="0"/>
            </a:endParaRPr>
          </a:p>
          <a:p>
            <a:pPr indent="-6350">
              <a:spcBef>
                <a:spcPts val="600"/>
              </a:spcBef>
            </a:pPr>
            <a:r>
              <a:rPr lang="en-US" sz="1400" i="1" dirty="0">
                <a:latin typeface="Calibri" panose="020F0502020204030204" pitchFamily="34" charset="0"/>
                <a:ea typeface="Calibri" panose="020F0502020204030204" pitchFamily="34" charset="0"/>
                <a:cs typeface="Arial" panose="020B0604020202020204" pitchFamily="34" charset="0"/>
              </a:rPr>
              <a:t>We have not yet studied some of these steps. Give it time!</a:t>
            </a:r>
            <a:endParaRPr lang="en-CA" sz="1400" i="1"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0547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 of assignments</a:t>
            </a:r>
            <a:br>
              <a:rPr lang="en-CA" dirty="0"/>
            </a:br>
            <a:r>
              <a:rPr lang="en-CA"/>
              <a:t>Week 6</a:t>
            </a:r>
            <a:r>
              <a:rPr lang="en-CA" dirty="0"/>
              <a:t>	</a:t>
            </a:r>
          </a:p>
        </p:txBody>
      </p:sp>
      <p:sp>
        <p:nvSpPr>
          <p:cNvPr id="3" name="Content Placeholder 2"/>
          <p:cNvSpPr>
            <a:spLocks noGrp="1"/>
          </p:cNvSpPr>
          <p:nvPr>
            <p:ph idx="1"/>
          </p:nvPr>
        </p:nvSpPr>
        <p:spPr>
          <a:xfrm>
            <a:off x="1097280" y="1845734"/>
            <a:ext cx="10058400" cy="4218182"/>
          </a:xfrm>
        </p:spPr>
        <p:txBody>
          <a:bodyPr>
            <a:normAutofit/>
          </a:bodyPr>
          <a:lstStyle/>
          <a:p>
            <a:r>
              <a:rPr lang="en-CA" b="1" dirty="0">
                <a:solidFill>
                  <a:schemeClr val="accent2"/>
                </a:solidFill>
              </a:rPr>
              <a:t>Lessons 1-6, Exercises 2-6 </a:t>
            </a:r>
            <a:r>
              <a:rPr lang="en-CA" i="1" dirty="0"/>
              <a:t>– but remember, it’s just L1-5, X2-5 for the Mid-term exam!</a:t>
            </a:r>
          </a:p>
          <a:p>
            <a:r>
              <a:rPr lang="en-CA" b="1" dirty="0">
                <a:solidFill>
                  <a:schemeClr val="accent2"/>
                </a:solidFill>
              </a:rPr>
              <a:t>Outstanding Evaluations &amp; Assessments</a:t>
            </a:r>
            <a:r>
              <a:rPr lang="en-CA" i="1" dirty="0"/>
              <a:t> – ordered by due date</a:t>
            </a:r>
          </a:p>
          <a:p>
            <a:pPr lvl="1"/>
            <a:r>
              <a:rPr lang="en-CA" dirty="0"/>
              <a:t>Lesson 5 Quiz – due end of day Sunday after week 6</a:t>
            </a:r>
            <a:r>
              <a:rPr lang="en-CA" b="1" baseline="30000" dirty="0">
                <a:solidFill>
                  <a:schemeClr val="accent2"/>
                </a:solidFill>
              </a:rPr>
              <a:t>1</a:t>
            </a:r>
            <a:endParaRPr lang="en-CA" b="1" i="1" baseline="30000" dirty="0">
              <a:solidFill>
                <a:schemeClr val="accent2"/>
              </a:solidFill>
            </a:endParaRPr>
          </a:p>
          <a:p>
            <a:pPr lvl="1"/>
            <a:r>
              <a:rPr lang="en-CA" dirty="0"/>
              <a:t>Mid-term Exam – open start of day Tuesday through end of day Thursday in Week 7</a:t>
            </a:r>
            <a:r>
              <a:rPr lang="en-CA" b="1" baseline="30000" dirty="0">
                <a:solidFill>
                  <a:schemeClr val="accent2"/>
                </a:solidFill>
              </a:rPr>
              <a:t>2</a:t>
            </a:r>
            <a:br>
              <a:rPr lang="en-CA" dirty="0"/>
            </a:br>
            <a:r>
              <a:rPr lang="en-CA" dirty="0"/>
              <a:t>– NOTE there is </a:t>
            </a:r>
            <a:r>
              <a:rPr lang="en-CA" b="1" dirty="0"/>
              <a:t>no class in week 7 – we’ll meet again after Study Week</a:t>
            </a:r>
          </a:p>
          <a:p>
            <a:pPr lvl="1"/>
            <a:r>
              <a:rPr lang="en-CA" dirty="0"/>
              <a:t>Dataset Exploration part 2 – due end of day Sunday after week 7</a:t>
            </a:r>
            <a:r>
              <a:rPr lang="en-CA" b="1" baseline="30000" dirty="0">
                <a:solidFill>
                  <a:schemeClr val="accent2"/>
                </a:solidFill>
              </a:rPr>
              <a:t>3</a:t>
            </a:r>
          </a:p>
          <a:p>
            <a:pPr lvl="2"/>
            <a:r>
              <a:rPr lang="en-CA" dirty="0"/>
              <a:t>Update your work, perform univariate </a:t>
            </a:r>
            <a:r>
              <a:rPr lang="en-CA" dirty="0" err="1"/>
              <a:t>descriptives</a:t>
            </a:r>
            <a:r>
              <a:rPr lang="en-CA" dirty="0"/>
              <a:t>, check for outliers, clean, categorize &amp; provide visualizations</a:t>
            </a:r>
          </a:p>
          <a:p>
            <a:pPr lvl="2"/>
            <a:r>
              <a:rPr lang="en-CA" dirty="0"/>
              <a:t>Submission penalties – missing Turnitin report 5%; late submission 10% per week</a:t>
            </a:r>
          </a:p>
          <a:p>
            <a:pPr lvl="1"/>
            <a:r>
              <a:rPr lang="en-CA" dirty="0"/>
              <a:t>Exercise 6 – ANOVA, MANOVA – complete before week 8</a:t>
            </a:r>
            <a:r>
              <a:rPr lang="en-CA" b="1" baseline="30000" dirty="0">
                <a:solidFill>
                  <a:schemeClr val="accent2"/>
                </a:solidFill>
              </a:rPr>
              <a:t>4</a:t>
            </a:r>
            <a:endParaRPr lang="en-CA" dirty="0"/>
          </a:p>
          <a:p>
            <a:pPr lvl="1"/>
            <a:r>
              <a:rPr lang="en-CA" dirty="0"/>
              <a:t>Dataset Exploration part 3 – due end of day Sunday after week 9</a:t>
            </a:r>
            <a:r>
              <a:rPr lang="en-CA" b="1" baseline="30000" dirty="0">
                <a:solidFill>
                  <a:schemeClr val="accent2"/>
                </a:solidFill>
              </a:rPr>
              <a:t>5</a:t>
            </a:r>
            <a:endParaRPr lang="en-CA" dirty="0"/>
          </a:p>
          <a:p>
            <a:pPr lvl="2"/>
            <a:r>
              <a:rPr lang="en-CA" dirty="0"/>
              <a:t>Update your work, develop &amp; test hypotheses and describe results with visualizations, continue tracking</a:t>
            </a:r>
          </a:p>
          <a:p>
            <a:pPr lvl="2"/>
            <a:r>
              <a:rPr lang="en-CA" dirty="0"/>
              <a:t>Penalty up to 5% for missing Turnitin report; LATE PENALTY is 10% per week</a:t>
            </a:r>
          </a:p>
        </p:txBody>
      </p:sp>
      <p:sp>
        <p:nvSpPr>
          <p:cNvPr id="6" name="Footer Placeholder 5">
            <a:extLst>
              <a:ext uri="{FF2B5EF4-FFF2-40B4-BE49-F238E27FC236}">
                <a16:creationId xmlns:a16="http://schemas.microsoft.com/office/drawing/2014/main" id="{CECF3985-5F3A-403B-BA82-0D55EFC186D1}"/>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7" name="Slide Number Placeholder 6">
            <a:extLst>
              <a:ext uri="{FF2B5EF4-FFF2-40B4-BE49-F238E27FC236}">
                <a16:creationId xmlns:a16="http://schemas.microsoft.com/office/drawing/2014/main" id="{C807E595-9EE9-4D3F-A571-06CFF30A5CAB}"/>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
        <p:nvSpPr>
          <p:cNvPr id="8" name="Explosion: 14 Points 7">
            <a:extLst>
              <a:ext uri="{FF2B5EF4-FFF2-40B4-BE49-F238E27FC236}">
                <a16:creationId xmlns:a16="http://schemas.microsoft.com/office/drawing/2014/main" id="{43FFAE8F-1D1D-C715-2FDC-26467AE60785}"/>
              </a:ext>
            </a:extLst>
          </p:cNvPr>
          <p:cNvSpPr/>
          <p:nvPr/>
        </p:nvSpPr>
        <p:spPr>
          <a:xfrm rot="21208265">
            <a:off x="8825930" y="4899474"/>
            <a:ext cx="3366835" cy="173966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effectLst>
                  <a:outerShdw blurRad="38100" dist="38100" dir="2700000" algn="tl">
                    <a:srgbClr val="000000">
                      <a:alpha val="43137"/>
                    </a:srgbClr>
                  </a:outerShdw>
                </a:effectLst>
              </a:rPr>
              <a:t>Next up: </a:t>
            </a:r>
            <a:br>
              <a:rPr lang="en-CA" b="1" dirty="0">
                <a:effectLst>
                  <a:outerShdw blurRad="38100" dist="38100" dir="2700000" algn="tl">
                    <a:srgbClr val="000000">
                      <a:alpha val="43137"/>
                    </a:srgbClr>
                  </a:outerShdw>
                </a:effectLst>
              </a:rPr>
            </a:br>
            <a:r>
              <a:rPr lang="en-CA" b="1" dirty="0">
                <a:effectLst>
                  <a:outerShdw blurRad="38100" dist="38100" dir="2700000" algn="tl">
                    <a:srgbClr val="000000">
                      <a:alpha val="43137"/>
                    </a:srgbClr>
                  </a:outerShdw>
                </a:effectLst>
              </a:rPr>
              <a:t>Work Time / Office Hour</a:t>
            </a:r>
          </a:p>
        </p:txBody>
      </p:sp>
    </p:spTree>
    <p:extLst>
      <p:ext uri="{BB962C8B-B14F-4D97-AF65-F5344CB8AC3E}">
        <p14:creationId xmlns:p14="http://schemas.microsoft.com/office/powerpoint/2010/main" val="68985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 Time &amp; Office Hour</a:t>
            </a:r>
          </a:p>
        </p:txBody>
      </p:sp>
      <p:sp>
        <p:nvSpPr>
          <p:cNvPr id="3" name="Content Placeholder 2"/>
          <p:cNvSpPr>
            <a:spLocks noGrp="1"/>
          </p:cNvSpPr>
          <p:nvPr>
            <p:ph idx="1"/>
          </p:nvPr>
        </p:nvSpPr>
        <p:spPr/>
        <p:txBody>
          <a:bodyPr/>
          <a:lstStyle/>
          <a:p>
            <a:r>
              <a:rPr lang="en-US" dirty="0"/>
              <a:t>Students may stay online to review material or work on assignments, or log off whenever they please</a:t>
            </a:r>
          </a:p>
          <a:p>
            <a:r>
              <a:rPr lang="en-US" dirty="0"/>
              <a:t>Your professor will be happy to publicly handle class or assignment questions or concerns</a:t>
            </a:r>
            <a:r>
              <a:rPr lang="en-US" b="1" baseline="30000" dirty="0">
                <a:solidFill>
                  <a:schemeClr val="accent2"/>
                </a:solidFill>
              </a:rPr>
              <a:t>1</a:t>
            </a:r>
          </a:p>
          <a:p>
            <a:r>
              <a:rPr lang="en-US" dirty="0"/>
              <a:t>Individuals who have private concerns they want to discuss should make separate arrangements.</a:t>
            </a:r>
            <a:endParaRPr lang="en-CA" dirty="0"/>
          </a:p>
          <a:p>
            <a:r>
              <a:rPr lang="en-CA" b="1" dirty="0"/>
              <a:t>Dataset Exploration pt2</a:t>
            </a:r>
            <a:r>
              <a:rPr lang="en-CA" dirty="0"/>
              <a:t> </a:t>
            </a:r>
          </a:p>
          <a:p>
            <a:pPr lvl="1"/>
            <a:r>
              <a:rPr lang="en-CA" dirty="0"/>
              <a:t>Work on cleaning, coding &amp; univariates; update &amp; improve your work from DE pt1</a:t>
            </a:r>
          </a:p>
          <a:p>
            <a:r>
              <a:rPr lang="en-CA" b="1" dirty="0"/>
              <a:t>Dataset Exploration pt3</a:t>
            </a:r>
            <a:r>
              <a:rPr lang="en-CA" dirty="0"/>
              <a:t> </a:t>
            </a:r>
          </a:p>
          <a:p>
            <a:pPr lvl="1"/>
            <a:r>
              <a:rPr lang="en-CA" dirty="0"/>
              <a:t>Work on building &amp; applying hypothesis tests; update &amp; improve your work from DE pts1-2</a:t>
            </a:r>
          </a:p>
        </p:txBody>
      </p:sp>
      <p:sp>
        <p:nvSpPr>
          <p:cNvPr id="6" name="Footer Placeholder 5">
            <a:extLst>
              <a:ext uri="{FF2B5EF4-FFF2-40B4-BE49-F238E27FC236}">
                <a16:creationId xmlns:a16="http://schemas.microsoft.com/office/drawing/2014/main" id="{E3656974-1A52-4819-A39D-FDC4A5BEDE3B}"/>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7" name="Slide Number Placeholder 6">
            <a:extLst>
              <a:ext uri="{FF2B5EF4-FFF2-40B4-BE49-F238E27FC236}">
                <a16:creationId xmlns:a16="http://schemas.microsoft.com/office/drawing/2014/main" id="{E744FF86-0155-48D8-92BF-9B58BA91EA3F}"/>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1380032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sz="2000" dirty="0"/>
              <a:t>Questions? If not…</a:t>
            </a:r>
            <a:br>
              <a:rPr lang="en-CA" sz="2000" dirty="0"/>
            </a:br>
            <a:br>
              <a:rPr lang="en-CA" dirty="0"/>
            </a:br>
            <a:r>
              <a:rPr lang="en-CA" dirty="0"/>
              <a:t>Class Adjourned</a:t>
            </a:r>
          </a:p>
        </p:txBody>
      </p:sp>
      <p:sp>
        <p:nvSpPr>
          <p:cNvPr id="3" name="Subtitle 2"/>
          <p:cNvSpPr>
            <a:spLocks noGrp="1"/>
          </p:cNvSpPr>
          <p:nvPr>
            <p:ph type="subTitle" idx="1"/>
          </p:nvPr>
        </p:nvSpPr>
        <p:spPr/>
        <p:txBody>
          <a:bodyPr>
            <a:normAutofit fontScale="85000" lnSpcReduction="20000"/>
          </a:bodyPr>
          <a:lstStyle/>
          <a:p>
            <a:r>
              <a:rPr lang="en-CA" dirty="0"/>
              <a:t>Have a great week, and good luck with all of your mid-term tests &amp; assignments!</a:t>
            </a:r>
          </a:p>
          <a:p>
            <a:r>
              <a:rPr lang="en-CA" dirty="0"/>
              <a:t>I will stay online until the end of class time or until no-one else is online</a:t>
            </a:r>
            <a:r>
              <a:rPr lang="en-CA" b="1" baseline="30000" dirty="0">
                <a:solidFill>
                  <a:schemeClr val="accent1"/>
                </a:solidFill>
              </a:rPr>
              <a:t>1</a:t>
            </a:r>
            <a:r>
              <a:rPr lang="en-CA" dirty="0"/>
              <a:t>.</a:t>
            </a:r>
          </a:p>
          <a:p>
            <a:r>
              <a:rPr lang="en-CA" dirty="0"/>
              <a:t>See you next week, phasers on stun</a:t>
            </a:r>
            <a:r>
              <a:rPr lang="en-CA" b="1" baseline="30000" dirty="0">
                <a:solidFill>
                  <a:schemeClr val="accent1"/>
                </a:solidFill>
              </a:rPr>
              <a:t>2</a:t>
            </a:r>
            <a:r>
              <a:rPr lang="en-CA" dirty="0"/>
              <a:t> and ready to go by class start time.</a:t>
            </a:r>
          </a:p>
        </p:txBody>
      </p:sp>
      <p:sp>
        <p:nvSpPr>
          <p:cNvPr id="4" name="Footer Placeholder 3">
            <a:extLst>
              <a:ext uri="{FF2B5EF4-FFF2-40B4-BE49-F238E27FC236}">
                <a16:creationId xmlns:a16="http://schemas.microsoft.com/office/drawing/2014/main" id="{CEA32B31-03C3-4D55-98DF-C90380576762}"/>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0D75ECD2-F44A-4206-9FA2-0F170B40C722}"/>
              </a:ext>
            </a:extLst>
          </p:cNvPr>
          <p:cNvSpPr>
            <a:spLocks noGrp="1"/>
          </p:cNvSpPr>
          <p:nvPr>
            <p:ph type="sldNum" sz="quarter" idx="12"/>
          </p:nvPr>
        </p:nvSpPr>
        <p:spPr/>
        <p:txBody>
          <a:bodyPr/>
          <a:lstStyle/>
          <a:p>
            <a:fld id="{8A7A6979-0714-4377-B894-6BE4C2D6E202}" type="slidenum">
              <a:rPr lang="en-US" smtClean="0"/>
              <a:pPr/>
              <a:t>65</a:t>
            </a:fld>
            <a:endParaRPr lang="en-US" dirty="0"/>
          </a:p>
        </p:txBody>
      </p:sp>
    </p:spTree>
    <p:extLst>
      <p:ext uri="{BB962C8B-B14F-4D97-AF65-F5344CB8AC3E}">
        <p14:creationId xmlns:p14="http://schemas.microsoft.com/office/powerpoint/2010/main" val="3802134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Mid-term exam</a:t>
            </a:r>
          </a:p>
        </p:txBody>
      </p:sp>
      <p:sp>
        <p:nvSpPr>
          <p:cNvPr id="3" name="Subtitle 2"/>
          <p:cNvSpPr>
            <a:spLocks noGrp="1"/>
          </p:cNvSpPr>
          <p:nvPr>
            <p:ph type="subTitle" idx="1"/>
          </p:nvPr>
        </p:nvSpPr>
        <p:spPr>
          <a:xfrm>
            <a:off x="1100051" y="4571914"/>
            <a:ext cx="10058400" cy="1840316"/>
          </a:xfrm>
        </p:spPr>
        <p:txBody>
          <a:bodyPr>
            <a:normAutofit fontScale="92500" lnSpcReduction="20000"/>
          </a:bodyPr>
          <a:lstStyle/>
          <a:p>
            <a:r>
              <a:rPr lang="en-CA" dirty="0"/>
              <a:t>The test is in Blackboard; </a:t>
            </a:r>
            <a:r>
              <a:rPr lang="en-CA" b="1" dirty="0">
                <a:solidFill>
                  <a:srgbClr val="A75F0A"/>
                </a:solidFill>
              </a:rPr>
              <a:t>it covers Lessons 1-5 and Exercises 2-5</a:t>
            </a:r>
            <a:r>
              <a:rPr lang="en-CA" dirty="0"/>
              <a:t> and is worth 15% of the course; it will be open from start of day Tuesday to end of day Thursday in Week 7</a:t>
            </a:r>
            <a:r>
              <a:rPr lang="en-CA" b="1" baseline="30000" dirty="0">
                <a:solidFill>
                  <a:schemeClr val="accent2"/>
                </a:solidFill>
              </a:rPr>
              <a:t>1,2</a:t>
            </a:r>
            <a:r>
              <a:rPr lang="en-CA" dirty="0"/>
              <a:t> – you will each receive </a:t>
            </a:r>
            <a:r>
              <a:rPr lang="en-CA" b="1" dirty="0"/>
              <a:t>50 questions (50 marks) to answer in 1.5 hours (90 min)</a:t>
            </a:r>
            <a:endParaRPr lang="en-CA" dirty="0"/>
          </a:p>
          <a:p>
            <a:r>
              <a:rPr lang="en-CA" b="1" dirty="0"/>
              <a:t>You get </a:t>
            </a:r>
            <a:r>
              <a:rPr lang="en-CA" b="1" u="sng" dirty="0"/>
              <a:t>one try</a:t>
            </a:r>
            <a:r>
              <a:rPr lang="en-CA" b="1" dirty="0"/>
              <a:t> at the exam. </a:t>
            </a:r>
            <a:r>
              <a:rPr lang="en-CA" dirty="0"/>
              <a:t>Once your time is up, all answers will be automatically saved and the test will auto-submit</a:t>
            </a:r>
            <a:endParaRPr lang="en-CA" b="1" strike="sngStrike" dirty="0">
              <a:solidFill>
                <a:srgbClr val="A75F0A"/>
              </a:solidFill>
            </a:endParaRPr>
          </a:p>
        </p:txBody>
      </p:sp>
      <p:sp>
        <p:nvSpPr>
          <p:cNvPr id="6" name="Subtitle 2">
            <a:extLst>
              <a:ext uri="{FF2B5EF4-FFF2-40B4-BE49-F238E27FC236}">
                <a16:creationId xmlns:a16="http://schemas.microsoft.com/office/drawing/2014/main" id="{41CC7B11-16FF-423B-8087-308FB8B989EB}"/>
              </a:ext>
            </a:extLst>
          </p:cNvPr>
          <p:cNvSpPr txBox="1">
            <a:spLocks/>
          </p:cNvSpPr>
          <p:nvPr/>
        </p:nvSpPr>
        <p:spPr>
          <a:xfrm>
            <a:off x="1097280" y="205740"/>
            <a:ext cx="10058400" cy="299466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sm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CA" b="1" dirty="0">
                <a:solidFill>
                  <a:srgbClr val="A75F0A"/>
                </a:solidFill>
              </a:rPr>
              <a:t>THIS IS A CLOSED-BOOK, INDIVIDUAL TEST</a:t>
            </a:r>
            <a:r>
              <a:rPr lang="en-CA" dirty="0"/>
              <a:t>. You may not collaborate in any way. You may not use any materials other than your mind, your keyboard and your pointing device, and you may not have any other applications (except a calculator) open on your computer</a:t>
            </a:r>
          </a:p>
          <a:p>
            <a:r>
              <a:rPr lang="en-CA" dirty="0"/>
              <a:t>You should write your exam in a quiet place with a strong, stable internet signal; You should have your charger available, and your laptop software fully updated to reduce the chance of unexpected restarts</a:t>
            </a:r>
          </a:p>
          <a:p>
            <a:r>
              <a:rPr lang="en-CA" dirty="0"/>
              <a:t>Please save your answers from time to time, watching to ensure that the process is working properly; if it's not, or if you have any other issue, please take screenshots of your progress and reconnect or restart as needed. You should be able to continue your exam, but any time spent will be lost.</a:t>
            </a:r>
          </a:p>
        </p:txBody>
      </p:sp>
      <p:sp>
        <p:nvSpPr>
          <p:cNvPr id="4" name="Footer Placeholder 3">
            <a:extLst>
              <a:ext uri="{FF2B5EF4-FFF2-40B4-BE49-F238E27FC236}">
                <a16:creationId xmlns:a16="http://schemas.microsoft.com/office/drawing/2014/main" id="{B3C505C0-7506-4DC9-B890-09865A44AE66}"/>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D0250998-B2C9-4584-AF90-45AAEE4D6CE9}"/>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23793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Mid-term exam</a:t>
            </a:r>
          </a:p>
        </p:txBody>
      </p:sp>
      <p:sp>
        <p:nvSpPr>
          <p:cNvPr id="3" name="Subtitle 2"/>
          <p:cNvSpPr>
            <a:spLocks noGrp="1"/>
          </p:cNvSpPr>
          <p:nvPr>
            <p:ph type="subTitle" idx="1"/>
          </p:nvPr>
        </p:nvSpPr>
        <p:spPr>
          <a:xfrm>
            <a:off x="1100051" y="4571914"/>
            <a:ext cx="10058400" cy="1840316"/>
          </a:xfrm>
        </p:spPr>
        <p:txBody>
          <a:bodyPr>
            <a:normAutofit fontScale="92500" lnSpcReduction="20000"/>
          </a:bodyPr>
          <a:lstStyle/>
          <a:p>
            <a:r>
              <a:rPr lang="en-CA" dirty="0"/>
              <a:t>The test is in Blackboard; </a:t>
            </a:r>
            <a:r>
              <a:rPr lang="en-CA" b="1" dirty="0">
                <a:solidFill>
                  <a:srgbClr val="A75F0A"/>
                </a:solidFill>
              </a:rPr>
              <a:t>it covers Lessons 1-5 and Exercises 2-5</a:t>
            </a:r>
            <a:r>
              <a:rPr lang="en-CA" dirty="0"/>
              <a:t> and is worth 15% of the course; it will be open from start of day Tuesday to end of day Thursday in Week 7</a:t>
            </a:r>
            <a:r>
              <a:rPr lang="en-CA" b="1" baseline="30000" dirty="0">
                <a:solidFill>
                  <a:schemeClr val="accent2"/>
                </a:solidFill>
              </a:rPr>
              <a:t>1,2</a:t>
            </a:r>
            <a:r>
              <a:rPr lang="en-CA" dirty="0"/>
              <a:t> – you will each receive </a:t>
            </a:r>
            <a:r>
              <a:rPr lang="en-CA" b="1" dirty="0"/>
              <a:t>50 questions (50 marks) to answer in 1.5 hours (90 min)</a:t>
            </a:r>
            <a:endParaRPr lang="en-CA" dirty="0"/>
          </a:p>
          <a:p>
            <a:r>
              <a:rPr lang="en-CA" b="1" dirty="0"/>
              <a:t>You get </a:t>
            </a:r>
            <a:r>
              <a:rPr lang="en-CA" b="1" u="sng" dirty="0"/>
              <a:t>one try</a:t>
            </a:r>
            <a:r>
              <a:rPr lang="en-CA" b="1" dirty="0"/>
              <a:t> at the exam. </a:t>
            </a:r>
            <a:r>
              <a:rPr lang="en-CA" dirty="0"/>
              <a:t>Once your time is up, all answers will be automatically saved and the test will auto-submit</a:t>
            </a:r>
            <a:endParaRPr lang="en-CA" b="1" strike="sngStrike" dirty="0">
              <a:solidFill>
                <a:srgbClr val="A75F0A"/>
              </a:solidFill>
            </a:endParaRPr>
          </a:p>
        </p:txBody>
      </p:sp>
      <p:sp>
        <p:nvSpPr>
          <p:cNvPr id="6" name="Subtitle 2">
            <a:extLst>
              <a:ext uri="{FF2B5EF4-FFF2-40B4-BE49-F238E27FC236}">
                <a16:creationId xmlns:a16="http://schemas.microsoft.com/office/drawing/2014/main" id="{41CC7B11-16FF-423B-8087-308FB8B989EB}"/>
              </a:ext>
            </a:extLst>
          </p:cNvPr>
          <p:cNvSpPr txBox="1">
            <a:spLocks/>
          </p:cNvSpPr>
          <p:nvPr/>
        </p:nvSpPr>
        <p:spPr>
          <a:xfrm>
            <a:off x="1097280" y="205740"/>
            <a:ext cx="10058400" cy="299466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sm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CA" b="1" dirty="0">
                <a:solidFill>
                  <a:srgbClr val="A75F0A"/>
                </a:solidFill>
              </a:rPr>
              <a:t>THIS IS A CLOSED-BOOK, INDIVIDUAL TEST</a:t>
            </a:r>
            <a:r>
              <a:rPr lang="en-CA" dirty="0"/>
              <a:t>. You may not collaborate in any way. You may not use any materials other than your mind, your keyboard and your pointing device, and you may not have any other applications (except a calculator) open on your computer</a:t>
            </a:r>
          </a:p>
          <a:p>
            <a:r>
              <a:rPr lang="en-CA" dirty="0"/>
              <a:t>You should write your exam in a quiet place with a strong, stable internet signal; You should have your charger available, and your laptop software fully updated to reduce the chance of unexpected restarts</a:t>
            </a:r>
          </a:p>
          <a:p>
            <a:r>
              <a:rPr lang="en-CA" dirty="0"/>
              <a:t>Please save your answers from time to time, watching to ensure that the process is working properly; if it's not, or if you have any other issue, please take screenshots of your progress and reconnect or restart as needed. You should be able to continue your exam, but any time spent will be lost.</a:t>
            </a:r>
          </a:p>
        </p:txBody>
      </p:sp>
      <p:sp>
        <p:nvSpPr>
          <p:cNvPr id="4" name="Footer Placeholder 3">
            <a:extLst>
              <a:ext uri="{FF2B5EF4-FFF2-40B4-BE49-F238E27FC236}">
                <a16:creationId xmlns:a16="http://schemas.microsoft.com/office/drawing/2014/main" id="{B3C505C0-7506-4DC9-B890-09865A44AE66}"/>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5" name="Slide Number Placeholder 4">
            <a:extLst>
              <a:ext uri="{FF2B5EF4-FFF2-40B4-BE49-F238E27FC236}">
                <a16:creationId xmlns:a16="http://schemas.microsoft.com/office/drawing/2014/main" id="{D0250998-B2C9-4584-AF90-45AAEE4D6CE9}"/>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7" name="Star: 12 Points 6">
            <a:extLst>
              <a:ext uri="{FF2B5EF4-FFF2-40B4-BE49-F238E27FC236}">
                <a16:creationId xmlns:a16="http://schemas.microsoft.com/office/drawing/2014/main" id="{0FDDF85C-166C-4734-BC0B-130DA00DC03B}"/>
              </a:ext>
            </a:extLst>
          </p:cNvPr>
          <p:cNvSpPr/>
          <p:nvPr/>
        </p:nvSpPr>
        <p:spPr>
          <a:xfrm rot="692441">
            <a:off x="5690485" y="3619089"/>
            <a:ext cx="6429413" cy="2510000"/>
          </a:xfrm>
          <a:prstGeom prst="star12">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Before you write… make sure your computer is up-to-date, your charger is connected, and you are in a quiet place with a strong, stable internet connection.</a:t>
            </a:r>
          </a:p>
        </p:txBody>
      </p:sp>
      <p:sp>
        <p:nvSpPr>
          <p:cNvPr id="8" name="Star: 12 Points 7">
            <a:extLst>
              <a:ext uri="{FF2B5EF4-FFF2-40B4-BE49-F238E27FC236}">
                <a16:creationId xmlns:a16="http://schemas.microsoft.com/office/drawing/2014/main" id="{32270BF4-AD80-4428-B824-1E49E6F483CA}"/>
              </a:ext>
            </a:extLst>
          </p:cNvPr>
          <p:cNvSpPr/>
          <p:nvPr/>
        </p:nvSpPr>
        <p:spPr>
          <a:xfrm rot="20964975">
            <a:off x="4086163" y="705075"/>
            <a:ext cx="5779539" cy="2633616"/>
          </a:xfrm>
          <a:prstGeom prst="star12">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Your mid-term exam is </a:t>
            </a:r>
          </a:p>
          <a:p>
            <a:pPr algn="ctr"/>
            <a:r>
              <a:rPr lang="en-CA" b="1" dirty="0">
                <a:effectLst>
                  <a:outerShdw blurRad="38100" dist="38100" dir="2700000" algn="tl">
                    <a:srgbClr val="000000">
                      <a:alpha val="43137"/>
                    </a:srgbClr>
                  </a:outerShdw>
                </a:effectLst>
              </a:rPr>
              <a:t>one attempt in Week 7, open from start of day Tuesday until end of day Thursday.</a:t>
            </a:r>
            <a:r>
              <a:rPr lang="en-CA" b="1" baseline="30000" dirty="0">
                <a:solidFill>
                  <a:schemeClr val="bg1"/>
                </a:solidFill>
                <a:effectLst>
                  <a:outerShdw blurRad="38100" dist="38100" dir="2700000" algn="tl">
                    <a:srgbClr val="000000">
                      <a:alpha val="43137"/>
                    </a:srgbClr>
                  </a:outerShdw>
                </a:effectLst>
              </a:rPr>
              <a:t>1</a:t>
            </a:r>
            <a:r>
              <a:rPr lang="en-CA" b="1" dirty="0">
                <a:effectLst>
                  <a:outerShdw blurRad="38100" dist="38100" dir="2700000" algn="tl">
                    <a:srgbClr val="000000">
                      <a:alpha val="43137"/>
                    </a:srgbClr>
                  </a:outerShdw>
                </a:effectLst>
              </a:rPr>
              <a:t> </a:t>
            </a:r>
            <a:r>
              <a:rPr lang="en-CA" b="1" dirty="0">
                <a:solidFill>
                  <a:schemeClr val="accent3">
                    <a:lumMod val="75000"/>
                  </a:schemeClr>
                </a:solidFill>
                <a:effectLst>
                  <a:outerShdw blurRad="38100" dist="38100" dir="2700000" algn="tl">
                    <a:schemeClr val="bg1">
                      <a:alpha val="67000"/>
                    </a:schemeClr>
                  </a:outerShdw>
                </a:effectLst>
              </a:rPr>
              <a:t>There is no class in Week 7.</a:t>
            </a:r>
            <a:r>
              <a:rPr lang="en-CA" b="1" baseline="30000" dirty="0">
                <a:solidFill>
                  <a:schemeClr val="bg1"/>
                </a:solidFill>
                <a:effectLst>
                  <a:outerShdw blurRad="38100" dist="38100" dir="2700000" algn="tl">
                    <a:srgbClr val="000000">
                      <a:alpha val="43137"/>
                    </a:srgbClr>
                  </a:outerShdw>
                </a:effectLst>
              </a:rPr>
              <a:t>2</a:t>
            </a:r>
          </a:p>
        </p:txBody>
      </p:sp>
    </p:spTree>
    <p:extLst>
      <p:ext uri="{BB962C8B-B14F-4D97-AF65-F5344CB8AC3E}">
        <p14:creationId xmlns:p14="http://schemas.microsoft.com/office/powerpoint/2010/main" val="97297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7303770" cy="3566160"/>
          </a:xfrm>
        </p:spPr>
        <p:txBody>
          <a:bodyPr/>
          <a:lstStyle/>
          <a:p>
            <a:r>
              <a:rPr lang="en-CA" dirty="0"/>
              <a:t>Before we start…</a:t>
            </a:r>
          </a:p>
        </p:txBody>
      </p:sp>
      <p:sp>
        <p:nvSpPr>
          <p:cNvPr id="7" name="Subtitle 6">
            <a:extLst>
              <a:ext uri="{FF2B5EF4-FFF2-40B4-BE49-F238E27FC236}">
                <a16:creationId xmlns:a16="http://schemas.microsoft.com/office/drawing/2014/main" id="{F233990E-1554-40D9-B9EF-51856445DFC8}"/>
              </a:ext>
            </a:extLst>
          </p:cNvPr>
          <p:cNvSpPr>
            <a:spLocks noGrp="1"/>
          </p:cNvSpPr>
          <p:nvPr>
            <p:ph type="subTitle" idx="1"/>
          </p:nvPr>
        </p:nvSpPr>
        <p:spPr>
          <a:xfrm>
            <a:off x="1100051" y="4571914"/>
            <a:ext cx="10158499" cy="1691726"/>
          </a:xfrm>
        </p:spPr>
        <p:txBody>
          <a:bodyPr>
            <a:normAutofit fontScale="77500" lnSpcReduction="20000"/>
          </a:bodyPr>
          <a:lstStyle/>
          <a:p>
            <a:r>
              <a:rPr lang="en-CA" dirty="0">
                <a:effectLst>
                  <a:glow rad="127000">
                    <a:schemeClr val="bg1">
                      <a:alpha val="80000"/>
                    </a:schemeClr>
                  </a:glow>
                </a:effectLst>
              </a:rPr>
              <a:t>Always remember to check your facts!</a:t>
            </a:r>
            <a:r>
              <a:rPr lang="en-CA" b="1" baseline="30000" dirty="0">
                <a:solidFill>
                  <a:schemeClr val="accent2"/>
                </a:solidFill>
                <a:effectLst>
                  <a:glow rad="127000">
                    <a:schemeClr val="bg1">
                      <a:alpha val="80000"/>
                    </a:schemeClr>
                  </a:glow>
                </a:effectLst>
              </a:rPr>
              <a:t>1</a:t>
            </a:r>
          </a:p>
          <a:p>
            <a:r>
              <a:rPr lang="en-CA" dirty="0">
                <a:effectLst>
                  <a:glow rad="127000">
                    <a:schemeClr val="bg1">
                      <a:alpha val="80000"/>
                    </a:schemeClr>
                  </a:glow>
                </a:effectLst>
              </a:rPr>
              <a:t>Opinions are one thing; well-sourced analysis of appropriately collected data are another</a:t>
            </a:r>
          </a:p>
          <a:p>
            <a:r>
              <a:rPr lang="en-US" dirty="0">
                <a:effectLst>
                  <a:glow rad="127000">
                    <a:schemeClr val="bg1">
                      <a:alpha val="80000"/>
                    </a:schemeClr>
                  </a:glow>
                </a:effectLst>
              </a:rPr>
              <a:t>“Other pollsters complain about declining response rates, but our poll showed that 96% of respondents would be 'somewhat likely' or 'very likely' to agree to answer a series of questions for a survey.”</a:t>
            </a:r>
            <a:r>
              <a:rPr lang="en-US" b="1" baseline="30000" dirty="0">
                <a:solidFill>
                  <a:schemeClr val="accent2"/>
                </a:solidFill>
                <a:effectLst>
                  <a:glow rad="127000">
                    <a:schemeClr val="bg1">
                      <a:alpha val="80000"/>
                    </a:schemeClr>
                  </a:glow>
                </a:effectLst>
              </a:rPr>
              <a:t>2</a:t>
            </a:r>
          </a:p>
          <a:p>
            <a:endParaRPr lang="en-CA" dirty="0">
              <a:effectLst>
                <a:glow rad="127000">
                  <a:schemeClr val="bg1">
                    <a:alpha val="80000"/>
                  </a:schemeClr>
                </a:glow>
              </a:effectLst>
            </a:endParaRPr>
          </a:p>
        </p:txBody>
      </p:sp>
      <p:sp>
        <p:nvSpPr>
          <p:cNvPr id="3" name="Footer Placeholder 2">
            <a:extLst>
              <a:ext uri="{FF2B5EF4-FFF2-40B4-BE49-F238E27FC236}">
                <a16:creationId xmlns:a16="http://schemas.microsoft.com/office/drawing/2014/main" id="{095D02CD-03E2-4FB5-8571-BF0F13DB0480}"/>
              </a:ext>
            </a:extLst>
          </p:cNvPr>
          <p:cNvSpPr>
            <a:spLocks noGrp="1"/>
          </p:cNvSpPr>
          <p:nvPr>
            <p:ph type="ftr" sz="quarter" idx="11"/>
          </p:nvPr>
        </p:nvSpPr>
        <p:spPr/>
        <p:txBody>
          <a:bodyPr/>
          <a:lstStyle/>
          <a:p>
            <a:r>
              <a:rPr lang="en-US"/>
              <a:t>BDAT1005 - Week 6 - L6: Hypothesis Testing 2 - ANOVA, MANOVA; MT Exam, DE pt3</a:t>
            </a:r>
            <a:endParaRPr lang="en-US" dirty="0"/>
          </a:p>
        </p:txBody>
      </p:sp>
      <p:sp>
        <p:nvSpPr>
          <p:cNvPr id="4" name="Slide Number Placeholder 3">
            <a:extLst>
              <a:ext uri="{FF2B5EF4-FFF2-40B4-BE49-F238E27FC236}">
                <a16:creationId xmlns:a16="http://schemas.microsoft.com/office/drawing/2014/main" id="{66BEAB5D-0784-4E76-9B63-AE9D6DF6CE27}"/>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
        <p:nvSpPr>
          <p:cNvPr id="9" name="Explosion: 14 Points 8">
            <a:extLst>
              <a:ext uri="{FF2B5EF4-FFF2-40B4-BE49-F238E27FC236}">
                <a16:creationId xmlns:a16="http://schemas.microsoft.com/office/drawing/2014/main" id="{ECB5A2AA-563F-42D0-8B71-B96D98B45D9C}"/>
              </a:ext>
            </a:extLst>
          </p:cNvPr>
          <p:cNvSpPr/>
          <p:nvPr/>
        </p:nvSpPr>
        <p:spPr>
          <a:xfrm rot="20423807">
            <a:off x="-150924" y="176649"/>
            <a:ext cx="3157581" cy="214036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effectLst>
                  <a:outerShdw blurRad="38100" dist="38100" dir="2700000" algn="tl">
                    <a:srgbClr val="000000">
                      <a:alpha val="43137"/>
                    </a:srgbClr>
                  </a:outerShdw>
                </a:effectLst>
              </a:rPr>
              <a:t>Next up:</a:t>
            </a:r>
            <a:br>
              <a:rPr lang="en-CA" b="1" dirty="0">
                <a:effectLst>
                  <a:outerShdw blurRad="38100" dist="38100" dir="2700000" algn="tl">
                    <a:srgbClr val="000000">
                      <a:alpha val="43137"/>
                    </a:srgbClr>
                  </a:outerShdw>
                </a:effectLst>
              </a:rPr>
            </a:br>
            <a:r>
              <a:rPr lang="en-CA" b="1" dirty="0">
                <a:effectLst>
                  <a:outerShdw blurRad="38100" dist="38100" dir="2700000" algn="tl">
                    <a:srgbClr val="000000">
                      <a:alpha val="43137"/>
                    </a:srgbClr>
                  </a:outerShdw>
                </a:effectLst>
              </a:rPr>
              <a:t>Lesson 6a</a:t>
            </a:r>
          </a:p>
        </p:txBody>
      </p:sp>
      <p:pic>
        <p:nvPicPr>
          <p:cNvPr id="11" name="Picture 10">
            <a:extLst>
              <a:ext uri="{FF2B5EF4-FFF2-40B4-BE49-F238E27FC236}">
                <a16:creationId xmlns:a16="http://schemas.microsoft.com/office/drawing/2014/main" id="{FF8B5BD5-D05C-4BCC-9D09-E2EF7F1BBEC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52415" y="247015"/>
            <a:ext cx="6648450" cy="2686050"/>
          </a:xfrm>
          <a:prstGeom prst="rect">
            <a:avLst/>
          </a:prstGeom>
        </p:spPr>
      </p:pic>
    </p:spTree>
    <p:extLst>
      <p:ext uri="{BB962C8B-B14F-4D97-AF65-F5344CB8AC3E}">
        <p14:creationId xmlns:p14="http://schemas.microsoft.com/office/powerpoint/2010/main" val="428596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Retrospect">
  <a:themeElements>
    <a:clrScheme name="Custom 8">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865640"/>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13216</TotalTime>
  <Words>12208</Words>
  <Application>Microsoft Office PowerPoint</Application>
  <PresentationFormat>Widescreen</PresentationFormat>
  <Paragraphs>907</Paragraphs>
  <Slides>65</Slides>
  <Notes>46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65</vt:i4>
      </vt:variant>
    </vt:vector>
  </HeadingPairs>
  <TitlesOfParts>
    <vt:vector size="77" baseType="lpstr">
      <vt:lpstr>Arial</vt:lpstr>
      <vt:lpstr>Calibri</vt:lpstr>
      <vt:lpstr>Calibri Light</vt:lpstr>
      <vt:lpstr>Cambria Math</vt:lpstr>
      <vt:lpstr>Courier New</vt:lpstr>
      <vt:lpstr>Lato</vt:lpstr>
      <vt:lpstr>Symbol</vt:lpstr>
      <vt:lpstr>Verdana</vt:lpstr>
      <vt:lpstr>Wingdings</vt:lpstr>
      <vt:lpstr>Retrospect</vt:lpstr>
      <vt:lpstr>Mtb Graph</vt:lpstr>
      <vt:lpstr>Equation</vt:lpstr>
      <vt:lpstr>BDAT1005 – 23S Math for Data Analytics</vt:lpstr>
      <vt:lpstr>PowerPoint Presentation</vt:lpstr>
      <vt:lpstr>Week 6 – Lesson 6: Hypothesis Testing 2 – ANOVA, MANOVA</vt:lpstr>
      <vt:lpstr>Week 6 Learning Objectives</vt:lpstr>
      <vt:lpstr>Course information</vt:lpstr>
      <vt:lpstr>Summary of assignments Week 5</vt:lpstr>
      <vt:lpstr>Mid-term exam</vt:lpstr>
      <vt:lpstr>Mid-term exam</vt:lpstr>
      <vt:lpstr>Before we start…</vt:lpstr>
      <vt:lpstr>Lesson #6a – ANOVA</vt:lpstr>
      <vt:lpstr>What is ANOVA?</vt:lpstr>
      <vt:lpstr>The basic ANOVA situation</vt:lpstr>
      <vt:lpstr>Investigating the ANOVA Question</vt:lpstr>
      <vt:lpstr>One-Factor ANOVA </vt:lpstr>
      <vt:lpstr>One-Factor ANOVA </vt:lpstr>
      <vt:lpstr>Assumptions of ANOVA</vt:lpstr>
      <vt:lpstr>How ANOVA works: the F-statistic</vt:lpstr>
      <vt:lpstr>Partitioning Variation</vt:lpstr>
      <vt:lpstr>Partitioning Variation</vt:lpstr>
      <vt:lpstr>Variation – Total</vt:lpstr>
      <vt:lpstr>Variation – Between (Among) Groups</vt:lpstr>
      <vt:lpstr>Variation – Within Groups</vt:lpstr>
      <vt:lpstr>Interpreting the F-statistic in One-Factor ANOVA1</vt:lpstr>
      <vt:lpstr>One-Factor ANOVA F-Test Example</vt:lpstr>
      <vt:lpstr>One-Factor ANOVA F-Test Example</vt:lpstr>
      <vt:lpstr>One-Factor ANOVA F-Test Example</vt:lpstr>
      <vt:lpstr>One-Factor ANOVA F-Test Example</vt:lpstr>
      <vt:lpstr>Excel ANOVA Output</vt:lpstr>
      <vt:lpstr>Computing ANOVA F-statistics in Excel1</vt:lpstr>
      <vt:lpstr>How big is F?</vt:lpstr>
      <vt:lpstr>Where’s the Difference?</vt:lpstr>
      <vt:lpstr>Multiple Comparisons</vt:lpstr>
      <vt:lpstr>PowerPoint Presentation</vt:lpstr>
      <vt:lpstr>Lesson #6b – MANOVA</vt:lpstr>
      <vt:lpstr>What is MANOVA?</vt:lpstr>
      <vt:lpstr>PowerPoint Presentation</vt:lpstr>
      <vt:lpstr>PowerPoint Presentation</vt:lpstr>
      <vt:lpstr>MANOVA versus ANOVA</vt:lpstr>
      <vt:lpstr>Assumptions of MANOVA</vt:lpstr>
      <vt:lpstr>MANOVA  Theoretical Considerations (1 of 2)</vt:lpstr>
      <vt:lpstr>MANOVA  Theoretical Considerations (2 of 2)</vt:lpstr>
      <vt:lpstr>Why Should You Do a MANOVA?</vt:lpstr>
      <vt:lpstr>Call Centre Example One-way ANOVA</vt:lpstr>
      <vt:lpstr>Call Centre Example One-way ANOVA Data</vt:lpstr>
      <vt:lpstr>Call Centre Example One-way ANOVA Data</vt:lpstr>
      <vt:lpstr>Call Centre Example MANOVA</vt:lpstr>
      <vt:lpstr>Call Centre Example MANOVA Data</vt:lpstr>
      <vt:lpstr>Call Centre Example MANOVA in SPSS: F-test</vt:lpstr>
      <vt:lpstr>Call Centre Example MANOVA in SPSS: residual variance</vt:lpstr>
      <vt:lpstr>Call Centre Example MANOVA in SPSS: result</vt:lpstr>
      <vt:lpstr>Conclusion: ANOVA vs MANOVA</vt:lpstr>
      <vt:lpstr>Before our break –  MANOVA in Excel</vt:lpstr>
      <vt:lpstr>PowerPoint Presentation</vt:lpstr>
      <vt:lpstr>Exercise #6ab – Hypothesis Testing in Excel, part 2 –  ANOVA, MANOVA</vt:lpstr>
      <vt:lpstr>Exercise 6a – ANOVA</vt:lpstr>
      <vt:lpstr>Exercise 6b – MANOVA</vt:lpstr>
      <vt:lpstr>Evaluations &amp; Assessments</vt:lpstr>
      <vt:lpstr>New this week! Mid-term exam</vt:lpstr>
      <vt:lpstr>New this week! Dataset Exploration part 3</vt:lpstr>
      <vt:lpstr>New assignments Week 6</vt:lpstr>
      <vt:lpstr>Lesson Quizzes</vt:lpstr>
      <vt:lpstr>Dataset Exploration part 2</vt:lpstr>
      <vt:lpstr>Summary of assignments Week 6 </vt:lpstr>
      <vt:lpstr>Work Time &amp; Office Hour</vt:lpstr>
      <vt:lpstr>Questions? If not…  Class Adjourned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BDAT1005 – 20W Math for Data Analytics</dc:title>
  <dc:creator>Jonathan Gladstone</dc:creator>
  <cp:lastModifiedBy>Jonathan Gladstone</cp:lastModifiedBy>
  <cp:revision>401</cp:revision>
  <cp:lastPrinted>2023-06-10T16:11:53Z</cp:lastPrinted>
  <dcterms:created xsi:type="dcterms:W3CDTF">2020-01-08T03:10:00Z</dcterms:created>
  <dcterms:modified xsi:type="dcterms:W3CDTF">2023-06-10T16:25:54Z</dcterms:modified>
</cp:coreProperties>
</file>